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
      <p:font typeface="Candara"/>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3" roundtripDataSignature="AMtx7mgDnlyLco/8zHjbNSjtuuwIlOuJM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andara-bold.fntdata"/><Relationship Id="rId11" Type="http://schemas.openxmlformats.org/officeDocument/2006/relationships/slide" Target="slides/slide6.xml"/><Relationship Id="rId22" Type="http://schemas.openxmlformats.org/officeDocument/2006/relationships/font" Target="fonts/Candara-boldItalic.fntdata"/><Relationship Id="rId10" Type="http://schemas.openxmlformats.org/officeDocument/2006/relationships/slide" Target="slides/slide5.xml"/><Relationship Id="rId21" Type="http://schemas.openxmlformats.org/officeDocument/2006/relationships/font" Target="fonts/Candara-italic.fntdata"/><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19" Type="http://schemas.openxmlformats.org/officeDocument/2006/relationships/font" Target="fonts/Candara-regular.fntdata"/><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 name="Shape 33"/>
        <p:cNvGrpSpPr/>
        <p:nvPr/>
      </p:nvGrpSpPr>
      <p:grpSpPr>
        <a:xfrm>
          <a:off x="0" y="0"/>
          <a:ext cx="0" cy="0"/>
          <a:chOff x="0" y="0"/>
          <a:chExt cx="0" cy="0"/>
        </a:xfrm>
      </p:grpSpPr>
      <p:sp>
        <p:nvSpPr>
          <p:cNvPr id="34" name="Google Shape;3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5" name="Google Shape;3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6" name="Google Shape;36;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0" name="Google Shape;5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1" name="Google Shape;5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15f4423bb3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5" name="Google Shape;65;g115f4423bb3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6" name="Google Shape;66;g115f4423bb3_0_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0" name="Google Shape;90;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1" name="Google Shape;91;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01fc0fcf68_0_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08" name="Google Shape;108;g101fc0fcf68_0_3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9" name="Google Shape;109;g101fc0fcf68_0_3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15f4423bb3_0_5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25" name="Google Shape;125;g115f4423bb3_0_5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6" name="Google Shape;126;g115f4423bb3_0_5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01fc0fcf68_0_8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2" name="Google Shape;142;g101fc0fcf68_0_8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3" name="Google Shape;143;g101fc0fcf68_0_8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01fc0fcf68_0_1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9" name="Google Shape;159;g101fc0fcf68_0_14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0" name="Google Shape;160;g101fc0fcf68_0_14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01fc0fcf68_0_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9" name="Google Shape;179;g101fc0fcf68_0_6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0" name="Google Shape;180;g101fc0fcf68_0_6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ear whitout slide number">
  <p:cSld name="Clear whitout slide number">
    <p:bg>
      <p:bgPr>
        <a:solidFill>
          <a:schemeClr val="lt1"/>
        </a:solidFill>
      </p:bgPr>
    </p:bg>
    <p:spTree>
      <p:nvGrpSpPr>
        <p:cNvPr id="10" name="Shape 10"/>
        <p:cNvGrpSpPr/>
        <p:nvPr/>
      </p:nvGrpSpPr>
      <p:grpSpPr>
        <a:xfrm>
          <a:off x="0" y="0"/>
          <a:ext cx="0" cy="0"/>
          <a:chOff x="0" y="0"/>
          <a:chExt cx="0" cy="0"/>
        </a:xfrm>
      </p:grpSpPr>
      <p:sp>
        <p:nvSpPr>
          <p:cNvPr id="11" name="Google Shape;11;p37"/>
          <p:cNvSpPr/>
          <p:nvPr>
            <p:ph idx="2" type="pic"/>
          </p:nvPr>
        </p:nvSpPr>
        <p:spPr>
          <a:xfrm>
            <a:off x="1550988" y="0"/>
            <a:ext cx="7593012" cy="4430713"/>
          </a:xfrm>
          <a:prstGeom prst="rect">
            <a:avLst/>
          </a:prstGeom>
          <a:noFill/>
          <a:ln>
            <a:noFill/>
          </a:ln>
        </p:spPr>
      </p:sp>
      <p:sp>
        <p:nvSpPr>
          <p:cNvPr id="12" name="Google Shape;12;p37"/>
          <p:cNvSpPr/>
          <p:nvPr>
            <p:ph idx="3" type="pic"/>
          </p:nvPr>
        </p:nvSpPr>
        <p:spPr>
          <a:xfrm>
            <a:off x="1550988" y="0"/>
            <a:ext cx="7593012" cy="4430713"/>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r Background 1">
  <p:cSld name="Color Background 1">
    <p:bg>
      <p:bgPr>
        <a:solidFill>
          <a:schemeClr val="lt1"/>
        </a:solidFill>
      </p:bgPr>
    </p:bg>
    <p:spTree>
      <p:nvGrpSpPr>
        <p:cNvPr id="13" name="Shape 13"/>
        <p:cNvGrpSpPr/>
        <p:nvPr/>
      </p:nvGrpSpPr>
      <p:grpSpPr>
        <a:xfrm>
          <a:off x="0" y="0"/>
          <a:ext cx="0" cy="0"/>
          <a:chOff x="0" y="0"/>
          <a:chExt cx="0" cy="0"/>
        </a:xfrm>
      </p:grpSpPr>
      <p:sp>
        <p:nvSpPr>
          <p:cNvPr id="14" name="Google Shape;14;p38"/>
          <p:cNvSpPr/>
          <p:nvPr>
            <p:ph idx="2" type="pic"/>
          </p:nvPr>
        </p:nvSpPr>
        <p:spPr>
          <a:xfrm>
            <a:off x="7262813" y="671513"/>
            <a:ext cx="1141412" cy="1057275"/>
          </a:xfrm>
          <a:prstGeom prst="rect">
            <a:avLst/>
          </a:prstGeom>
          <a:noFill/>
          <a:ln>
            <a:noFill/>
          </a:ln>
        </p:spPr>
      </p:sp>
      <p:sp>
        <p:nvSpPr>
          <p:cNvPr id="15" name="Google Shape;15;p38"/>
          <p:cNvSpPr/>
          <p:nvPr>
            <p:ph idx="3" type="pic"/>
          </p:nvPr>
        </p:nvSpPr>
        <p:spPr>
          <a:xfrm>
            <a:off x="5711826" y="671513"/>
            <a:ext cx="1141412" cy="1057275"/>
          </a:xfrm>
          <a:prstGeom prst="rect">
            <a:avLst/>
          </a:prstGeom>
          <a:noFill/>
          <a:ln>
            <a:noFill/>
          </a:ln>
        </p:spPr>
      </p:sp>
      <p:sp>
        <p:nvSpPr>
          <p:cNvPr id="16" name="Google Shape;16;p38"/>
          <p:cNvSpPr/>
          <p:nvPr>
            <p:ph idx="4" type="pic"/>
          </p:nvPr>
        </p:nvSpPr>
        <p:spPr>
          <a:xfrm>
            <a:off x="4159251" y="671513"/>
            <a:ext cx="1141412" cy="1057275"/>
          </a:xfrm>
          <a:prstGeom prst="rect">
            <a:avLst/>
          </a:prstGeom>
          <a:noFill/>
          <a:ln>
            <a:noFill/>
          </a:ln>
        </p:spPr>
      </p:sp>
      <p:sp>
        <p:nvSpPr>
          <p:cNvPr id="17" name="Google Shape;17;p38"/>
          <p:cNvSpPr/>
          <p:nvPr>
            <p:ph idx="5" type="pic"/>
          </p:nvPr>
        </p:nvSpPr>
        <p:spPr>
          <a:xfrm>
            <a:off x="2605088" y="671513"/>
            <a:ext cx="1141412" cy="1057275"/>
          </a:xfrm>
          <a:prstGeom prst="rect">
            <a:avLst/>
          </a:prstGeom>
          <a:noFill/>
          <a:ln>
            <a:noFill/>
          </a:ln>
        </p:spPr>
      </p:sp>
      <p:sp>
        <p:nvSpPr>
          <p:cNvPr id="18" name="Google Shape;18;p38"/>
          <p:cNvSpPr/>
          <p:nvPr>
            <p:ph idx="6" type="pic"/>
          </p:nvPr>
        </p:nvSpPr>
        <p:spPr>
          <a:xfrm>
            <a:off x="7258844" y="2682875"/>
            <a:ext cx="1141412" cy="1057275"/>
          </a:xfrm>
          <a:prstGeom prst="rect">
            <a:avLst/>
          </a:prstGeom>
          <a:noFill/>
          <a:ln>
            <a:noFill/>
          </a:ln>
        </p:spPr>
      </p:sp>
      <p:sp>
        <p:nvSpPr>
          <p:cNvPr id="19" name="Google Shape;19;p38"/>
          <p:cNvSpPr/>
          <p:nvPr>
            <p:ph idx="7" type="pic"/>
          </p:nvPr>
        </p:nvSpPr>
        <p:spPr>
          <a:xfrm>
            <a:off x="5707857" y="2682875"/>
            <a:ext cx="1141412" cy="1057275"/>
          </a:xfrm>
          <a:prstGeom prst="rect">
            <a:avLst/>
          </a:prstGeom>
          <a:noFill/>
          <a:ln>
            <a:noFill/>
          </a:ln>
        </p:spPr>
      </p:sp>
      <p:sp>
        <p:nvSpPr>
          <p:cNvPr id="20" name="Google Shape;20;p38"/>
          <p:cNvSpPr/>
          <p:nvPr>
            <p:ph idx="8" type="pic"/>
          </p:nvPr>
        </p:nvSpPr>
        <p:spPr>
          <a:xfrm>
            <a:off x="4155282" y="2682875"/>
            <a:ext cx="1141412" cy="1057275"/>
          </a:xfrm>
          <a:prstGeom prst="rect">
            <a:avLst/>
          </a:prstGeom>
          <a:noFill/>
          <a:ln>
            <a:noFill/>
          </a:ln>
        </p:spPr>
      </p:sp>
      <p:sp>
        <p:nvSpPr>
          <p:cNvPr id="21" name="Google Shape;21;p38"/>
          <p:cNvSpPr/>
          <p:nvPr>
            <p:ph idx="9" type="pic"/>
          </p:nvPr>
        </p:nvSpPr>
        <p:spPr>
          <a:xfrm>
            <a:off x="2601119" y="2682875"/>
            <a:ext cx="1141412" cy="1057275"/>
          </a:xfrm>
          <a:prstGeom prst="rect">
            <a:avLst/>
          </a:prstGeom>
          <a:no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showMasterSp="0" type="tx">
  <p:cSld name="TITLE_AND_BODY">
    <p:spTree>
      <p:nvGrpSpPr>
        <p:cNvPr id="22" name="Shape 22"/>
        <p:cNvGrpSpPr/>
        <p:nvPr/>
      </p:nvGrpSpPr>
      <p:grpSpPr>
        <a:xfrm>
          <a:off x="0" y="0"/>
          <a:ext cx="0" cy="0"/>
          <a:chOff x="0" y="0"/>
          <a:chExt cx="0" cy="0"/>
        </a:xfrm>
      </p:grpSpPr>
      <p:sp>
        <p:nvSpPr>
          <p:cNvPr id="23" name="Google Shape;23;p39"/>
          <p:cNvSpPr txBox="1"/>
          <p:nvPr>
            <p:ph idx="12" type="sldNum"/>
          </p:nvPr>
        </p:nvSpPr>
        <p:spPr>
          <a:xfrm>
            <a:off x="4419600" y="4627562"/>
            <a:ext cx="2133600" cy="279401"/>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000000"/>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97" showMasterSp="0">
  <p:cSld name="097">
    <p:bg>
      <p:bgPr>
        <a:solidFill>
          <a:schemeClr val="lt1"/>
        </a:solidFill>
      </p:bgPr>
    </p:bg>
    <p:spTree>
      <p:nvGrpSpPr>
        <p:cNvPr id="24" name="Shape 24"/>
        <p:cNvGrpSpPr/>
        <p:nvPr/>
      </p:nvGrpSpPr>
      <p:grpSpPr>
        <a:xfrm>
          <a:off x="0" y="0"/>
          <a:ext cx="0" cy="0"/>
          <a:chOff x="0" y="0"/>
          <a:chExt cx="0" cy="0"/>
        </a:xfrm>
      </p:grpSpPr>
      <p:sp>
        <p:nvSpPr>
          <p:cNvPr id="25" name="Google Shape;25;p40"/>
          <p:cNvSpPr/>
          <p:nvPr/>
        </p:nvSpPr>
        <p:spPr>
          <a:xfrm rot="10800000">
            <a:off x="1" y="-38637"/>
            <a:ext cx="3489713" cy="3483914"/>
          </a:xfrm>
          <a:custGeom>
            <a:rect b="b" l="l" r="r" t="t"/>
            <a:pathLst>
              <a:path extrusionOk="0" h="4645218" w="4652951">
                <a:moveTo>
                  <a:pt x="4652951" y="4645218"/>
                </a:moveTo>
                <a:lnTo>
                  <a:pt x="0" y="4645218"/>
                </a:lnTo>
                <a:lnTo>
                  <a:pt x="4652951" y="0"/>
                </a:lnTo>
                <a:close/>
              </a:path>
            </a:pathLst>
          </a:custGeom>
          <a:solidFill>
            <a:schemeClr val="dk1">
              <a:alpha val="0"/>
            </a:schemeClr>
          </a:solid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975"/>
              <a:buFont typeface="Arial"/>
              <a:buNone/>
            </a:pPr>
            <a:r>
              <a:t/>
            </a:r>
            <a:endParaRPr b="0" i="0" sz="975" u="none" cap="none" strike="noStrike">
              <a:solidFill>
                <a:schemeClr val="dk1"/>
              </a:solidFill>
              <a:latin typeface="Calibri"/>
              <a:ea typeface="Calibri"/>
              <a:cs typeface="Calibri"/>
              <a:sym typeface="Calibri"/>
            </a:endParaRPr>
          </a:p>
        </p:txBody>
      </p:sp>
      <p:sp>
        <p:nvSpPr>
          <p:cNvPr id="26" name="Google Shape;26;p40"/>
          <p:cNvSpPr/>
          <p:nvPr/>
        </p:nvSpPr>
        <p:spPr>
          <a:xfrm flipH="1">
            <a:off x="8392737" y="4331494"/>
            <a:ext cx="751263" cy="812006"/>
          </a:xfrm>
          <a:prstGeom prst="rtTriangle">
            <a:avLst/>
          </a:prstGeom>
          <a:solidFill>
            <a:srgbClr val="002060"/>
          </a:solid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975"/>
              <a:buFont typeface="Arial"/>
              <a:buNone/>
            </a:pPr>
            <a:r>
              <a:t/>
            </a:r>
            <a:endParaRPr b="0" i="0" sz="975" u="none" cap="none" strike="noStrike">
              <a:solidFill>
                <a:srgbClr val="002060"/>
              </a:solidFill>
              <a:latin typeface="Calibri"/>
              <a:ea typeface="Calibri"/>
              <a:cs typeface="Calibri"/>
              <a:sym typeface="Calibri"/>
            </a:endParaRPr>
          </a:p>
        </p:txBody>
      </p:sp>
      <p:sp>
        <p:nvSpPr>
          <p:cNvPr id="27" name="Google Shape;27;p40"/>
          <p:cNvSpPr txBox="1"/>
          <p:nvPr>
            <p:ph idx="1" type="body"/>
          </p:nvPr>
        </p:nvSpPr>
        <p:spPr>
          <a:xfrm>
            <a:off x="551462" y="949408"/>
            <a:ext cx="3086406" cy="685800"/>
          </a:xfrm>
          <a:prstGeom prst="rect">
            <a:avLst/>
          </a:prstGeom>
          <a:noFill/>
          <a:ln>
            <a:noFill/>
          </a:ln>
        </p:spPr>
        <p:txBody>
          <a:bodyPr anchorCtr="0" anchor="t" bIns="45700" lIns="91425" spcFirstLastPara="1" rIns="91425" wrap="square" tIns="45700">
            <a:noAutofit/>
          </a:bodyPr>
          <a:lstStyle>
            <a:lvl1pPr indent="-400050" lvl="0" marL="457200" marR="0" rtl="0" algn="l">
              <a:lnSpc>
                <a:spcPct val="90000"/>
              </a:lnSpc>
              <a:spcBef>
                <a:spcPts val="1000"/>
              </a:spcBef>
              <a:spcAft>
                <a:spcPts val="0"/>
              </a:spcAft>
              <a:buClr>
                <a:schemeClr val="dk1"/>
              </a:buClr>
              <a:buSzPts val="2700"/>
              <a:buFont typeface="Arial"/>
              <a:buChar char="•"/>
              <a:defRPr b="1" i="0" sz="2700" u="none" cap="none" strike="noStrike">
                <a:solidFill>
                  <a:schemeClr val="dk1"/>
                </a:solidFill>
                <a:latin typeface="Candara"/>
                <a:ea typeface="Candara"/>
                <a:cs typeface="Candara"/>
                <a:sym typeface="Candar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ndara"/>
                <a:ea typeface="Candara"/>
                <a:cs typeface="Candara"/>
                <a:sym typeface="Candara"/>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ndara"/>
                <a:ea typeface="Candara"/>
                <a:cs typeface="Candara"/>
                <a:sym typeface="Candara"/>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ndara"/>
                <a:ea typeface="Candara"/>
                <a:cs typeface="Candara"/>
                <a:sym typeface="Candara"/>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ndara"/>
                <a:ea typeface="Candara"/>
                <a:cs typeface="Candara"/>
                <a:sym typeface="Candara"/>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ndara"/>
                <a:ea typeface="Candara"/>
                <a:cs typeface="Candara"/>
                <a:sym typeface="Candara"/>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ndara"/>
                <a:ea typeface="Candara"/>
                <a:cs typeface="Candara"/>
                <a:sym typeface="Candara"/>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ndara"/>
                <a:ea typeface="Candara"/>
                <a:cs typeface="Candara"/>
                <a:sym typeface="Candara"/>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ndara"/>
                <a:ea typeface="Candara"/>
                <a:cs typeface="Candara"/>
                <a:sym typeface="Candara"/>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r Background 2" showMasterSp="0" type="blank">
  <p:cSld name="BLANK">
    <p:bg>
      <p:bgPr>
        <a:solidFill>
          <a:srgbClr val="114A3E"/>
        </a:solidFill>
      </p:bgPr>
    </p:bg>
    <p:spTree>
      <p:nvGrpSpPr>
        <p:cNvPr id="28" name="Shape 28"/>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r Background 3">
  <p:cSld name="Color Background 3">
    <p:bg>
      <p:bgPr>
        <a:solidFill>
          <a:srgbClr val="6B7C14"/>
        </a:solidFill>
      </p:bgPr>
    </p:bg>
    <p:spTree>
      <p:nvGrpSpPr>
        <p:cNvPr id="29" name="Shape 29"/>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r Background 4">
  <p:cSld name="Color Background 4">
    <p:bg>
      <p:bgPr>
        <a:solidFill>
          <a:srgbClr val="BAA603"/>
        </a:solidFill>
      </p:bgPr>
    </p:bg>
    <p:spTree>
      <p:nvGrpSpPr>
        <p:cNvPr id="30" name="Shape 3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r Background 5">
  <p:cSld name="Color Background 5">
    <p:bg>
      <p:bgPr>
        <a:solidFill>
          <a:srgbClr val="BE5F00"/>
        </a:solidFill>
      </p:bgPr>
    </p:bg>
    <p:spTree>
      <p:nvGrpSpPr>
        <p:cNvPr id="31" name="Shape 3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r Background 6">
  <p:cSld name="Color Background 6">
    <p:bg>
      <p:bgPr>
        <a:solidFill>
          <a:srgbClr val="69090D"/>
        </a:solidFill>
      </p:bgPr>
    </p:bg>
    <p:spTree>
      <p:nvGrpSpPr>
        <p:cNvPr id="32" name="Shape 3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2"/>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8.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hyperlink" Target="mailto:netsuite.sales@folio3.com" TargetMode="External"/><Relationship Id="rId5" Type="http://schemas.openxmlformats.org/officeDocument/2006/relationships/image" Target="../media/image14.png"/><Relationship Id="rId6"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5.jpg"/><Relationship Id="rId4" Type="http://schemas.openxmlformats.org/officeDocument/2006/relationships/hyperlink" Target="https://netsuite.folio3.com/" TargetMode="External"/><Relationship Id="rId5" Type="http://schemas.openxmlformats.org/officeDocument/2006/relationships/hyperlink" Target="https://netsuite.folio3.com/" TargetMode="External"/><Relationship Id="rId6"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7" name="Shape 37"/>
        <p:cNvGrpSpPr/>
        <p:nvPr/>
      </p:nvGrpSpPr>
      <p:grpSpPr>
        <a:xfrm>
          <a:off x="0" y="0"/>
          <a:ext cx="0" cy="0"/>
          <a:chOff x="0" y="0"/>
          <a:chExt cx="0" cy="0"/>
        </a:xfrm>
      </p:grpSpPr>
      <p:sp>
        <p:nvSpPr>
          <p:cNvPr id="38" name="Google Shape;38;p1"/>
          <p:cNvSpPr txBox="1"/>
          <p:nvPr/>
        </p:nvSpPr>
        <p:spPr>
          <a:xfrm>
            <a:off x="496450" y="4115775"/>
            <a:ext cx="7539000" cy="733500"/>
          </a:xfrm>
          <a:prstGeom prst="rect">
            <a:avLst/>
          </a:prstGeom>
          <a:noFill/>
          <a:ln>
            <a:noFill/>
          </a:ln>
        </p:spPr>
        <p:txBody>
          <a:bodyPr anchorCtr="0" anchor="ctr" bIns="0" lIns="0" spcFirstLastPara="1" rIns="0" wrap="square" tIns="0">
            <a:noAutofit/>
          </a:bodyPr>
          <a:lstStyle/>
          <a:p>
            <a:pPr indent="0" lvl="0" marL="0" marR="0" rtl="0" algn="l">
              <a:lnSpc>
                <a:spcPct val="90000"/>
              </a:lnSpc>
              <a:spcBef>
                <a:spcPts val="0"/>
              </a:spcBef>
              <a:spcAft>
                <a:spcPts val="0"/>
              </a:spcAft>
              <a:buClr>
                <a:srgbClr val="000000"/>
              </a:buClr>
              <a:buSzPts val="1400"/>
              <a:buFont typeface="Arial"/>
              <a:buNone/>
            </a:pPr>
            <a:r>
              <a:rPr b="1" lang="en-US" sz="2200"/>
              <a:t>Reasons Why Manufacturers Trust NetSuite Over Microsoft &amp; Other ERP Solutions</a:t>
            </a:r>
            <a:endParaRPr b="1" i="0" sz="2200" u="none" cap="none" strike="noStrike">
              <a:solidFill>
                <a:srgbClr val="000000"/>
              </a:solidFill>
              <a:latin typeface="Arial"/>
              <a:ea typeface="Arial"/>
              <a:cs typeface="Arial"/>
              <a:sym typeface="Arial"/>
            </a:endParaRPr>
          </a:p>
        </p:txBody>
      </p:sp>
      <p:sp>
        <p:nvSpPr>
          <p:cNvPr id="39" name="Google Shape;39;p1"/>
          <p:cNvSpPr/>
          <p:nvPr/>
        </p:nvSpPr>
        <p:spPr>
          <a:xfrm>
            <a:off x="0" y="5122952"/>
            <a:ext cx="9144000" cy="45719"/>
          </a:xfrm>
          <a:prstGeom prst="rect">
            <a:avLst/>
          </a:prstGeom>
          <a:solidFill>
            <a:srgbClr val="ED26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rgbClr val="ED2639"/>
              </a:solidFill>
              <a:latin typeface="Calibri"/>
              <a:ea typeface="Calibri"/>
              <a:cs typeface="Calibri"/>
              <a:sym typeface="Calibri"/>
            </a:endParaRPr>
          </a:p>
        </p:txBody>
      </p:sp>
      <p:pic>
        <p:nvPicPr>
          <p:cNvPr id="40" name="Google Shape;40;p1"/>
          <p:cNvPicPr preferRelativeResize="0"/>
          <p:nvPr/>
        </p:nvPicPr>
        <p:blipFill rotWithShape="1">
          <a:blip r:embed="rId4">
            <a:alphaModFix/>
          </a:blip>
          <a:srcRect b="0" l="0" r="0" t="0"/>
          <a:stretch/>
        </p:blipFill>
        <p:spPr>
          <a:xfrm>
            <a:off x="497870" y="3325556"/>
            <a:ext cx="1358318" cy="653352"/>
          </a:xfrm>
          <a:prstGeom prst="rect">
            <a:avLst/>
          </a:prstGeom>
          <a:noFill/>
          <a:ln>
            <a:noFill/>
          </a:ln>
        </p:spPr>
      </p:pic>
      <p:cxnSp>
        <p:nvCxnSpPr>
          <p:cNvPr id="41" name="Google Shape;41;p1"/>
          <p:cNvCxnSpPr/>
          <p:nvPr/>
        </p:nvCxnSpPr>
        <p:spPr>
          <a:xfrm rot="10800000">
            <a:off x="7883000" y="2148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42" name="Google Shape;42;p1"/>
          <p:cNvCxnSpPr/>
          <p:nvPr/>
        </p:nvCxnSpPr>
        <p:spPr>
          <a:xfrm rot="10800000">
            <a:off x="8035400" y="3672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43" name="Google Shape;43;p1"/>
          <p:cNvCxnSpPr/>
          <p:nvPr/>
        </p:nvCxnSpPr>
        <p:spPr>
          <a:xfrm rot="10800000">
            <a:off x="8187800" y="5196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44" name="Google Shape;44;p1"/>
          <p:cNvCxnSpPr/>
          <p:nvPr/>
        </p:nvCxnSpPr>
        <p:spPr>
          <a:xfrm rot="10800000">
            <a:off x="-255100" y="48617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45" name="Google Shape;45;p1"/>
          <p:cNvCxnSpPr/>
          <p:nvPr/>
        </p:nvCxnSpPr>
        <p:spPr>
          <a:xfrm rot="10800000">
            <a:off x="-102700" y="5014125"/>
            <a:ext cx="1504200" cy="13500"/>
          </a:xfrm>
          <a:prstGeom prst="straightConnector1">
            <a:avLst/>
          </a:prstGeom>
          <a:noFill/>
          <a:ln cap="flat" cmpd="sng" w="9525">
            <a:solidFill>
              <a:schemeClr val="accent4"/>
            </a:solidFill>
            <a:prstDash val="solid"/>
            <a:round/>
            <a:headEnd len="sm" w="sm" type="none"/>
            <a:tailEnd len="sm" w="sm" type="none"/>
          </a:ln>
        </p:spPr>
      </p:cxnSp>
      <p:sp>
        <p:nvSpPr>
          <p:cNvPr id="46" name="Google Shape;46;p1"/>
          <p:cNvSpPr/>
          <p:nvPr/>
        </p:nvSpPr>
        <p:spPr>
          <a:xfrm>
            <a:off x="-523750" y="-537175"/>
            <a:ext cx="1195200" cy="1208700"/>
          </a:xfrm>
          <a:prstGeom prst="donut">
            <a:avLst>
              <a:gd fmla="val 25000" name="adj"/>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1"/>
          <p:cNvSpPr/>
          <p:nvPr/>
        </p:nvSpPr>
        <p:spPr>
          <a:xfrm>
            <a:off x="-194650" y="-201475"/>
            <a:ext cx="537000" cy="537300"/>
          </a:xfrm>
          <a:prstGeom prst="donut">
            <a:avLst>
              <a:gd fmla="val 25000" name="adj"/>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2"/>
          <p:cNvSpPr txBox="1"/>
          <p:nvPr/>
        </p:nvSpPr>
        <p:spPr>
          <a:xfrm>
            <a:off x="547050" y="672025"/>
            <a:ext cx="8049900" cy="557100"/>
          </a:xfrm>
          <a:prstGeom prst="rect">
            <a:avLst/>
          </a:prstGeom>
          <a:noFill/>
          <a:ln>
            <a:noFill/>
          </a:ln>
        </p:spPr>
        <p:txBody>
          <a:bodyPr anchorCtr="0" anchor="t" bIns="45700" lIns="91425" spcFirstLastPara="1" rIns="91425" wrap="square" tIns="45700">
            <a:noAutofit/>
          </a:bodyPr>
          <a:lstStyle/>
          <a:p>
            <a:pPr indent="-228600" lvl="0" marL="228600" marR="0" rtl="0" algn="ctr">
              <a:lnSpc>
                <a:spcPct val="90000"/>
              </a:lnSpc>
              <a:spcBef>
                <a:spcPts val="0"/>
              </a:spcBef>
              <a:spcAft>
                <a:spcPts val="0"/>
              </a:spcAft>
              <a:buClr>
                <a:srgbClr val="ED2639"/>
              </a:buClr>
              <a:buSzPts val="3600"/>
              <a:buFont typeface="Arial"/>
              <a:buNone/>
            </a:pPr>
            <a:r>
              <a:rPr b="1" lang="en-US" sz="2400">
                <a:solidFill>
                  <a:srgbClr val="ED2639"/>
                </a:solidFill>
              </a:rPr>
              <a:t>Reasons Why Manufacturers Trust NetSuite </a:t>
            </a:r>
            <a:endParaRPr b="1" i="0" sz="2400" u="none" cap="none" strike="noStrike">
              <a:solidFill>
                <a:srgbClr val="ED2639"/>
              </a:solidFill>
              <a:latin typeface="Arial"/>
              <a:ea typeface="Arial"/>
              <a:cs typeface="Arial"/>
              <a:sym typeface="Arial"/>
            </a:endParaRPr>
          </a:p>
        </p:txBody>
      </p:sp>
      <p:sp>
        <p:nvSpPr>
          <p:cNvPr id="54" name="Google Shape;54;p2"/>
          <p:cNvSpPr txBox="1"/>
          <p:nvPr/>
        </p:nvSpPr>
        <p:spPr>
          <a:xfrm>
            <a:off x="978450" y="1535775"/>
            <a:ext cx="7187100" cy="243210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300"/>
              </a:spcBef>
              <a:spcAft>
                <a:spcPts val="0"/>
              </a:spcAft>
              <a:buClr>
                <a:srgbClr val="3F3F3F"/>
              </a:buClr>
              <a:buSzPts val="1600"/>
              <a:buFont typeface="Arial"/>
              <a:buNone/>
            </a:pPr>
            <a:r>
              <a:rPr lang="en-US" sz="2000">
                <a:solidFill>
                  <a:schemeClr val="dk1"/>
                </a:solidFill>
                <a:highlight>
                  <a:srgbClr val="FFFFFF"/>
                </a:highlight>
              </a:rPr>
              <a:t>NetSuite is a cloud-based business management platform used by more than 28,000 companies globally. It manages core functions, including finance and accounting, inventory, orders and procurement. All of these modules share a common database. This gives a real-time, 360° view of the business. </a:t>
            </a:r>
            <a:r>
              <a:rPr lang="en-US" sz="2000">
                <a:solidFill>
                  <a:schemeClr val="dk1"/>
                </a:solidFill>
                <a:highlight>
                  <a:srgbClr val="FFFFFF"/>
                </a:highlight>
              </a:rPr>
              <a:t>Customers can also add CRM for sales, marketing automation, human resources for personnel records, performance management and payroll to plan and track projects for both online and in-store sales. </a:t>
            </a:r>
            <a:endParaRPr sz="2000">
              <a:solidFill>
                <a:schemeClr val="dk1"/>
              </a:solidFill>
              <a:highlight>
                <a:srgbClr val="FFFFFF"/>
              </a:highlight>
            </a:endParaRPr>
          </a:p>
        </p:txBody>
      </p:sp>
      <p:sp>
        <p:nvSpPr>
          <p:cNvPr id="55" name="Google Shape;55;p2"/>
          <p:cNvSpPr/>
          <p:nvPr/>
        </p:nvSpPr>
        <p:spPr>
          <a:xfrm>
            <a:off x="0" y="5122952"/>
            <a:ext cx="9144000" cy="45719"/>
          </a:xfrm>
          <a:prstGeom prst="rect">
            <a:avLst/>
          </a:prstGeom>
          <a:solidFill>
            <a:srgbClr val="ED26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cxnSp>
        <p:nvCxnSpPr>
          <p:cNvPr id="56" name="Google Shape;56;p2"/>
          <p:cNvCxnSpPr/>
          <p:nvPr/>
        </p:nvCxnSpPr>
        <p:spPr>
          <a:xfrm rot="10800000">
            <a:off x="7883000" y="2148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57" name="Google Shape;57;p2"/>
          <p:cNvCxnSpPr/>
          <p:nvPr/>
        </p:nvCxnSpPr>
        <p:spPr>
          <a:xfrm rot="10800000">
            <a:off x="8035400" y="3672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58" name="Google Shape;58;p2"/>
          <p:cNvCxnSpPr/>
          <p:nvPr/>
        </p:nvCxnSpPr>
        <p:spPr>
          <a:xfrm rot="10800000">
            <a:off x="8187800" y="5196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59" name="Google Shape;59;p2"/>
          <p:cNvCxnSpPr/>
          <p:nvPr/>
        </p:nvCxnSpPr>
        <p:spPr>
          <a:xfrm rot="10800000">
            <a:off x="-194650" y="4779550"/>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60" name="Google Shape;60;p2"/>
          <p:cNvCxnSpPr/>
          <p:nvPr/>
        </p:nvCxnSpPr>
        <p:spPr>
          <a:xfrm rot="10800000">
            <a:off x="-102700" y="5014125"/>
            <a:ext cx="1504200" cy="13500"/>
          </a:xfrm>
          <a:prstGeom prst="straightConnector1">
            <a:avLst/>
          </a:prstGeom>
          <a:noFill/>
          <a:ln cap="flat" cmpd="sng" w="9525">
            <a:solidFill>
              <a:schemeClr val="accent4"/>
            </a:solidFill>
            <a:prstDash val="solid"/>
            <a:round/>
            <a:headEnd len="sm" w="sm" type="none"/>
            <a:tailEnd len="sm" w="sm" type="none"/>
          </a:ln>
        </p:spPr>
      </p:cxnSp>
      <p:sp>
        <p:nvSpPr>
          <p:cNvPr id="61" name="Google Shape;61;p2"/>
          <p:cNvSpPr/>
          <p:nvPr/>
        </p:nvSpPr>
        <p:spPr>
          <a:xfrm>
            <a:off x="-523750" y="-537175"/>
            <a:ext cx="1195200" cy="1208700"/>
          </a:xfrm>
          <a:prstGeom prst="donut">
            <a:avLst>
              <a:gd fmla="val 25000" name="adj"/>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2"/>
          <p:cNvSpPr/>
          <p:nvPr/>
        </p:nvSpPr>
        <p:spPr>
          <a:xfrm>
            <a:off x="-194650" y="-201475"/>
            <a:ext cx="537000" cy="537300"/>
          </a:xfrm>
          <a:prstGeom prst="donut">
            <a:avLst>
              <a:gd fmla="val 25000" name="adj"/>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g115f4423bb3_0_5"/>
          <p:cNvSpPr txBox="1"/>
          <p:nvPr/>
        </p:nvSpPr>
        <p:spPr>
          <a:xfrm>
            <a:off x="547050" y="367225"/>
            <a:ext cx="8049900" cy="557100"/>
          </a:xfrm>
          <a:prstGeom prst="rect">
            <a:avLst/>
          </a:prstGeom>
          <a:noFill/>
          <a:ln>
            <a:noFill/>
          </a:ln>
        </p:spPr>
        <p:txBody>
          <a:bodyPr anchorCtr="0" anchor="t" bIns="45700" lIns="91425" spcFirstLastPara="1" rIns="91425" wrap="square" tIns="45700">
            <a:noAutofit/>
          </a:bodyPr>
          <a:lstStyle/>
          <a:p>
            <a:pPr indent="-228600" lvl="0" marL="228600" rtl="0" algn="ctr">
              <a:lnSpc>
                <a:spcPct val="90000"/>
              </a:lnSpc>
              <a:spcBef>
                <a:spcPts val="0"/>
              </a:spcBef>
              <a:spcAft>
                <a:spcPts val="0"/>
              </a:spcAft>
              <a:buClr>
                <a:srgbClr val="ED2639"/>
              </a:buClr>
              <a:buSzPts val="3600"/>
              <a:buFont typeface="Arial"/>
              <a:buNone/>
            </a:pPr>
            <a:r>
              <a:rPr b="1" lang="en-US" sz="2400">
                <a:solidFill>
                  <a:srgbClr val="ED2639"/>
                </a:solidFill>
              </a:rPr>
              <a:t>Reasons Why Manufacturers Trust NetSuite </a:t>
            </a:r>
            <a:endParaRPr b="1" sz="2400">
              <a:solidFill>
                <a:srgbClr val="ED2639"/>
              </a:solidFill>
            </a:endParaRPr>
          </a:p>
        </p:txBody>
      </p:sp>
      <p:sp>
        <p:nvSpPr>
          <p:cNvPr id="69" name="Google Shape;69;g115f4423bb3_0_5"/>
          <p:cNvSpPr/>
          <p:nvPr/>
        </p:nvSpPr>
        <p:spPr>
          <a:xfrm>
            <a:off x="0" y="5122952"/>
            <a:ext cx="9144000" cy="45600"/>
          </a:xfrm>
          <a:prstGeom prst="rect">
            <a:avLst/>
          </a:prstGeom>
          <a:solidFill>
            <a:srgbClr val="ED26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cxnSp>
        <p:nvCxnSpPr>
          <p:cNvPr id="70" name="Google Shape;70;g115f4423bb3_0_5"/>
          <p:cNvCxnSpPr/>
          <p:nvPr/>
        </p:nvCxnSpPr>
        <p:spPr>
          <a:xfrm rot="10800000">
            <a:off x="7883000" y="2148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71" name="Google Shape;71;g115f4423bb3_0_5"/>
          <p:cNvCxnSpPr/>
          <p:nvPr/>
        </p:nvCxnSpPr>
        <p:spPr>
          <a:xfrm rot="10800000">
            <a:off x="8035400" y="3672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72" name="Google Shape;72;g115f4423bb3_0_5"/>
          <p:cNvCxnSpPr/>
          <p:nvPr/>
        </p:nvCxnSpPr>
        <p:spPr>
          <a:xfrm rot="10800000">
            <a:off x="8187800" y="5196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73" name="Google Shape;73;g115f4423bb3_0_5"/>
          <p:cNvCxnSpPr/>
          <p:nvPr/>
        </p:nvCxnSpPr>
        <p:spPr>
          <a:xfrm rot="10800000">
            <a:off x="-194650" y="4779550"/>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74" name="Google Shape;74;g115f4423bb3_0_5"/>
          <p:cNvCxnSpPr/>
          <p:nvPr/>
        </p:nvCxnSpPr>
        <p:spPr>
          <a:xfrm rot="10800000">
            <a:off x="-102700" y="5014125"/>
            <a:ext cx="1504200" cy="13500"/>
          </a:xfrm>
          <a:prstGeom prst="straightConnector1">
            <a:avLst/>
          </a:prstGeom>
          <a:noFill/>
          <a:ln cap="flat" cmpd="sng" w="9525">
            <a:solidFill>
              <a:schemeClr val="accent4"/>
            </a:solidFill>
            <a:prstDash val="solid"/>
            <a:round/>
            <a:headEnd len="sm" w="sm" type="none"/>
            <a:tailEnd len="sm" w="sm" type="none"/>
          </a:ln>
        </p:spPr>
      </p:cxnSp>
      <p:sp>
        <p:nvSpPr>
          <p:cNvPr id="75" name="Google Shape;75;g115f4423bb3_0_5"/>
          <p:cNvSpPr/>
          <p:nvPr/>
        </p:nvSpPr>
        <p:spPr>
          <a:xfrm>
            <a:off x="-523750" y="-537175"/>
            <a:ext cx="1195200" cy="1208700"/>
          </a:xfrm>
          <a:prstGeom prst="donut">
            <a:avLst>
              <a:gd fmla="val 25000" name="adj"/>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g115f4423bb3_0_5"/>
          <p:cNvSpPr/>
          <p:nvPr/>
        </p:nvSpPr>
        <p:spPr>
          <a:xfrm>
            <a:off x="-194650" y="-201475"/>
            <a:ext cx="537000" cy="537300"/>
          </a:xfrm>
          <a:prstGeom prst="donut">
            <a:avLst>
              <a:gd fmla="val 25000" name="adj"/>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g115f4423bb3_0_5"/>
          <p:cNvSpPr/>
          <p:nvPr/>
        </p:nvSpPr>
        <p:spPr>
          <a:xfrm>
            <a:off x="2800509" y="1322053"/>
            <a:ext cx="3501300" cy="3501300"/>
          </a:xfrm>
          <a:prstGeom prst="ellipse">
            <a:avLst/>
          </a:prstGeom>
          <a:solidFill>
            <a:srgbClr val="EDA2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8" name="Google Shape;78;g115f4423bb3_0_5"/>
          <p:cNvGrpSpPr/>
          <p:nvPr/>
        </p:nvGrpSpPr>
        <p:grpSpPr>
          <a:xfrm>
            <a:off x="3468201" y="924327"/>
            <a:ext cx="2166000" cy="2166000"/>
            <a:chOff x="3611776" y="414352"/>
            <a:chExt cx="2166000" cy="2166000"/>
          </a:xfrm>
        </p:grpSpPr>
        <p:sp>
          <p:nvSpPr>
            <p:cNvPr id="79" name="Google Shape;79;g115f4423bb3_0_5"/>
            <p:cNvSpPr/>
            <p:nvPr/>
          </p:nvSpPr>
          <p:spPr>
            <a:xfrm>
              <a:off x="3611776" y="414352"/>
              <a:ext cx="2166000" cy="2166000"/>
            </a:xfrm>
            <a:prstGeom prst="ellipse">
              <a:avLst/>
            </a:prstGeom>
            <a:solidFill>
              <a:srgbClr val="D838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g115f4423bb3_0_5"/>
            <p:cNvSpPr txBox="1"/>
            <p:nvPr/>
          </p:nvSpPr>
          <p:spPr>
            <a:xfrm>
              <a:off x="3967546" y="1027503"/>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900">
                  <a:solidFill>
                    <a:srgbClr val="FFFFFF"/>
                  </a:solidFill>
                  <a:latin typeface="Roboto"/>
                  <a:ea typeface="Roboto"/>
                  <a:cs typeface="Roboto"/>
                  <a:sym typeface="Roboto"/>
                </a:rPr>
                <a:t>Business Wide Integration</a:t>
              </a:r>
              <a:endParaRPr b="1" sz="1900">
                <a:solidFill>
                  <a:srgbClr val="FFFFFF"/>
                </a:solidFill>
                <a:latin typeface="Roboto"/>
                <a:ea typeface="Roboto"/>
                <a:cs typeface="Roboto"/>
                <a:sym typeface="Roboto"/>
              </a:endParaRPr>
            </a:p>
          </p:txBody>
        </p:sp>
      </p:grpSp>
      <p:grpSp>
        <p:nvGrpSpPr>
          <p:cNvPr id="81" name="Google Shape;81;g115f4423bb3_0_5"/>
          <p:cNvGrpSpPr/>
          <p:nvPr/>
        </p:nvGrpSpPr>
        <p:grpSpPr>
          <a:xfrm>
            <a:off x="4481883" y="2542839"/>
            <a:ext cx="2166000" cy="2166000"/>
            <a:chOff x="4663358" y="2032864"/>
            <a:chExt cx="2166000" cy="2166000"/>
          </a:xfrm>
        </p:grpSpPr>
        <p:sp>
          <p:nvSpPr>
            <p:cNvPr id="82" name="Google Shape;82;g115f4423bb3_0_5"/>
            <p:cNvSpPr/>
            <p:nvPr/>
          </p:nvSpPr>
          <p:spPr>
            <a:xfrm>
              <a:off x="4663358" y="2032864"/>
              <a:ext cx="2166000" cy="2166000"/>
            </a:xfrm>
            <a:prstGeom prst="ellipse">
              <a:avLst/>
            </a:prstGeom>
            <a:solidFill>
              <a:srgbClr val="B02C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g115f4423bb3_0_5"/>
            <p:cNvSpPr txBox="1"/>
            <p:nvPr/>
          </p:nvSpPr>
          <p:spPr>
            <a:xfrm>
              <a:off x="5016575" y="2692575"/>
              <a:ext cx="1698600" cy="84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900">
                  <a:solidFill>
                    <a:srgbClr val="FFFFFF"/>
                  </a:solidFill>
                  <a:latin typeface="Roboto"/>
                  <a:ea typeface="Roboto"/>
                  <a:cs typeface="Roboto"/>
                  <a:sym typeface="Roboto"/>
                </a:rPr>
                <a:t>Simpler to upgrade Netsuite ERP</a:t>
              </a:r>
              <a:endParaRPr b="1" sz="1900">
                <a:solidFill>
                  <a:srgbClr val="FFFFFF"/>
                </a:solidFill>
                <a:latin typeface="Roboto"/>
                <a:ea typeface="Roboto"/>
                <a:cs typeface="Roboto"/>
                <a:sym typeface="Roboto"/>
              </a:endParaRPr>
            </a:p>
          </p:txBody>
        </p:sp>
      </p:grpSp>
      <p:grpSp>
        <p:nvGrpSpPr>
          <p:cNvPr id="84" name="Google Shape;84;g115f4423bb3_0_5"/>
          <p:cNvGrpSpPr/>
          <p:nvPr/>
        </p:nvGrpSpPr>
        <p:grpSpPr>
          <a:xfrm>
            <a:off x="2559301" y="2542839"/>
            <a:ext cx="2166000" cy="2166000"/>
            <a:chOff x="2702876" y="2032864"/>
            <a:chExt cx="2166000" cy="2166000"/>
          </a:xfrm>
        </p:grpSpPr>
        <p:sp>
          <p:nvSpPr>
            <p:cNvPr id="85" name="Google Shape;85;g115f4423bb3_0_5"/>
            <p:cNvSpPr/>
            <p:nvPr/>
          </p:nvSpPr>
          <p:spPr>
            <a:xfrm>
              <a:off x="2702876" y="2032864"/>
              <a:ext cx="2166000" cy="2166000"/>
            </a:xfrm>
            <a:prstGeom prst="ellipse">
              <a:avLst/>
            </a:prstGeom>
            <a:solidFill>
              <a:srgbClr val="80201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g115f4423bb3_0_5"/>
            <p:cNvSpPr txBox="1"/>
            <p:nvPr/>
          </p:nvSpPr>
          <p:spPr>
            <a:xfrm>
              <a:off x="2944081" y="2834728"/>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900">
                  <a:solidFill>
                    <a:srgbClr val="FFFFFF"/>
                  </a:solidFill>
                  <a:latin typeface="Roboto"/>
                  <a:ea typeface="Roboto"/>
                  <a:cs typeface="Roboto"/>
                  <a:sym typeface="Roboto"/>
                </a:rPr>
                <a:t>Easily Scalable </a:t>
              </a:r>
              <a:endParaRPr b="1" sz="1900">
                <a:solidFill>
                  <a:srgbClr val="FFFFFF"/>
                </a:solidFill>
                <a:latin typeface="Roboto"/>
                <a:ea typeface="Roboto"/>
                <a:cs typeface="Roboto"/>
                <a:sym typeface="Roboto"/>
              </a:endParaRPr>
            </a:p>
          </p:txBody>
        </p:sp>
      </p:grpSp>
      <p:sp>
        <p:nvSpPr>
          <p:cNvPr id="87" name="Google Shape;87;g115f4423bb3_0_5"/>
          <p:cNvSpPr/>
          <p:nvPr/>
        </p:nvSpPr>
        <p:spPr>
          <a:xfrm>
            <a:off x="3941105" y="2456216"/>
            <a:ext cx="1225800" cy="1225800"/>
          </a:xfrm>
          <a:prstGeom prst="ellipse">
            <a:avLst/>
          </a:prstGeom>
          <a:solidFill>
            <a:srgbClr val="EDA2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4"/>
          <p:cNvSpPr txBox="1"/>
          <p:nvPr/>
        </p:nvSpPr>
        <p:spPr>
          <a:xfrm>
            <a:off x="4618800" y="1344325"/>
            <a:ext cx="3481800" cy="3268500"/>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Clr>
                <a:srgbClr val="000000"/>
              </a:buClr>
              <a:buSzPts val="1200"/>
              <a:buFont typeface="Arial"/>
              <a:buNone/>
            </a:pPr>
            <a:r>
              <a:rPr b="1" lang="en-US" sz="1900"/>
              <a:t>NetSuite empowers the firm to run its entire business from a single platform. It brings together finance, manufacturing, </a:t>
            </a:r>
            <a:r>
              <a:rPr b="1" lang="en-US" sz="1900">
                <a:solidFill>
                  <a:schemeClr val="dk1"/>
                </a:solidFill>
              </a:rPr>
              <a:t>supply chain, </a:t>
            </a:r>
            <a:r>
              <a:rPr b="1" lang="en-US" sz="1900"/>
              <a:t>HR and ecommerce on one system, with one database.</a:t>
            </a:r>
            <a:endParaRPr b="1" i="0" sz="1900" u="none" cap="none" strike="noStrike">
              <a:solidFill>
                <a:srgbClr val="000000"/>
              </a:solidFill>
              <a:latin typeface="Arial"/>
              <a:ea typeface="Arial"/>
              <a:cs typeface="Arial"/>
              <a:sym typeface="Arial"/>
            </a:endParaRPr>
          </a:p>
        </p:txBody>
      </p:sp>
      <p:sp>
        <p:nvSpPr>
          <p:cNvPr id="94" name="Google Shape;94;p4"/>
          <p:cNvSpPr txBox="1"/>
          <p:nvPr/>
        </p:nvSpPr>
        <p:spPr>
          <a:xfrm>
            <a:off x="3735325" y="621175"/>
            <a:ext cx="5127600" cy="557100"/>
          </a:xfrm>
          <a:prstGeom prst="rect">
            <a:avLst/>
          </a:prstGeom>
          <a:noFill/>
          <a:ln>
            <a:noFill/>
          </a:ln>
        </p:spPr>
        <p:txBody>
          <a:bodyPr anchorCtr="0" anchor="t" bIns="45700" lIns="91425" spcFirstLastPara="1" rIns="91425" wrap="square" tIns="45700">
            <a:noAutofit/>
          </a:bodyPr>
          <a:lstStyle/>
          <a:p>
            <a:pPr indent="-228600" lvl="0" marL="228600" marR="0" rtl="0" algn="ctr">
              <a:lnSpc>
                <a:spcPct val="90000"/>
              </a:lnSpc>
              <a:spcBef>
                <a:spcPts val="0"/>
              </a:spcBef>
              <a:spcAft>
                <a:spcPts val="0"/>
              </a:spcAft>
              <a:buClr>
                <a:srgbClr val="ED2639"/>
              </a:buClr>
              <a:buSzPts val="4000"/>
              <a:buFont typeface="Arial"/>
              <a:buNone/>
            </a:pPr>
            <a:r>
              <a:rPr b="1" lang="en-US" sz="2700">
                <a:solidFill>
                  <a:schemeClr val="accent6"/>
                </a:solidFill>
              </a:rPr>
              <a:t>Unified Business View </a:t>
            </a:r>
            <a:endParaRPr b="1" i="0" sz="2700" u="none" cap="none" strike="noStrike">
              <a:solidFill>
                <a:schemeClr val="accent6"/>
              </a:solidFill>
              <a:latin typeface="Arial"/>
              <a:ea typeface="Arial"/>
              <a:cs typeface="Arial"/>
              <a:sym typeface="Arial"/>
            </a:endParaRPr>
          </a:p>
        </p:txBody>
      </p:sp>
      <p:pic>
        <p:nvPicPr>
          <p:cNvPr id="95" name="Google Shape;95;p4"/>
          <p:cNvPicPr preferRelativeResize="0"/>
          <p:nvPr/>
        </p:nvPicPr>
        <p:blipFill rotWithShape="1">
          <a:blip r:embed="rId3">
            <a:alphaModFix amt="0"/>
          </a:blip>
          <a:srcRect b="0" l="0" r="0" t="0"/>
          <a:stretch/>
        </p:blipFill>
        <p:spPr>
          <a:xfrm>
            <a:off x="8313684" y="191213"/>
            <a:ext cx="549241" cy="263921"/>
          </a:xfrm>
          <a:prstGeom prst="rect">
            <a:avLst/>
          </a:prstGeom>
          <a:noFill/>
          <a:ln>
            <a:noFill/>
          </a:ln>
        </p:spPr>
      </p:pic>
      <p:sp>
        <p:nvSpPr>
          <p:cNvPr id="96" name="Google Shape;96;p4"/>
          <p:cNvSpPr/>
          <p:nvPr/>
        </p:nvSpPr>
        <p:spPr>
          <a:xfrm>
            <a:off x="0" y="5122952"/>
            <a:ext cx="9144000" cy="45719"/>
          </a:xfrm>
          <a:prstGeom prst="rect">
            <a:avLst/>
          </a:prstGeom>
          <a:solidFill>
            <a:srgbClr val="ED26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cxnSp>
        <p:nvCxnSpPr>
          <p:cNvPr id="97" name="Google Shape;97;p4"/>
          <p:cNvCxnSpPr/>
          <p:nvPr/>
        </p:nvCxnSpPr>
        <p:spPr>
          <a:xfrm rot="10800000">
            <a:off x="7883000" y="2148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98" name="Google Shape;98;p4"/>
          <p:cNvCxnSpPr/>
          <p:nvPr/>
        </p:nvCxnSpPr>
        <p:spPr>
          <a:xfrm rot="10800000">
            <a:off x="8035400" y="3672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99" name="Google Shape;99;p4"/>
          <p:cNvCxnSpPr/>
          <p:nvPr/>
        </p:nvCxnSpPr>
        <p:spPr>
          <a:xfrm rot="10800000">
            <a:off x="8187800" y="5196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00" name="Google Shape;100;p4"/>
          <p:cNvCxnSpPr/>
          <p:nvPr/>
        </p:nvCxnSpPr>
        <p:spPr>
          <a:xfrm rot="10800000">
            <a:off x="-255100" y="48617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01" name="Google Shape;101;p4"/>
          <p:cNvCxnSpPr/>
          <p:nvPr/>
        </p:nvCxnSpPr>
        <p:spPr>
          <a:xfrm rot="10800000">
            <a:off x="-102700" y="5014125"/>
            <a:ext cx="1504200" cy="13500"/>
          </a:xfrm>
          <a:prstGeom prst="straightConnector1">
            <a:avLst/>
          </a:prstGeom>
          <a:noFill/>
          <a:ln cap="flat" cmpd="sng" w="9525">
            <a:solidFill>
              <a:schemeClr val="accent4"/>
            </a:solidFill>
            <a:prstDash val="solid"/>
            <a:round/>
            <a:headEnd len="sm" w="sm" type="none"/>
            <a:tailEnd len="sm" w="sm" type="none"/>
          </a:ln>
        </p:spPr>
      </p:cxnSp>
      <p:sp>
        <p:nvSpPr>
          <p:cNvPr id="102" name="Google Shape;102;p4"/>
          <p:cNvSpPr/>
          <p:nvPr/>
        </p:nvSpPr>
        <p:spPr>
          <a:xfrm>
            <a:off x="319436" y="466163"/>
            <a:ext cx="749196" cy="288252"/>
          </a:xfrm>
          <a:prstGeom prst="flowChartTerminator">
            <a:avLst/>
          </a:prstGeom>
          <a:solidFill>
            <a:schemeClr val="lt2"/>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p4"/>
          <p:cNvSpPr/>
          <p:nvPr/>
        </p:nvSpPr>
        <p:spPr>
          <a:xfrm>
            <a:off x="-523750" y="-537175"/>
            <a:ext cx="1195200" cy="1208700"/>
          </a:xfrm>
          <a:prstGeom prst="donut">
            <a:avLst>
              <a:gd fmla="val 25000" name="adj"/>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 name="Google Shape;104;p4"/>
          <p:cNvSpPr/>
          <p:nvPr/>
        </p:nvSpPr>
        <p:spPr>
          <a:xfrm>
            <a:off x="-194650" y="-201475"/>
            <a:ext cx="537000" cy="537300"/>
          </a:xfrm>
          <a:prstGeom prst="donut">
            <a:avLst>
              <a:gd fmla="val 25000" name="adj"/>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05" name="Google Shape;105;p4"/>
          <p:cNvPicPr preferRelativeResize="0"/>
          <p:nvPr/>
        </p:nvPicPr>
        <p:blipFill>
          <a:blip r:embed="rId4">
            <a:alphaModFix/>
          </a:blip>
          <a:stretch>
            <a:fillRect/>
          </a:stretch>
        </p:blipFill>
        <p:spPr>
          <a:xfrm>
            <a:off x="319425" y="646913"/>
            <a:ext cx="4056125" cy="4056125"/>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pic>
        <p:nvPicPr>
          <p:cNvPr id="111" name="Google Shape;111;g101fc0fcf68_0_39"/>
          <p:cNvPicPr preferRelativeResize="0"/>
          <p:nvPr/>
        </p:nvPicPr>
        <p:blipFill>
          <a:blip r:embed="rId3">
            <a:alphaModFix/>
          </a:blip>
          <a:stretch>
            <a:fillRect/>
          </a:stretch>
        </p:blipFill>
        <p:spPr>
          <a:xfrm>
            <a:off x="112150" y="1168200"/>
            <a:ext cx="4218321" cy="2807100"/>
          </a:xfrm>
          <a:prstGeom prst="rect">
            <a:avLst/>
          </a:prstGeom>
          <a:noFill/>
          <a:ln>
            <a:noFill/>
          </a:ln>
        </p:spPr>
      </p:pic>
      <p:sp>
        <p:nvSpPr>
          <p:cNvPr id="112" name="Google Shape;112;g101fc0fcf68_0_39"/>
          <p:cNvSpPr txBox="1"/>
          <p:nvPr/>
        </p:nvSpPr>
        <p:spPr>
          <a:xfrm>
            <a:off x="4115625" y="1373875"/>
            <a:ext cx="4339200" cy="2807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lang="en-US" sz="1900">
                <a:solidFill>
                  <a:schemeClr val="dk1"/>
                </a:solidFill>
                <a:highlight>
                  <a:srgbClr val="FFFFFF"/>
                </a:highlight>
              </a:rPr>
              <a:t>All NetSuite applications feed information into, and pull it from, the central database to ensure there’s only one source of knowledge.This unified architecture delivers a common user interface across all modules; that decreases training time and gets people productive faster. </a:t>
            </a:r>
            <a:endParaRPr b="1" i="0" sz="1900" u="none" cap="none" strike="noStrike">
              <a:solidFill>
                <a:srgbClr val="000000"/>
              </a:solidFill>
              <a:latin typeface="Arial"/>
              <a:ea typeface="Arial"/>
              <a:cs typeface="Arial"/>
              <a:sym typeface="Arial"/>
            </a:endParaRPr>
          </a:p>
        </p:txBody>
      </p:sp>
      <p:sp>
        <p:nvSpPr>
          <p:cNvPr id="113" name="Google Shape;113;g101fc0fcf68_0_39"/>
          <p:cNvSpPr txBox="1"/>
          <p:nvPr/>
        </p:nvSpPr>
        <p:spPr>
          <a:xfrm>
            <a:off x="4115613" y="674938"/>
            <a:ext cx="5127600" cy="5571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rgbClr val="ED2639"/>
              </a:buClr>
              <a:buSzPts val="4000"/>
              <a:buFont typeface="Arial"/>
              <a:buNone/>
            </a:pPr>
            <a:r>
              <a:rPr b="1" lang="en-US" sz="2700">
                <a:solidFill>
                  <a:srgbClr val="ED2639"/>
                </a:solidFill>
              </a:rPr>
              <a:t>Native Integrations </a:t>
            </a:r>
            <a:endParaRPr b="1" i="0" sz="2700" u="none" cap="none" strike="noStrike">
              <a:solidFill>
                <a:srgbClr val="000000"/>
              </a:solidFill>
              <a:latin typeface="Arial"/>
              <a:ea typeface="Arial"/>
              <a:cs typeface="Arial"/>
              <a:sym typeface="Arial"/>
            </a:endParaRPr>
          </a:p>
        </p:txBody>
      </p:sp>
      <p:pic>
        <p:nvPicPr>
          <p:cNvPr id="114" name="Google Shape;114;g101fc0fcf68_0_39"/>
          <p:cNvPicPr preferRelativeResize="0"/>
          <p:nvPr/>
        </p:nvPicPr>
        <p:blipFill rotWithShape="1">
          <a:blip r:embed="rId4">
            <a:alphaModFix amt="0"/>
          </a:blip>
          <a:srcRect b="0" l="0" r="0" t="0"/>
          <a:stretch/>
        </p:blipFill>
        <p:spPr>
          <a:xfrm>
            <a:off x="8313684" y="191213"/>
            <a:ext cx="549241" cy="263921"/>
          </a:xfrm>
          <a:prstGeom prst="rect">
            <a:avLst/>
          </a:prstGeom>
          <a:noFill/>
          <a:ln>
            <a:noFill/>
          </a:ln>
        </p:spPr>
      </p:pic>
      <p:sp>
        <p:nvSpPr>
          <p:cNvPr id="115" name="Google Shape;115;g101fc0fcf68_0_39"/>
          <p:cNvSpPr/>
          <p:nvPr/>
        </p:nvSpPr>
        <p:spPr>
          <a:xfrm>
            <a:off x="0" y="5122952"/>
            <a:ext cx="9144000" cy="45600"/>
          </a:xfrm>
          <a:prstGeom prst="rect">
            <a:avLst/>
          </a:prstGeom>
          <a:solidFill>
            <a:srgbClr val="ED26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cxnSp>
        <p:nvCxnSpPr>
          <p:cNvPr id="116" name="Google Shape;116;g101fc0fcf68_0_39"/>
          <p:cNvCxnSpPr/>
          <p:nvPr/>
        </p:nvCxnSpPr>
        <p:spPr>
          <a:xfrm rot="10800000">
            <a:off x="7883000" y="2148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17" name="Google Shape;117;g101fc0fcf68_0_39"/>
          <p:cNvCxnSpPr/>
          <p:nvPr/>
        </p:nvCxnSpPr>
        <p:spPr>
          <a:xfrm rot="10800000">
            <a:off x="8035400" y="3672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18" name="Google Shape;118;g101fc0fcf68_0_39"/>
          <p:cNvCxnSpPr/>
          <p:nvPr/>
        </p:nvCxnSpPr>
        <p:spPr>
          <a:xfrm rot="10800000">
            <a:off x="8187800" y="5196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19" name="Google Shape;119;g101fc0fcf68_0_39"/>
          <p:cNvCxnSpPr/>
          <p:nvPr/>
        </p:nvCxnSpPr>
        <p:spPr>
          <a:xfrm rot="10800000">
            <a:off x="-255100" y="48617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20" name="Google Shape;120;g101fc0fcf68_0_39"/>
          <p:cNvCxnSpPr/>
          <p:nvPr/>
        </p:nvCxnSpPr>
        <p:spPr>
          <a:xfrm rot="10800000">
            <a:off x="-102700" y="5014125"/>
            <a:ext cx="1504200" cy="13500"/>
          </a:xfrm>
          <a:prstGeom prst="straightConnector1">
            <a:avLst/>
          </a:prstGeom>
          <a:noFill/>
          <a:ln cap="flat" cmpd="sng" w="9525">
            <a:solidFill>
              <a:schemeClr val="accent4"/>
            </a:solidFill>
            <a:prstDash val="solid"/>
            <a:round/>
            <a:headEnd len="sm" w="sm" type="none"/>
            <a:tailEnd len="sm" w="sm" type="none"/>
          </a:ln>
        </p:spPr>
      </p:cxnSp>
      <p:sp>
        <p:nvSpPr>
          <p:cNvPr id="121" name="Google Shape;121;g101fc0fcf68_0_39"/>
          <p:cNvSpPr/>
          <p:nvPr/>
        </p:nvSpPr>
        <p:spPr>
          <a:xfrm>
            <a:off x="-523750" y="-537175"/>
            <a:ext cx="1195200" cy="1208700"/>
          </a:xfrm>
          <a:prstGeom prst="donut">
            <a:avLst>
              <a:gd fmla="val 25000" name="adj"/>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g101fc0fcf68_0_39"/>
          <p:cNvSpPr/>
          <p:nvPr/>
        </p:nvSpPr>
        <p:spPr>
          <a:xfrm>
            <a:off x="-194650" y="-201475"/>
            <a:ext cx="537000" cy="537300"/>
          </a:xfrm>
          <a:prstGeom prst="donut">
            <a:avLst>
              <a:gd fmla="val 25000" name="adj"/>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g115f4423bb3_0_511"/>
          <p:cNvSpPr txBox="1"/>
          <p:nvPr/>
        </p:nvSpPr>
        <p:spPr>
          <a:xfrm>
            <a:off x="4027275" y="1373875"/>
            <a:ext cx="4515600" cy="2903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lang="en-US" sz="1900">
                <a:solidFill>
                  <a:srgbClr val="3F3F3F"/>
                </a:solidFill>
              </a:rPr>
              <a:t>NetSuite also has role-based dashboards that quickly give employees, managers and executives the information they need to make informed decisions. The vast amount of data flowing from departments and business units into the NetSuite platform fuels its extensive reporting capabilities.</a:t>
            </a:r>
            <a:endParaRPr b="1" i="0" sz="1900" u="none" cap="none" strike="noStrike">
              <a:solidFill>
                <a:srgbClr val="000000"/>
              </a:solidFill>
              <a:latin typeface="Arial"/>
              <a:ea typeface="Arial"/>
              <a:cs typeface="Arial"/>
              <a:sym typeface="Arial"/>
            </a:endParaRPr>
          </a:p>
        </p:txBody>
      </p:sp>
      <p:sp>
        <p:nvSpPr>
          <p:cNvPr id="129" name="Google Shape;129;g115f4423bb3_0_511"/>
          <p:cNvSpPr txBox="1"/>
          <p:nvPr/>
        </p:nvSpPr>
        <p:spPr>
          <a:xfrm>
            <a:off x="3960163" y="674938"/>
            <a:ext cx="5127600" cy="5571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rgbClr val="ED2639"/>
              </a:buClr>
              <a:buSzPts val="4000"/>
              <a:buFont typeface="Arial"/>
              <a:buNone/>
            </a:pPr>
            <a:r>
              <a:rPr b="1" lang="en-US" sz="2700">
                <a:solidFill>
                  <a:srgbClr val="ED2639"/>
                </a:solidFill>
              </a:rPr>
              <a:t>Reporting Capabilities </a:t>
            </a:r>
            <a:endParaRPr b="1" i="0" sz="2700" u="none" cap="none" strike="noStrike">
              <a:solidFill>
                <a:srgbClr val="000000"/>
              </a:solidFill>
              <a:latin typeface="Arial"/>
              <a:ea typeface="Arial"/>
              <a:cs typeface="Arial"/>
              <a:sym typeface="Arial"/>
            </a:endParaRPr>
          </a:p>
        </p:txBody>
      </p:sp>
      <p:pic>
        <p:nvPicPr>
          <p:cNvPr id="130" name="Google Shape;130;g115f4423bb3_0_511"/>
          <p:cNvPicPr preferRelativeResize="0"/>
          <p:nvPr/>
        </p:nvPicPr>
        <p:blipFill rotWithShape="1">
          <a:blip r:embed="rId3">
            <a:alphaModFix amt="0"/>
          </a:blip>
          <a:srcRect b="0" l="0" r="0" t="0"/>
          <a:stretch/>
        </p:blipFill>
        <p:spPr>
          <a:xfrm>
            <a:off x="8313684" y="191213"/>
            <a:ext cx="549241" cy="263921"/>
          </a:xfrm>
          <a:prstGeom prst="rect">
            <a:avLst/>
          </a:prstGeom>
          <a:noFill/>
          <a:ln>
            <a:noFill/>
          </a:ln>
        </p:spPr>
      </p:pic>
      <p:sp>
        <p:nvSpPr>
          <p:cNvPr id="131" name="Google Shape;131;g115f4423bb3_0_511"/>
          <p:cNvSpPr/>
          <p:nvPr/>
        </p:nvSpPr>
        <p:spPr>
          <a:xfrm>
            <a:off x="0" y="5122952"/>
            <a:ext cx="9144000" cy="45600"/>
          </a:xfrm>
          <a:prstGeom prst="rect">
            <a:avLst/>
          </a:prstGeom>
          <a:solidFill>
            <a:srgbClr val="ED26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cxnSp>
        <p:nvCxnSpPr>
          <p:cNvPr id="132" name="Google Shape;132;g115f4423bb3_0_511"/>
          <p:cNvCxnSpPr/>
          <p:nvPr/>
        </p:nvCxnSpPr>
        <p:spPr>
          <a:xfrm rot="10800000">
            <a:off x="7883000" y="2148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33" name="Google Shape;133;g115f4423bb3_0_511"/>
          <p:cNvCxnSpPr/>
          <p:nvPr/>
        </p:nvCxnSpPr>
        <p:spPr>
          <a:xfrm rot="10800000">
            <a:off x="8035400" y="3672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34" name="Google Shape;134;g115f4423bb3_0_511"/>
          <p:cNvCxnSpPr/>
          <p:nvPr/>
        </p:nvCxnSpPr>
        <p:spPr>
          <a:xfrm rot="10800000">
            <a:off x="8187800" y="5196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35" name="Google Shape;135;g115f4423bb3_0_511"/>
          <p:cNvCxnSpPr/>
          <p:nvPr/>
        </p:nvCxnSpPr>
        <p:spPr>
          <a:xfrm rot="10800000">
            <a:off x="-255100" y="48617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36" name="Google Shape;136;g115f4423bb3_0_511"/>
          <p:cNvCxnSpPr/>
          <p:nvPr/>
        </p:nvCxnSpPr>
        <p:spPr>
          <a:xfrm rot="10800000">
            <a:off x="-102700" y="5014125"/>
            <a:ext cx="1504200" cy="13500"/>
          </a:xfrm>
          <a:prstGeom prst="straightConnector1">
            <a:avLst/>
          </a:prstGeom>
          <a:noFill/>
          <a:ln cap="flat" cmpd="sng" w="9525">
            <a:solidFill>
              <a:schemeClr val="accent4"/>
            </a:solidFill>
            <a:prstDash val="solid"/>
            <a:round/>
            <a:headEnd len="sm" w="sm" type="none"/>
            <a:tailEnd len="sm" w="sm" type="none"/>
          </a:ln>
        </p:spPr>
      </p:cxnSp>
      <p:sp>
        <p:nvSpPr>
          <p:cNvPr id="137" name="Google Shape;137;g115f4423bb3_0_511"/>
          <p:cNvSpPr/>
          <p:nvPr/>
        </p:nvSpPr>
        <p:spPr>
          <a:xfrm>
            <a:off x="-523750" y="-537175"/>
            <a:ext cx="1195200" cy="1208700"/>
          </a:xfrm>
          <a:prstGeom prst="donut">
            <a:avLst>
              <a:gd fmla="val 25000" name="adj"/>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g115f4423bb3_0_511"/>
          <p:cNvSpPr/>
          <p:nvPr/>
        </p:nvSpPr>
        <p:spPr>
          <a:xfrm>
            <a:off x="-194650" y="-201475"/>
            <a:ext cx="537000" cy="537300"/>
          </a:xfrm>
          <a:prstGeom prst="donut">
            <a:avLst>
              <a:gd fmla="val 25000" name="adj"/>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9" name="Google Shape;139;g115f4423bb3_0_511"/>
          <p:cNvPicPr preferRelativeResize="0"/>
          <p:nvPr/>
        </p:nvPicPr>
        <p:blipFill>
          <a:blip r:embed="rId4">
            <a:alphaModFix/>
          </a:blip>
          <a:stretch>
            <a:fillRect/>
          </a:stretch>
        </p:blipFill>
        <p:spPr>
          <a:xfrm>
            <a:off x="506250" y="891325"/>
            <a:ext cx="3360850" cy="336085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pic>
        <p:nvPicPr>
          <p:cNvPr id="145" name="Google Shape;145;g101fc0fcf68_0_88"/>
          <p:cNvPicPr preferRelativeResize="0"/>
          <p:nvPr/>
        </p:nvPicPr>
        <p:blipFill>
          <a:blip r:embed="rId3">
            <a:alphaModFix/>
          </a:blip>
          <a:stretch>
            <a:fillRect/>
          </a:stretch>
        </p:blipFill>
        <p:spPr>
          <a:xfrm>
            <a:off x="108650" y="1437188"/>
            <a:ext cx="4035450" cy="2269125"/>
          </a:xfrm>
          <a:prstGeom prst="rect">
            <a:avLst/>
          </a:prstGeom>
          <a:noFill/>
          <a:ln>
            <a:noFill/>
          </a:ln>
        </p:spPr>
      </p:pic>
      <p:sp>
        <p:nvSpPr>
          <p:cNvPr id="146" name="Google Shape;146;g101fc0fcf68_0_88"/>
          <p:cNvSpPr txBox="1"/>
          <p:nvPr/>
        </p:nvSpPr>
        <p:spPr>
          <a:xfrm>
            <a:off x="4144100" y="1397951"/>
            <a:ext cx="4373700" cy="2758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lang="en-US" sz="1900">
                <a:solidFill>
                  <a:srgbClr val="3F3F3F"/>
                </a:solidFill>
              </a:rPr>
              <a:t>NetSuite can serve a broad array of industries not only because it comes with impressive functionality, but because it can adapt to meet the requirements of different businesses. The platform can be customized to accommodate your processes and corporate structure through SuiteCloud apps and tools. </a:t>
            </a:r>
            <a:endParaRPr b="1" i="0" sz="1900" u="none" cap="none" strike="noStrike">
              <a:solidFill>
                <a:srgbClr val="000000"/>
              </a:solidFill>
              <a:latin typeface="Arial"/>
              <a:ea typeface="Arial"/>
              <a:cs typeface="Arial"/>
              <a:sym typeface="Arial"/>
            </a:endParaRPr>
          </a:p>
        </p:txBody>
      </p:sp>
      <p:sp>
        <p:nvSpPr>
          <p:cNvPr id="147" name="Google Shape;147;g101fc0fcf68_0_88"/>
          <p:cNvSpPr txBox="1"/>
          <p:nvPr/>
        </p:nvSpPr>
        <p:spPr>
          <a:xfrm>
            <a:off x="4016388" y="686975"/>
            <a:ext cx="5127600" cy="5571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rgbClr val="ED2639"/>
              </a:buClr>
              <a:buSzPts val="4000"/>
              <a:buFont typeface="Arial"/>
              <a:buNone/>
            </a:pPr>
            <a:r>
              <a:rPr b="1" lang="en-US" sz="2700">
                <a:solidFill>
                  <a:srgbClr val="ED2639"/>
                </a:solidFill>
              </a:rPr>
              <a:t>Flexibility </a:t>
            </a:r>
            <a:endParaRPr b="1" i="0" sz="2700" u="none" cap="none" strike="noStrike">
              <a:solidFill>
                <a:srgbClr val="000000"/>
              </a:solidFill>
              <a:latin typeface="Arial"/>
              <a:ea typeface="Arial"/>
              <a:cs typeface="Arial"/>
              <a:sym typeface="Arial"/>
            </a:endParaRPr>
          </a:p>
        </p:txBody>
      </p:sp>
      <p:pic>
        <p:nvPicPr>
          <p:cNvPr id="148" name="Google Shape;148;g101fc0fcf68_0_88"/>
          <p:cNvPicPr preferRelativeResize="0"/>
          <p:nvPr/>
        </p:nvPicPr>
        <p:blipFill rotWithShape="1">
          <a:blip r:embed="rId4">
            <a:alphaModFix amt="0"/>
          </a:blip>
          <a:srcRect b="0" l="0" r="0" t="0"/>
          <a:stretch/>
        </p:blipFill>
        <p:spPr>
          <a:xfrm>
            <a:off x="8313684" y="191213"/>
            <a:ext cx="549241" cy="263921"/>
          </a:xfrm>
          <a:prstGeom prst="rect">
            <a:avLst/>
          </a:prstGeom>
          <a:noFill/>
          <a:ln>
            <a:noFill/>
          </a:ln>
        </p:spPr>
      </p:pic>
      <p:sp>
        <p:nvSpPr>
          <p:cNvPr id="149" name="Google Shape;149;g101fc0fcf68_0_88"/>
          <p:cNvSpPr/>
          <p:nvPr/>
        </p:nvSpPr>
        <p:spPr>
          <a:xfrm>
            <a:off x="0" y="5122952"/>
            <a:ext cx="9144000" cy="45600"/>
          </a:xfrm>
          <a:prstGeom prst="rect">
            <a:avLst/>
          </a:prstGeom>
          <a:solidFill>
            <a:srgbClr val="ED26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cxnSp>
        <p:nvCxnSpPr>
          <p:cNvPr id="150" name="Google Shape;150;g101fc0fcf68_0_88"/>
          <p:cNvCxnSpPr/>
          <p:nvPr/>
        </p:nvCxnSpPr>
        <p:spPr>
          <a:xfrm rot="10800000">
            <a:off x="7883000" y="2148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51" name="Google Shape;151;g101fc0fcf68_0_88"/>
          <p:cNvCxnSpPr/>
          <p:nvPr/>
        </p:nvCxnSpPr>
        <p:spPr>
          <a:xfrm rot="10800000">
            <a:off x="8035400" y="3672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52" name="Google Shape;152;g101fc0fcf68_0_88"/>
          <p:cNvCxnSpPr/>
          <p:nvPr/>
        </p:nvCxnSpPr>
        <p:spPr>
          <a:xfrm rot="10800000">
            <a:off x="8187800" y="5196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53" name="Google Shape;153;g101fc0fcf68_0_88"/>
          <p:cNvCxnSpPr/>
          <p:nvPr/>
        </p:nvCxnSpPr>
        <p:spPr>
          <a:xfrm rot="10800000">
            <a:off x="-255100" y="48617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54" name="Google Shape;154;g101fc0fcf68_0_88"/>
          <p:cNvCxnSpPr/>
          <p:nvPr/>
        </p:nvCxnSpPr>
        <p:spPr>
          <a:xfrm rot="10800000">
            <a:off x="-102700" y="5014125"/>
            <a:ext cx="1504200" cy="13500"/>
          </a:xfrm>
          <a:prstGeom prst="straightConnector1">
            <a:avLst/>
          </a:prstGeom>
          <a:noFill/>
          <a:ln cap="flat" cmpd="sng" w="9525">
            <a:solidFill>
              <a:schemeClr val="accent4"/>
            </a:solidFill>
            <a:prstDash val="solid"/>
            <a:round/>
            <a:headEnd len="sm" w="sm" type="none"/>
            <a:tailEnd len="sm" w="sm" type="none"/>
          </a:ln>
        </p:spPr>
      </p:cxnSp>
      <p:sp>
        <p:nvSpPr>
          <p:cNvPr id="155" name="Google Shape;155;g101fc0fcf68_0_88"/>
          <p:cNvSpPr/>
          <p:nvPr/>
        </p:nvSpPr>
        <p:spPr>
          <a:xfrm>
            <a:off x="-523750" y="-537175"/>
            <a:ext cx="1195200" cy="1208700"/>
          </a:xfrm>
          <a:prstGeom prst="donut">
            <a:avLst>
              <a:gd fmla="val 25000" name="adj"/>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g101fc0fcf68_0_88"/>
          <p:cNvSpPr/>
          <p:nvPr/>
        </p:nvSpPr>
        <p:spPr>
          <a:xfrm>
            <a:off x="-194650" y="-201475"/>
            <a:ext cx="537000" cy="537300"/>
          </a:xfrm>
          <a:prstGeom prst="donut">
            <a:avLst>
              <a:gd fmla="val 25000" name="adj"/>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g101fc0fcf68_0_142"/>
          <p:cNvSpPr txBox="1"/>
          <p:nvPr/>
        </p:nvSpPr>
        <p:spPr>
          <a:xfrm>
            <a:off x="901950" y="1232050"/>
            <a:ext cx="7340100" cy="756000"/>
          </a:xfrm>
          <a:prstGeom prst="rect">
            <a:avLst/>
          </a:prstGeom>
          <a:noFill/>
          <a:ln>
            <a:noFill/>
          </a:ln>
        </p:spPr>
        <p:txBody>
          <a:bodyPr anchorCtr="0" anchor="t" bIns="45700" lIns="91425" spcFirstLastPara="1" rIns="91425" wrap="square" tIns="45700">
            <a:noAutofit/>
          </a:bodyPr>
          <a:lstStyle/>
          <a:p>
            <a:pPr indent="-228600" lvl="0" marL="228600" marR="0" rtl="0" algn="ctr">
              <a:lnSpc>
                <a:spcPct val="90000"/>
              </a:lnSpc>
              <a:spcBef>
                <a:spcPts val="0"/>
              </a:spcBef>
              <a:spcAft>
                <a:spcPts val="0"/>
              </a:spcAft>
              <a:buClr>
                <a:srgbClr val="ED2639"/>
              </a:buClr>
              <a:buSzPts val="4000"/>
              <a:buFont typeface="Arial"/>
              <a:buNone/>
            </a:pPr>
            <a:r>
              <a:rPr b="1" i="0" lang="en-US" sz="2800" u="none" cap="none" strike="noStrike">
                <a:solidFill>
                  <a:srgbClr val="ED2639"/>
                </a:solidFill>
                <a:latin typeface="Arial"/>
                <a:ea typeface="Arial"/>
                <a:cs typeface="Arial"/>
                <a:sym typeface="Arial"/>
              </a:rPr>
              <a:t>Need an expert for NetSuite Manufacturing Business Solutions? </a:t>
            </a:r>
            <a:endParaRPr b="1" i="0" sz="2800" u="none" cap="none" strike="noStrike">
              <a:solidFill>
                <a:srgbClr val="000000"/>
              </a:solidFill>
              <a:latin typeface="Arial"/>
              <a:ea typeface="Arial"/>
              <a:cs typeface="Arial"/>
              <a:sym typeface="Arial"/>
            </a:endParaRPr>
          </a:p>
        </p:txBody>
      </p:sp>
      <p:pic>
        <p:nvPicPr>
          <p:cNvPr id="163" name="Google Shape;163;g101fc0fcf68_0_142"/>
          <p:cNvPicPr preferRelativeResize="0"/>
          <p:nvPr/>
        </p:nvPicPr>
        <p:blipFill rotWithShape="1">
          <a:blip r:embed="rId3">
            <a:alphaModFix amt="0"/>
          </a:blip>
          <a:srcRect b="0" l="0" r="0" t="0"/>
          <a:stretch/>
        </p:blipFill>
        <p:spPr>
          <a:xfrm>
            <a:off x="8313684" y="191213"/>
            <a:ext cx="549241" cy="263921"/>
          </a:xfrm>
          <a:prstGeom prst="rect">
            <a:avLst/>
          </a:prstGeom>
          <a:noFill/>
          <a:ln>
            <a:noFill/>
          </a:ln>
        </p:spPr>
      </p:pic>
      <p:sp>
        <p:nvSpPr>
          <p:cNvPr id="164" name="Google Shape;164;g101fc0fcf68_0_142"/>
          <p:cNvSpPr/>
          <p:nvPr/>
        </p:nvSpPr>
        <p:spPr>
          <a:xfrm>
            <a:off x="0" y="5122952"/>
            <a:ext cx="9144000" cy="45600"/>
          </a:xfrm>
          <a:prstGeom prst="rect">
            <a:avLst/>
          </a:prstGeom>
          <a:solidFill>
            <a:srgbClr val="ED26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cxnSp>
        <p:nvCxnSpPr>
          <p:cNvPr id="165" name="Google Shape;165;g101fc0fcf68_0_142"/>
          <p:cNvCxnSpPr/>
          <p:nvPr/>
        </p:nvCxnSpPr>
        <p:spPr>
          <a:xfrm rot="10800000">
            <a:off x="7883000" y="2148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66" name="Google Shape;166;g101fc0fcf68_0_142"/>
          <p:cNvCxnSpPr/>
          <p:nvPr/>
        </p:nvCxnSpPr>
        <p:spPr>
          <a:xfrm rot="10800000">
            <a:off x="8035400" y="3672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67" name="Google Shape;167;g101fc0fcf68_0_142"/>
          <p:cNvCxnSpPr/>
          <p:nvPr/>
        </p:nvCxnSpPr>
        <p:spPr>
          <a:xfrm rot="10800000">
            <a:off x="8187800" y="5196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68" name="Google Shape;168;g101fc0fcf68_0_142"/>
          <p:cNvCxnSpPr/>
          <p:nvPr/>
        </p:nvCxnSpPr>
        <p:spPr>
          <a:xfrm rot="10800000">
            <a:off x="-255100" y="4861725"/>
            <a:ext cx="1504200" cy="13500"/>
          </a:xfrm>
          <a:prstGeom prst="straightConnector1">
            <a:avLst/>
          </a:prstGeom>
          <a:noFill/>
          <a:ln cap="flat" cmpd="sng" w="9525">
            <a:solidFill>
              <a:schemeClr val="accent4"/>
            </a:solidFill>
            <a:prstDash val="solid"/>
            <a:round/>
            <a:headEnd len="sm" w="sm" type="none"/>
            <a:tailEnd len="sm" w="sm" type="none"/>
          </a:ln>
        </p:spPr>
      </p:cxnSp>
      <p:cxnSp>
        <p:nvCxnSpPr>
          <p:cNvPr id="169" name="Google Shape;169;g101fc0fcf68_0_142"/>
          <p:cNvCxnSpPr/>
          <p:nvPr/>
        </p:nvCxnSpPr>
        <p:spPr>
          <a:xfrm rot="10800000">
            <a:off x="-102700" y="5014125"/>
            <a:ext cx="1504200" cy="13500"/>
          </a:xfrm>
          <a:prstGeom prst="straightConnector1">
            <a:avLst/>
          </a:prstGeom>
          <a:noFill/>
          <a:ln cap="flat" cmpd="sng" w="9525">
            <a:solidFill>
              <a:schemeClr val="accent4"/>
            </a:solidFill>
            <a:prstDash val="solid"/>
            <a:round/>
            <a:headEnd len="sm" w="sm" type="none"/>
            <a:tailEnd len="sm" w="sm" type="none"/>
          </a:ln>
        </p:spPr>
      </p:cxnSp>
      <p:sp>
        <p:nvSpPr>
          <p:cNvPr id="170" name="Google Shape;170;g101fc0fcf68_0_142"/>
          <p:cNvSpPr txBox="1"/>
          <p:nvPr/>
        </p:nvSpPr>
        <p:spPr>
          <a:xfrm>
            <a:off x="438300" y="2488075"/>
            <a:ext cx="8097300" cy="557100"/>
          </a:xfrm>
          <a:prstGeom prst="rect">
            <a:avLst/>
          </a:prstGeom>
          <a:noFill/>
          <a:ln>
            <a:noFill/>
          </a:ln>
        </p:spPr>
        <p:txBody>
          <a:bodyPr anchorCtr="0" anchor="t" bIns="45700" lIns="91425" spcFirstLastPara="1" rIns="91425" wrap="square" tIns="45700">
            <a:noAutofit/>
          </a:bodyPr>
          <a:lstStyle/>
          <a:p>
            <a:pPr indent="-228600" lvl="0" marL="228600" marR="0" rtl="0" algn="ctr">
              <a:lnSpc>
                <a:spcPct val="90000"/>
              </a:lnSpc>
              <a:spcBef>
                <a:spcPts val="0"/>
              </a:spcBef>
              <a:spcAft>
                <a:spcPts val="0"/>
              </a:spcAft>
              <a:buClr>
                <a:srgbClr val="ED2639"/>
              </a:buClr>
              <a:buSzPts val="4000"/>
              <a:buFont typeface="Arial"/>
              <a:buNone/>
            </a:pPr>
            <a:r>
              <a:rPr b="1" i="0" lang="en-US" sz="2400" u="none" cap="none" strike="noStrike">
                <a:solidFill>
                  <a:srgbClr val="ED2639"/>
                </a:solidFill>
                <a:latin typeface="Arial"/>
                <a:ea typeface="Arial"/>
                <a:cs typeface="Arial"/>
                <a:sym typeface="Arial"/>
              </a:rPr>
              <a:t>Drop us your query at </a:t>
            </a:r>
            <a:r>
              <a:rPr b="1" i="0" lang="en-US" sz="2400" u="sng" cap="none" strike="noStrike">
                <a:solidFill>
                  <a:schemeClr val="hlink"/>
                </a:solidFill>
                <a:latin typeface="Arial"/>
                <a:ea typeface="Arial"/>
                <a:cs typeface="Arial"/>
                <a:sym typeface="Arial"/>
                <a:hlinkClick r:id="rId4"/>
              </a:rPr>
              <a:t>netsuite.sales@folio3.com</a:t>
            </a:r>
            <a:r>
              <a:rPr b="1" i="0" lang="en-US" sz="2400" u="none" cap="none" strike="noStrike">
                <a:solidFill>
                  <a:srgbClr val="ED2639"/>
                </a:solidFill>
                <a:latin typeface="Arial"/>
                <a:ea typeface="Arial"/>
                <a:cs typeface="Arial"/>
                <a:sym typeface="Arial"/>
              </a:rPr>
              <a:t>. </a:t>
            </a:r>
            <a:endParaRPr b="1" i="0" sz="2400" u="none" cap="none" strike="noStrike">
              <a:solidFill>
                <a:srgbClr val="ED2639"/>
              </a:solidFill>
              <a:latin typeface="Arial"/>
              <a:ea typeface="Arial"/>
              <a:cs typeface="Arial"/>
              <a:sym typeface="Arial"/>
            </a:endParaRPr>
          </a:p>
          <a:p>
            <a:pPr indent="-228600" lvl="0" marL="228600" marR="0" rtl="0" algn="l">
              <a:lnSpc>
                <a:spcPct val="90000"/>
              </a:lnSpc>
              <a:spcBef>
                <a:spcPts val="0"/>
              </a:spcBef>
              <a:spcAft>
                <a:spcPts val="0"/>
              </a:spcAft>
              <a:buClr>
                <a:srgbClr val="ED2639"/>
              </a:buClr>
              <a:buSzPts val="4000"/>
              <a:buFont typeface="Arial"/>
              <a:buNone/>
            </a:pPr>
            <a:r>
              <a:t/>
            </a:r>
            <a:endParaRPr b="1" i="0" sz="2400" u="none" cap="none" strike="noStrike">
              <a:solidFill>
                <a:srgbClr val="ED2639"/>
              </a:solidFill>
              <a:latin typeface="Arial"/>
              <a:ea typeface="Arial"/>
              <a:cs typeface="Arial"/>
              <a:sym typeface="Arial"/>
            </a:endParaRPr>
          </a:p>
        </p:txBody>
      </p:sp>
      <p:pic>
        <p:nvPicPr>
          <p:cNvPr id="171" name="Google Shape;171;g101fc0fcf68_0_142"/>
          <p:cNvPicPr preferRelativeResize="0"/>
          <p:nvPr/>
        </p:nvPicPr>
        <p:blipFill rotWithShape="1">
          <a:blip r:embed="rId5">
            <a:alphaModFix/>
          </a:blip>
          <a:srcRect b="0" l="0" r="0" t="0"/>
          <a:stretch/>
        </p:blipFill>
        <p:spPr>
          <a:xfrm>
            <a:off x="6129831" y="2991775"/>
            <a:ext cx="3014168" cy="2145699"/>
          </a:xfrm>
          <a:prstGeom prst="rect">
            <a:avLst/>
          </a:prstGeom>
          <a:noFill/>
          <a:ln>
            <a:noFill/>
          </a:ln>
        </p:spPr>
      </p:pic>
      <p:pic>
        <p:nvPicPr>
          <p:cNvPr id="172" name="Google Shape;172;g101fc0fcf68_0_142"/>
          <p:cNvPicPr preferRelativeResize="0"/>
          <p:nvPr/>
        </p:nvPicPr>
        <p:blipFill rotWithShape="1">
          <a:blip r:embed="rId6">
            <a:alphaModFix/>
          </a:blip>
          <a:srcRect b="33672" l="-430" r="429" t="23809"/>
          <a:stretch/>
        </p:blipFill>
        <p:spPr>
          <a:xfrm>
            <a:off x="0" y="0"/>
            <a:ext cx="2427200" cy="1135774"/>
          </a:xfrm>
          <a:prstGeom prst="rect">
            <a:avLst/>
          </a:prstGeom>
          <a:noFill/>
          <a:ln>
            <a:noFill/>
          </a:ln>
        </p:spPr>
      </p:pic>
      <p:sp>
        <p:nvSpPr>
          <p:cNvPr id="173" name="Google Shape;173;g101fc0fcf68_0_142"/>
          <p:cNvSpPr/>
          <p:nvPr/>
        </p:nvSpPr>
        <p:spPr>
          <a:xfrm>
            <a:off x="319436" y="466163"/>
            <a:ext cx="749196" cy="288252"/>
          </a:xfrm>
          <a:prstGeom prst="flowChartTerminator">
            <a:avLst/>
          </a:prstGeom>
          <a:solidFill>
            <a:schemeClr val="lt2"/>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g101fc0fcf68_0_142"/>
          <p:cNvSpPr txBox="1"/>
          <p:nvPr/>
        </p:nvSpPr>
        <p:spPr>
          <a:xfrm>
            <a:off x="319474" y="464038"/>
            <a:ext cx="749100" cy="2925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700"/>
              <a:buFont typeface="Arial"/>
              <a:buNone/>
            </a:pPr>
            <a:r>
              <a:rPr b="1" i="0" lang="en-US" sz="700" u="none" cap="none" strike="noStrike">
                <a:solidFill>
                  <a:srgbClr val="000000"/>
                </a:solidFill>
                <a:latin typeface="Arial"/>
                <a:ea typeface="Arial"/>
                <a:cs typeface="Arial"/>
                <a:sym typeface="Arial"/>
              </a:rPr>
              <a:t>eCommerce</a:t>
            </a:r>
            <a:endParaRPr b="1" i="0" sz="700" u="none" cap="none" strike="noStrike">
              <a:solidFill>
                <a:srgbClr val="000000"/>
              </a:solidFill>
              <a:latin typeface="Arial"/>
              <a:ea typeface="Arial"/>
              <a:cs typeface="Arial"/>
              <a:sym typeface="Arial"/>
            </a:endParaRPr>
          </a:p>
        </p:txBody>
      </p:sp>
      <p:sp>
        <p:nvSpPr>
          <p:cNvPr id="175" name="Google Shape;175;g101fc0fcf68_0_142"/>
          <p:cNvSpPr/>
          <p:nvPr/>
        </p:nvSpPr>
        <p:spPr>
          <a:xfrm>
            <a:off x="-523750" y="-537175"/>
            <a:ext cx="1195200" cy="1208700"/>
          </a:xfrm>
          <a:prstGeom prst="donut">
            <a:avLst>
              <a:gd fmla="val 25000" name="adj"/>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g101fc0fcf68_0_142"/>
          <p:cNvSpPr/>
          <p:nvPr/>
        </p:nvSpPr>
        <p:spPr>
          <a:xfrm>
            <a:off x="-194650" y="-201475"/>
            <a:ext cx="537000" cy="537300"/>
          </a:xfrm>
          <a:prstGeom prst="donut">
            <a:avLst>
              <a:gd fmla="val 25000" name="adj"/>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1" name="Shape 181"/>
        <p:cNvGrpSpPr/>
        <p:nvPr/>
      </p:nvGrpSpPr>
      <p:grpSpPr>
        <a:xfrm>
          <a:off x="0" y="0"/>
          <a:ext cx="0" cy="0"/>
          <a:chOff x="0" y="0"/>
          <a:chExt cx="0" cy="0"/>
        </a:xfrm>
      </p:grpSpPr>
      <p:sp>
        <p:nvSpPr>
          <p:cNvPr id="182" name="Google Shape;182;g101fc0fcf68_0_69"/>
          <p:cNvSpPr txBox="1"/>
          <p:nvPr/>
        </p:nvSpPr>
        <p:spPr>
          <a:xfrm>
            <a:off x="0" y="1530833"/>
            <a:ext cx="9144000" cy="7617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0"/>
              <a:buFont typeface="Arial"/>
              <a:buNone/>
            </a:pPr>
            <a:r>
              <a:rPr b="0" i="0" lang="en-US" sz="6000" u="none" cap="none" strike="noStrike">
                <a:solidFill>
                  <a:schemeClr val="accent6"/>
                </a:solidFill>
                <a:latin typeface="Arial"/>
                <a:ea typeface="Arial"/>
                <a:cs typeface="Arial"/>
                <a:sym typeface="Arial"/>
              </a:rPr>
              <a:t>Thank You</a:t>
            </a:r>
            <a:endParaRPr b="0" i="0" sz="6000" u="none" cap="none" strike="noStrike">
              <a:solidFill>
                <a:schemeClr val="accent6"/>
              </a:solidFill>
              <a:latin typeface="Arial"/>
              <a:ea typeface="Arial"/>
              <a:cs typeface="Arial"/>
              <a:sym typeface="Arial"/>
            </a:endParaRPr>
          </a:p>
        </p:txBody>
      </p:sp>
      <p:sp>
        <p:nvSpPr>
          <p:cNvPr id="183" name="Google Shape;183;g101fc0fcf68_0_69">
            <a:hlinkClick r:id="rId4"/>
          </p:cNvPr>
          <p:cNvSpPr txBox="1"/>
          <p:nvPr/>
        </p:nvSpPr>
        <p:spPr>
          <a:xfrm>
            <a:off x="2035525" y="2779300"/>
            <a:ext cx="2971200" cy="400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000"/>
              <a:buFont typeface="Arial"/>
              <a:buNone/>
            </a:pPr>
            <a:r>
              <a:rPr b="0" i="0" lang="en-US" sz="1800" u="sng" cap="none" strike="noStrike">
                <a:solidFill>
                  <a:schemeClr val="dk1"/>
                </a:solidFill>
                <a:latin typeface="Arial"/>
                <a:ea typeface="Arial"/>
                <a:cs typeface="Arial"/>
                <a:sym typeface="Arial"/>
              </a:rPr>
              <a:t>netsuite.sales@folio3.com</a:t>
            </a:r>
            <a:endParaRPr b="0" i="0" sz="1800" u="none" cap="none" strike="noStrike">
              <a:solidFill>
                <a:srgbClr val="000000"/>
              </a:solidFill>
              <a:latin typeface="Arial"/>
              <a:ea typeface="Arial"/>
              <a:cs typeface="Arial"/>
              <a:sym typeface="Arial"/>
            </a:endParaRPr>
          </a:p>
        </p:txBody>
      </p:sp>
      <p:sp>
        <p:nvSpPr>
          <p:cNvPr id="184" name="Google Shape;184;g101fc0fcf68_0_69">
            <a:hlinkClick r:id="rId5"/>
          </p:cNvPr>
          <p:cNvSpPr txBox="1"/>
          <p:nvPr/>
        </p:nvSpPr>
        <p:spPr>
          <a:xfrm>
            <a:off x="5204742" y="2779300"/>
            <a:ext cx="2526000" cy="400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000"/>
              <a:buFont typeface="Arial"/>
              <a:buNone/>
            </a:pPr>
            <a:r>
              <a:rPr b="0" i="0" lang="en-US" sz="1800" u="sng" cap="none" strike="noStrike">
                <a:solidFill>
                  <a:schemeClr val="dk1"/>
                </a:solidFill>
                <a:latin typeface="Arial"/>
                <a:ea typeface="Arial"/>
                <a:cs typeface="Arial"/>
                <a:sym typeface="Arial"/>
              </a:rPr>
              <a:t>netsuite.folio3.com</a:t>
            </a:r>
            <a:endParaRPr b="0" i="0" sz="1800" u="none" cap="none" strike="noStrike">
              <a:solidFill>
                <a:srgbClr val="000000"/>
              </a:solidFill>
              <a:latin typeface="Arial"/>
              <a:ea typeface="Arial"/>
              <a:cs typeface="Arial"/>
              <a:sym typeface="Arial"/>
            </a:endParaRPr>
          </a:p>
        </p:txBody>
      </p:sp>
      <p:sp>
        <p:nvSpPr>
          <p:cNvPr id="185" name="Google Shape;185;g101fc0fcf68_0_69"/>
          <p:cNvSpPr txBox="1"/>
          <p:nvPr/>
        </p:nvSpPr>
        <p:spPr>
          <a:xfrm>
            <a:off x="278780" y="4075310"/>
            <a:ext cx="2152200" cy="954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595959"/>
                </a:solidFill>
                <a:latin typeface="Arial"/>
                <a:ea typeface="Arial"/>
                <a:cs typeface="Arial"/>
                <a:sym typeface="Arial"/>
              </a:rPr>
              <a:t>Pleasanton, California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595959"/>
                </a:solidFill>
                <a:latin typeface="Arial"/>
                <a:ea typeface="Arial"/>
                <a:cs typeface="Arial"/>
                <a:sym typeface="Arial"/>
              </a:rPr>
              <a:t>Chicago, Illinois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595959"/>
                </a:solidFill>
                <a:latin typeface="Arial"/>
                <a:ea typeface="Arial"/>
                <a:cs typeface="Arial"/>
                <a:sym typeface="Arial"/>
              </a:rPr>
              <a:t>Toronto, Canada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595959"/>
                </a:solidFill>
                <a:latin typeface="Arial"/>
                <a:ea typeface="Arial"/>
                <a:cs typeface="Arial"/>
                <a:sym typeface="Arial"/>
              </a:rPr>
              <a:t>Guadalajara, Mexico</a:t>
            </a:r>
            <a:endParaRPr b="0" i="0" sz="1400" u="none" cap="none" strike="noStrike">
              <a:solidFill>
                <a:srgbClr val="000000"/>
              </a:solidFill>
              <a:latin typeface="Arial"/>
              <a:ea typeface="Arial"/>
              <a:cs typeface="Arial"/>
              <a:sym typeface="Arial"/>
            </a:endParaRPr>
          </a:p>
        </p:txBody>
      </p:sp>
      <p:sp>
        <p:nvSpPr>
          <p:cNvPr id="186" name="Google Shape;186;g101fc0fcf68_0_69"/>
          <p:cNvSpPr txBox="1"/>
          <p:nvPr/>
        </p:nvSpPr>
        <p:spPr>
          <a:xfrm>
            <a:off x="3147037" y="4044533"/>
            <a:ext cx="2448600" cy="984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3F3F3F"/>
                </a:solidFill>
                <a:latin typeface="Arial"/>
                <a:ea typeface="Arial"/>
                <a:cs typeface="Arial"/>
                <a:sym typeface="Arial"/>
              </a:rPr>
              <a:t>Head Office: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595959"/>
                </a:solidFill>
                <a:latin typeface="Arial"/>
                <a:ea typeface="Arial"/>
                <a:cs typeface="Arial"/>
                <a:sym typeface="Arial"/>
              </a:rPr>
              <a:t>1301 Shoreway Road,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595959"/>
                </a:solidFill>
                <a:latin typeface="Arial"/>
                <a:ea typeface="Arial"/>
                <a:cs typeface="Arial"/>
                <a:sym typeface="Arial"/>
              </a:rPr>
              <a:t>Suite 160,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595959"/>
                </a:solidFill>
                <a:latin typeface="Arial"/>
                <a:ea typeface="Arial"/>
                <a:cs typeface="Arial"/>
                <a:sym typeface="Arial"/>
              </a:rPr>
              <a:t>Belmont, CA 94002, USA</a:t>
            </a:r>
            <a:endParaRPr b="0" i="0" sz="1400" u="none" cap="none" strike="noStrike">
              <a:solidFill>
                <a:srgbClr val="000000"/>
              </a:solidFill>
              <a:latin typeface="Arial"/>
              <a:ea typeface="Arial"/>
              <a:cs typeface="Arial"/>
              <a:sym typeface="Arial"/>
            </a:endParaRPr>
          </a:p>
        </p:txBody>
      </p:sp>
      <p:sp>
        <p:nvSpPr>
          <p:cNvPr id="187" name="Google Shape;187;g101fc0fcf68_0_69"/>
          <p:cNvSpPr txBox="1"/>
          <p:nvPr/>
        </p:nvSpPr>
        <p:spPr>
          <a:xfrm>
            <a:off x="6530807" y="3967458"/>
            <a:ext cx="2428500" cy="11697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595959"/>
                </a:solidFill>
                <a:latin typeface="Arial"/>
                <a:ea typeface="Arial"/>
                <a:cs typeface="Arial"/>
                <a:sym typeface="Arial"/>
              </a:rPr>
              <a:t>Surrey, United Kingdom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595959"/>
                </a:solidFill>
                <a:latin typeface="Arial"/>
                <a:ea typeface="Arial"/>
                <a:cs typeface="Arial"/>
                <a:sym typeface="Arial"/>
              </a:rPr>
              <a:t>Dubai, UAE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595959"/>
                </a:solidFill>
                <a:latin typeface="Arial"/>
                <a:ea typeface="Arial"/>
                <a:cs typeface="Arial"/>
                <a:sym typeface="Arial"/>
              </a:rPr>
              <a:t>Sofia, Bulgaria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595959"/>
                </a:solidFill>
                <a:latin typeface="Arial"/>
                <a:ea typeface="Arial"/>
                <a:cs typeface="Arial"/>
                <a:sym typeface="Arial"/>
              </a:rPr>
              <a:t>Lahore &amp; Karachi, Pakistan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pic>
        <p:nvPicPr>
          <p:cNvPr id="188" name="Google Shape;188;g101fc0fcf68_0_69"/>
          <p:cNvPicPr preferRelativeResize="0"/>
          <p:nvPr/>
        </p:nvPicPr>
        <p:blipFill rotWithShape="1">
          <a:blip r:embed="rId6">
            <a:alphaModFix/>
          </a:blip>
          <a:srcRect b="0" l="0" r="0" t="0"/>
          <a:stretch/>
        </p:blipFill>
        <p:spPr>
          <a:xfrm>
            <a:off x="362398" y="356375"/>
            <a:ext cx="1358318" cy="653352"/>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lear whitout slide number">
  <a:themeElements>
    <a:clrScheme name="Vitamin C">
      <a:dk1>
        <a:srgbClr val="000000"/>
      </a:dk1>
      <a:lt1>
        <a:srgbClr val="FFFFFF"/>
      </a:lt1>
      <a:dk2>
        <a:srgbClr val="202125"/>
      </a:dk2>
      <a:lt2>
        <a:srgbClr val="FFFCFF"/>
      </a:lt2>
      <a:accent1>
        <a:srgbClr val="004B62"/>
      </a:accent1>
      <a:accent2>
        <a:srgbClr val="22957B"/>
      </a:accent2>
      <a:accent3>
        <a:srgbClr val="C5E041"/>
      </a:accent3>
      <a:accent4>
        <a:srgbClr val="FEE419"/>
      </a:accent4>
      <a:accent5>
        <a:srgbClr val="FD7F00"/>
      </a:accent5>
      <a:accent6>
        <a:srgbClr val="EE3B42"/>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