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2" r:id="rId4"/>
  </p:sldMasterIdLst>
  <p:notesMasterIdLst>
    <p:notesMasterId r:id="rId21"/>
  </p:notesMasterIdLst>
  <p:handoutMasterIdLst>
    <p:handoutMasterId r:id="rId22"/>
  </p:handoutMasterIdLst>
  <p:sldIdLst>
    <p:sldId id="256" r:id="rId5"/>
    <p:sldId id="285" r:id="rId6"/>
    <p:sldId id="287" r:id="rId7"/>
    <p:sldId id="278" r:id="rId8"/>
    <p:sldId id="284" r:id="rId9"/>
    <p:sldId id="265" r:id="rId10"/>
    <p:sldId id="267" r:id="rId11"/>
    <p:sldId id="283" r:id="rId12"/>
    <p:sldId id="281" r:id="rId13"/>
    <p:sldId id="286" r:id="rId14"/>
    <p:sldId id="288" r:id="rId15"/>
    <p:sldId id="289" r:id="rId16"/>
    <p:sldId id="290" r:id="rId17"/>
    <p:sldId id="291" r:id="rId18"/>
    <p:sldId id="292" r:id="rId19"/>
    <p:sldId id="29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28" userDrawn="1">
          <p15:clr>
            <a:srgbClr val="A4A3A4"/>
          </p15:clr>
        </p15:guide>
        <p15:guide id="2"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74E"/>
    <a:srgbClr val="A5A5A5"/>
    <a:srgbClr val="BEB9AA"/>
    <a:srgbClr val="C0C9C2"/>
    <a:srgbClr val="AA9D92"/>
    <a:srgbClr val="F2F1EE"/>
    <a:srgbClr val="D8D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95" autoAdjust="0"/>
  </p:normalViewPr>
  <p:slideViewPr>
    <p:cSldViewPr snapToGrid="0">
      <p:cViewPr>
        <p:scale>
          <a:sx n="66" d="100"/>
          <a:sy n="66" d="100"/>
        </p:scale>
        <p:origin x="1330" y="504"/>
      </p:cViewPr>
      <p:guideLst>
        <p:guide pos="4128"/>
        <p:guide orient="horz" pos="960"/>
      </p:guideLst>
    </p:cSldViewPr>
  </p:slideViewPr>
  <p:outlineViewPr>
    <p:cViewPr>
      <p:scale>
        <a:sx n="33" d="100"/>
        <a:sy n="33" d="100"/>
      </p:scale>
      <p:origin x="0" y="-4027"/>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2299"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BC47A8AE-5CCB-4E5B-9C59-460F250DE7DF}"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537E2EF-55DE-43C6-8D3E-104C00C7F879}">
      <dgm:prSet custT="1"/>
      <dgm:spPr/>
      <dgm:t>
        <a:bodyPr/>
        <a:lstStyle/>
        <a:p>
          <a:pPr>
            <a:defRPr cap="all"/>
          </a:pPr>
          <a:r>
            <a:rPr lang="en-US" sz="1600" b="0" i="0" dirty="0">
              <a:solidFill>
                <a:schemeClr val="accent6">
                  <a:lumMod val="75000"/>
                </a:schemeClr>
              </a:solidFill>
              <a:latin typeface="Amasis MT Pro Light" panose="02040304050005020304" pitchFamily="18" charset="0"/>
            </a:rPr>
            <a:t>One unified business management suite</a:t>
          </a:r>
          <a:endParaRPr lang="en-US" sz="1600" b="0" dirty="0">
            <a:solidFill>
              <a:schemeClr val="accent6">
                <a:lumMod val="75000"/>
              </a:schemeClr>
            </a:solidFill>
            <a:latin typeface="Amasis MT Pro Light" panose="02040304050005020304" pitchFamily="18" charset="0"/>
          </a:endParaRPr>
        </a:p>
      </dgm:t>
    </dgm:pt>
    <dgm:pt modelId="{3917353A-4C85-4332-8AC7-760C69BCE5CD}" type="parTrans" cxnId="{4B81A411-02BA-4FA8-96EB-8591034821C4}">
      <dgm:prSet/>
      <dgm:spPr/>
      <dgm:t>
        <a:bodyPr/>
        <a:lstStyle/>
        <a:p>
          <a:endParaRPr lang="en-US"/>
        </a:p>
      </dgm:t>
    </dgm:pt>
    <dgm:pt modelId="{15EEEEDE-D848-49F4-B3C1-FF1F360A3DD5}" type="sibTrans" cxnId="{4B81A411-02BA-4FA8-96EB-8591034821C4}">
      <dgm:prSet/>
      <dgm:spPr/>
      <dgm:t>
        <a:bodyPr/>
        <a:lstStyle/>
        <a:p>
          <a:endParaRPr lang="en-US"/>
        </a:p>
      </dgm:t>
    </dgm:pt>
    <dgm:pt modelId="{405A278A-296F-448B-9BA1-455E1AE0165A}">
      <dgm:prSet custT="1"/>
      <dgm:spPr/>
      <dgm:t>
        <a:bodyPr/>
        <a:lstStyle/>
        <a:p>
          <a:pPr>
            <a:defRPr cap="all"/>
          </a:pPr>
          <a:r>
            <a:rPr lang="en-US" sz="1600" b="0" i="0" dirty="0">
              <a:latin typeface="Amasis MT Pro Light" panose="02040304050005020304" pitchFamily="18" charset="0"/>
            </a:rPr>
            <a:t>Encompassing ERP/Financials, CRM and ecommerce for more than 27,000 customers.</a:t>
          </a:r>
          <a:endParaRPr lang="en-US" sz="1600" b="0" dirty="0">
            <a:latin typeface="Amasis MT Pro Light" panose="02040304050005020304" pitchFamily="18" charset="0"/>
          </a:endParaRPr>
        </a:p>
      </dgm:t>
    </dgm:pt>
    <dgm:pt modelId="{B4F39A1B-4B5C-46B2-B410-B69B24F9D50B}" type="parTrans" cxnId="{C8D8C35D-E87E-4345-9990-678BD5D2BBF3}">
      <dgm:prSet/>
      <dgm:spPr/>
      <dgm:t>
        <a:bodyPr/>
        <a:lstStyle/>
        <a:p>
          <a:endParaRPr lang="en-US"/>
        </a:p>
      </dgm:t>
    </dgm:pt>
    <dgm:pt modelId="{2C088DE2-49FB-4932-90E8-47B76C6C271D}" type="sibTrans" cxnId="{C8D8C35D-E87E-4345-9990-678BD5D2BBF3}">
      <dgm:prSet/>
      <dgm:spPr/>
      <dgm:t>
        <a:bodyPr/>
        <a:lstStyle/>
        <a:p>
          <a:endParaRPr lang="en-US"/>
        </a:p>
      </dgm:t>
    </dgm:pt>
    <dgm:pt modelId="{23C69304-F287-4A5F-9085-C4CBF7BB1185}" type="pres">
      <dgm:prSet presAssocID="{BC47A8AE-5CCB-4E5B-9C59-460F250DE7DF}" presName="root" presStyleCnt="0">
        <dgm:presLayoutVars>
          <dgm:dir/>
          <dgm:resizeHandles val="exact"/>
        </dgm:presLayoutVars>
      </dgm:prSet>
      <dgm:spPr/>
    </dgm:pt>
    <dgm:pt modelId="{B817C1D7-B208-4591-AB3A-843C41E0673D}" type="pres">
      <dgm:prSet presAssocID="{3537E2EF-55DE-43C6-8D3E-104C00C7F879}" presName="compNode" presStyleCnt="0"/>
      <dgm:spPr/>
    </dgm:pt>
    <dgm:pt modelId="{7C694CF5-8322-4B42-A25A-AE649F691B7E}" type="pres">
      <dgm:prSet presAssocID="{3537E2EF-55DE-43C6-8D3E-104C00C7F879}" presName="iconBgRect" presStyleLbl="bgShp" presStyleIdx="0" presStyleCnt="2"/>
      <dgm:spPr>
        <a:prstGeom prst="round2DiagRect">
          <a:avLst>
            <a:gd name="adj1" fmla="val 29727"/>
            <a:gd name="adj2" fmla="val 0"/>
          </a:avLst>
        </a:prstGeom>
        <a:solidFill>
          <a:schemeClr val="accent6">
            <a:lumMod val="75000"/>
          </a:schemeClr>
        </a:solidFill>
      </dgm:spPr>
    </dgm:pt>
    <dgm:pt modelId="{E8FACC97-4D0A-44AB-8B6E-5BB7004A6271}" type="pres">
      <dgm:prSet presAssocID="{3537E2EF-55DE-43C6-8D3E-104C00C7F87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E7A91C98-B750-4334-BEDB-321B9E348CD7}" type="pres">
      <dgm:prSet presAssocID="{3537E2EF-55DE-43C6-8D3E-104C00C7F879}" presName="spaceRect" presStyleCnt="0"/>
      <dgm:spPr/>
    </dgm:pt>
    <dgm:pt modelId="{E04095B9-22E1-48D9-822A-C2DDBAACB74D}" type="pres">
      <dgm:prSet presAssocID="{3537E2EF-55DE-43C6-8D3E-104C00C7F879}" presName="textRect" presStyleLbl="revTx" presStyleIdx="0" presStyleCnt="2">
        <dgm:presLayoutVars>
          <dgm:chMax val="1"/>
          <dgm:chPref val="1"/>
        </dgm:presLayoutVars>
      </dgm:prSet>
      <dgm:spPr/>
    </dgm:pt>
    <dgm:pt modelId="{ED69B97C-A090-4DA0-84CF-0D3ED46ADA02}" type="pres">
      <dgm:prSet presAssocID="{15EEEEDE-D848-49F4-B3C1-FF1F360A3DD5}" presName="sibTrans" presStyleCnt="0"/>
      <dgm:spPr/>
    </dgm:pt>
    <dgm:pt modelId="{6D2C6ADF-43C8-458D-B841-A2A03A2E695B}" type="pres">
      <dgm:prSet presAssocID="{405A278A-296F-448B-9BA1-455E1AE0165A}" presName="compNode" presStyleCnt="0"/>
      <dgm:spPr/>
    </dgm:pt>
    <dgm:pt modelId="{FF75FD3E-FD2D-44E1-B690-570A4B609160}" type="pres">
      <dgm:prSet presAssocID="{405A278A-296F-448B-9BA1-455E1AE0165A}" presName="iconBgRect" presStyleLbl="bgShp" presStyleIdx="1" presStyleCnt="2"/>
      <dgm:spPr>
        <a:prstGeom prst="round2DiagRect">
          <a:avLst>
            <a:gd name="adj1" fmla="val 29727"/>
            <a:gd name="adj2" fmla="val 0"/>
          </a:avLst>
        </a:prstGeom>
      </dgm:spPr>
    </dgm:pt>
    <dgm:pt modelId="{2028A48B-47C2-4F98-8914-D0886142EE47}" type="pres">
      <dgm:prSet presAssocID="{405A278A-296F-448B-9BA1-455E1AE0165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gister"/>
        </a:ext>
      </dgm:extLst>
    </dgm:pt>
    <dgm:pt modelId="{8719659E-8A23-438B-AF92-F0FB4342A4C7}" type="pres">
      <dgm:prSet presAssocID="{405A278A-296F-448B-9BA1-455E1AE0165A}" presName="spaceRect" presStyleCnt="0"/>
      <dgm:spPr/>
    </dgm:pt>
    <dgm:pt modelId="{C4EE5BFD-093E-4C33-A09E-EC8432F653E3}" type="pres">
      <dgm:prSet presAssocID="{405A278A-296F-448B-9BA1-455E1AE0165A}" presName="textRect" presStyleLbl="revTx" presStyleIdx="1" presStyleCnt="2">
        <dgm:presLayoutVars>
          <dgm:chMax val="1"/>
          <dgm:chPref val="1"/>
        </dgm:presLayoutVars>
      </dgm:prSet>
      <dgm:spPr/>
    </dgm:pt>
  </dgm:ptLst>
  <dgm:cxnLst>
    <dgm:cxn modelId="{4B81A411-02BA-4FA8-96EB-8591034821C4}" srcId="{BC47A8AE-5CCB-4E5B-9C59-460F250DE7DF}" destId="{3537E2EF-55DE-43C6-8D3E-104C00C7F879}" srcOrd="0" destOrd="0" parTransId="{3917353A-4C85-4332-8AC7-760C69BCE5CD}" sibTransId="{15EEEEDE-D848-49F4-B3C1-FF1F360A3DD5}"/>
    <dgm:cxn modelId="{C8D8C35D-E87E-4345-9990-678BD5D2BBF3}" srcId="{BC47A8AE-5CCB-4E5B-9C59-460F250DE7DF}" destId="{405A278A-296F-448B-9BA1-455E1AE0165A}" srcOrd="1" destOrd="0" parTransId="{B4F39A1B-4B5C-46B2-B410-B69B24F9D50B}" sibTransId="{2C088DE2-49FB-4932-90E8-47B76C6C271D}"/>
    <dgm:cxn modelId="{4A8A3642-4BE7-4369-B242-DDE86E4A69CE}" type="presOf" srcId="{3537E2EF-55DE-43C6-8D3E-104C00C7F879}" destId="{E04095B9-22E1-48D9-822A-C2DDBAACB74D}" srcOrd="0" destOrd="0" presId="urn:microsoft.com/office/officeart/2018/5/layout/IconLeafLabelList"/>
    <dgm:cxn modelId="{0E8E01E8-299E-415B-98DA-75DAA8B934C0}" type="presOf" srcId="{BC47A8AE-5CCB-4E5B-9C59-460F250DE7DF}" destId="{23C69304-F287-4A5F-9085-C4CBF7BB1185}" srcOrd="0" destOrd="0" presId="urn:microsoft.com/office/officeart/2018/5/layout/IconLeafLabelList"/>
    <dgm:cxn modelId="{F9200FEA-C57D-4C58-A12D-508BF764EB97}" type="presOf" srcId="{405A278A-296F-448B-9BA1-455E1AE0165A}" destId="{C4EE5BFD-093E-4C33-A09E-EC8432F653E3}" srcOrd="0" destOrd="0" presId="urn:microsoft.com/office/officeart/2018/5/layout/IconLeafLabelList"/>
    <dgm:cxn modelId="{3781BD6A-2D57-46BF-8B85-A317441486E9}" type="presParOf" srcId="{23C69304-F287-4A5F-9085-C4CBF7BB1185}" destId="{B817C1D7-B208-4591-AB3A-843C41E0673D}" srcOrd="0" destOrd="0" presId="urn:microsoft.com/office/officeart/2018/5/layout/IconLeafLabelList"/>
    <dgm:cxn modelId="{BF8F3452-E3F0-447B-8CBC-E3299FAFAD4E}" type="presParOf" srcId="{B817C1D7-B208-4591-AB3A-843C41E0673D}" destId="{7C694CF5-8322-4B42-A25A-AE649F691B7E}" srcOrd="0" destOrd="0" presId="urn:microsoft.com/office/officeart/2018/5/layout/IconLeafLabelList"/>
    <dgm:cxn modelId="{0A7DCF0E-E49C-4531-8F52-F5FE5BAD5952}" type="presParOf" srcId="{B817C1D7-B208-4591-AB3A-843C41E0673D}" destId="{E8FACC97-4D0A-44AB-8B6E-5BB7004A6271}" srcOrd="1" destOrd="0" presId="urn:microsoft.com/office/officeart/2018/5/layout/IconLeafLabelList"/>
    <dgm:cxn modelId="{5165DC05-8C67-4AA1-9EAB-07340D11B7BE}" type="presParOf" srcId="{B817C1D7-B208-4591-AB3A-843C41E0673D}" destId="{E7A91C98-B750-4334-BEDB-321B9E348CD7}" srcOrd="2" destOrd="0" presId="urn:microsoft.com/office/officeart/2018/5/layout/IconLeafLabelList"/>
    <dgm:cxn modelId="{5609ABE8-CAED-4CF3-BCB1-1B4166E5E0F7}" type="presParOf" srcId="{B817C1D7-B208-4591-AB3A-843C41E0673D}" destId="{E04095B9-22E1-48D9-822A-C2DDBAACB74D}" srcOrd="3" destOrd="0" presId="urn:microsoft.com/office/officeart/2018/5/layout/IconLeafLabelList"/>
    <dgm:cxn modelId="{63DE49EB-5051-48D3-A146-A8C1ED513A76}" type="presParOf" srcId="{23C69304-F287-4A5F-9085-C4CBF7BB1185}" destId="{ED69B97C-A090-4DA0-84CF-0D3ED46ADA02}" srcOrd="1" destOrd="0" presId="urn:microsoft.com/office/officeart/2018/5/layout/IconLeafLabelList"/>
    <dgm:cxn modelId="{1427C5D8-DE8E-4AC6-B43C-00A196B50298}" type="presParOf" srcId="{23C69304-F287-4A5F-9085-C4CBF7BB1185}" destId="{6D2C6ADF-43C8-458D-B841-A2A03A2E695B}" srcOrd="2" destOrd="0" presId="urn:microsoft.com/office/officeart/2018/5/layout/IconLeafLabelList"/>
    <dgm:cxn modelId="{74A044E1-66D8-4B3F-86CB-C18448A4001B}" type="presParOf" srcId="{6D2C6ADF-43C8-458D-B841-A2A03A2E695B}" destId="{FF75FD3E-FD2D-44E1-B690-570A4B609160}" srcOrd="0" destOrd="0" presId="urn:microsoft.com/office/officeart/2018/5/layout/IconLeafLabelList"/>
    <dgm:cxn modelId="{F395F549-86B8-4CBD-AD3D-F73AFBF53827}" type="presParOf" srcId="{6D2C6ADF-43C8-458D-B841-A2A03A2E695B}" destId="{2028A48B-47C2-4F98-8914-D0886142EE47}" srcOrd="1" destOrd="0" presId="urn:microsoft.com/office/officeart/2018/5/layout/IconLeafLabelList"/>
    <dgm:cxn modelId="{BC18D14A-E6A7-4D9A-B0F0-D69EBE3FF358}" type="presParOf" srcId="{6D2C6ADF-43C8-458D-B841-A2A03A2E695B}" destId="{8719659E-8A23-438B-AF92-F0FB4342A4C7}" srcOrd="2" destOrd="0" presId="urn:microsoft.com/office/officeart/2018/5/layout/IconLeafLabelList"/>
    <dgm:cxn modelId="{B7C5E4AF-38B3-4838-B31E-7DCA8EE8F9C3}" type="presParOf" srcId="{6D2C6ADF-43C8-458D-B841-A2A03A2E695B}" destId="{C4EE5BFD-093E-4C33-A09E-EC8432F653E3}" srcOrd="3" destOrd="0" presId="urn:microsoft.com/office/officeart/2018/5/layout/IconLeafLabel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94CF5-8322-4B42-A25A-AE649F691B7E}">
      <dsp:nvSpPr>
        <dsp:cNvPr id="0" name=""/>
        <dsp:cNvSpPr/>
      </dsp:nvSpPr>
      <dsp:spPr>
        <a:xfrm>
          <a:off x="2044800" y="375668"/>
          <a:ext cx="2196000" cy="2196000"/>
        </a:xfrm>
        <a:prstGeom prst="round2DiagRect">
          <a:avLst>
            <a:gd name="adj1" fmla="val 29727"/>
            <a:gd name="adj2" fmla="val 0"/>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E8FACC97-4D0A-44AB-8B6E-5BB7004A6271}">
      <dsp:nvSpPr>
        <dsp:cNvPr id="0" name=""/>
        <dsp:cNvSpPr/>
      </dsp:nvSpPr>
      <dsp:spPr>
        <a:xfrm>
          <a:off x="2512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4095B9-22E1-48D9-822A-C2DDBAACB74D}">
      <dsp:nvSpPr>
        <dsp:cNvPr id="0" name=""/>
        <dsp:cNvSpPr/>
      </dsp:nvSpPr>
      <dsp:spPr>
        <a:xfrm>
          <a:off x="134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0" i="0" kern="1200" dirty="0">
              <a:solidFill>
                <a:schemeClr val="accent6">
                  <a:lumMod val="75000"/>
                </a:schemeClr>
              </a:solidFill>
              <a:latin typeface="Amasis MT Pro Light" panose="02040304050005020304" pitchFamily="18" charset="0"/>
            </a:rPr>
            <a:t>One unified business management suite</a:t>
          </a:r>
          <a:endParaRPr lang="en-US" sz="1600" b="0" kern="1200" dirty="0">
            <a:solidFill>
              <a:schemeClr val="accent6">
                <a:lumMod val="75000"/>
              </a:schemeClr>
            </a:solidFill>
            <a:latin typeface="Amasis MT Pro Light" panose="02040304050005020304" pitchFamily="18" charset="0"/>
          </a:endParaRPr>
        </a:p>
      </dsp:txBody>
      <dsp:txXfrm>
        <a:off x="1342800" y="3255669"/>
        <a:ext cx="3600000" cy="720000"/>
      </dsp:txXfrm>
    </dsp:sp>
    <dsp:sp modelId="{FF75FD3E-FD2D-44E1-B690-570A4B609160}">
      <dsp:nvSpPr>
        <dsp:cNvPr id="0" name=""/>
        <dsp:cNvSpPr/>
      </dsp:nvSpPr>
      <dsp:spPr>
        <a:xfrm>
          <a:off x="6274800" y="375668"/>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28A48B-47C2-4F98-8914-D0886142EE47}">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EE5BFD-093E-4C33-A09E-EC8432F653E3}">
      <dsp:nvSpPr>
        <dsp:cNvPr id="0" name=""/>
        <dsp:cNvSpPr/>
      </dsp:nvSpPr>
      <dsp:spPr>
        <a:xfrm>
          <a:off x="5572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0" i="0" kern="1200" dirty="0">
              <a:latin typeface="Amasis MT Pro Light" panose="02040304050005020304" pitchFamily="18" charset="0"/>
            </a:rPr>
            <a:t>Encompassing ERP/Financials, CRM and ecommerce for more than 27,000 customers.</a:t>
          </a:r>
          <a:endParaRPr lang="en-US" sz="1600" b="0" kern="1200" dirty="0">
            <a:latin typeface="Amasis MT Pro Light" panose="02040304050005020304" pitchFamily="18" charset="0"/>
          </a:endParaRPr>
        </a:p>
      </dsp:txBody>
      <dsp:txXfrm>
        <a:off x="5572800" y="3255669"/>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E6020-4209-49A3-9DC4-18264096E7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797462-F1DD-4E64-BC14-F17A0F34B5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32FC57-E1F8-4F59-A87C-2833007EAF57}" type="datetimeFigureOut">
              <a:rPr lang="en-US" smtClean="0"/>
              <a:t>8/22/2022</a:t>
            </a:fld>
            <a:endParaRPr lang="en-US"/>
          </a:p>
        </p:txBody>
      </p:sp>
      <p:sp>
        <p:nvSpPr>
          <p:cNvPr id="4" name="Footer Placeholder 3">
            <a:extLst>
              <a:ext uri="{FF2B5EF4-FFF2-40B4-BE49-F238E27FC236}">
                <a16:creationId xmlns:a16="http://schemas.microsoft.com/office/drawing/2014/main" id="{8075F0E3-AC70-4B5A-BCEB-9E3C021C86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8F68B5-925F-4468-95B3-EA77C29C34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8A06BE-7519-4B21-9E1D-AE6D6E69C38F}" type="slidenum">
              <a:rPr lang="en-US" smtClean="0"/>
              <a:t>‹#›</a:t>
            </a:fld>
            <a:endParaRPr lang="en-US"/>
          </a:p>
        </p:txBody>
      </p:sp>
    </p:spTree>
    <p:extLst>
      <p:ext uri="{BB962C8B-B14F-4D97-AF65-F5344CB8AC3E}">
        <p14:creationId xmlns:p14="http://schemas.microsoft.com/office/powerpoint/2010/main" val="215738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ACAC0-59EA-4916-9995-398D6BEB88C3}" type="datetimeFigureOut">
              <a:rPr lang="en-US" smtClean="0"/>
              <a:t>8/22/2022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B2C62-FE30-453D-946B-754E9E42C845}" type="slidenum">
              <a:rPr lang="en-US" smtClean="0"/>
              <a:t>‹#›</a:t>
            </a:fld>
            <a:endParaRPr lang="en-US"/>
          </a:p>
        </p:txBody>
      </p:sp>
    </p:spTree>
    <p:extLst>
      <p:ext uri="{BB962C8B-B14F-4D97-AF65-F5344CB8AC3E}">
        <p14:creationId xmlns:p14="http://schemas.microsoft.com/office/powerpoint/2010/main" val="292232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spacing + Page numbers</a:t>
            </a:r>
          </a:p>
        </p:txBody>
      </p:sp>
      <p:sp>
        <p:nvSpPr>
          <p:cNvPr id="4" name="Slide Number Placeholder 3"/>
          <p:cNvSpPr>
            <a:spLocks noGrp="1"/>
          </p:cNvSpPr>
          <p:nvPr>
            <p:ph type="sldNum" sz="quarter" idx="5"/>
          </p:nvPr>
        </p:nvSpPr>
        <p:spPr/>
        <p:txBody>
          <a:bodyPr/>
          <a:lstStyle/>
          <a:p>
            <a:fld id="{5A9B2C62-FE30-453D-946B-754E9E42C845}" type="slidenum">
              <a:rPr lang="en-US" smtClean="0"/>
              <a:t>1</a:t>
            </a:fld>
            <a:endParaRPr lang="en-US"/>
          </a:p>
        </p:txBody>
      </p:sp>
    </p:spTree>
    <p:extLst>
      <p:ext uri="{BB962C8B-B14F-4D97-AF65-F5344CB8AC3E}">
        <p14:creationId xmlns:p14="http://schemas.microsoft.com/office/powerpoint/2010/main" val="1777375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5577C8-AB8C-4B8A-A01F-113B16C4DCA3}" type="datetime1">
              <a:rPr lang="en-US" smtClean="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826239979"/>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5577C8-AB8C-4B8A-A01F-113B16C4DCA3}" type="datetime1">
              <a:rPr lang="en-US" smtClean="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600748370"/>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5577C8-AB8C-4B8A-A01F-113B16C4DCA3}" type="datetime1">
              <a:rPr lang="en-US" smtClean="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411403561"/>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solidFill>
          <a:schemeClr val="accent2"/>
        </a:solidFill>
        <a:effectLst/>
      </p:bgPr>
    </p:bg>
    <p:spTree>
      <p:nvGrpSpPr>
        <p:cNvPr id="1" name=""/>
        <p:cNvGrpSpPr/>
        <p:nvPr/>
      </p:nvGrpSpPr>
      <p:grpSpPr>
        <a:xfrm>
          <a:off x="0" y="0"/>
          <a:ext cx="0" cy="0"/>
          <a:chOff x="0" y="0"/>
          <a:chExt cx="0" cy="0"/>
        </a:xfrm>
      </p:grpSpPr>
      <p:sp>
        <p:nvSpPr>
          <p:cNvPr id="12" name="Text Placeholder 21">
            <a:extLst>
              <a:ext uri="{FF2B5EF4-FFF2-40B4-BE49-F238E27FC236}">
                <a16:creationId xmlns:a16="http://schemas.microsoft.com/office/drawing/2014/main" id="{F2964EA8-200F-47C5-90C2-1DBA3D6D7CDB}"/>
              </a:ext>
            </a:extLst>
          </p:cNvPr>
          <p:cNvSpPr>
            <a:spLocks noGrp="1"/>
          </p:cNvSpPr>
          <p:nvPr>
            <p:ph type="body" sz="quarter" idx="12"/>
          </p:nvPr>
        </p:nvSpPr>
        <p:spPr>
          <a:xfrm>
            <a:off x="1028700" y="5078187"/>
            <a:ext cx="3222058" cy="964620"/>
          </a:xfrm>
        </p:spPr>
        <p:txBody>
          <a:bodyPr>
            <a:noAutofit/>
          </a:bodyPr>
          <a:lstStyle>
            <a:lvl1pPr marL="0" indent="0">
              <a:buNone/>
              <a:defRPr sz="1400">
                <a:solidFill>
                  <a:schemeClr val="accent2">
                    <a:lumMod val="50000"/>
                  </a:schemeClr>
                </a:solidFill>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a:r>
              <a:rPr lang="en-US"/>
              <a:t>Click to edit Master text styles</a:t>
            </a:r>
          </a:p>
        </p:txBody>
      </p:sp>
      <p:sp>
        <p:nvSpPr>
          <p:cNvPr id="13" name="Picture Placeholder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42D26D0E-18C6-4DB1-B3A5-75E29BD65B17}"/>
              </a:ext>
            </a:extLst>
          </p:cNvPr>
          <p:cNvCxnSpPr>
            <a:cxnSpLocks/>
          </p:cNvCxnSpPr>
          <p:nvPr userDrawn="1"/>
        </p:nvCxnSpPr>
        <p:spPr>
          <a:xfrm>
            <a:off x="1028700" y="457211"/>
            <a:ext cx="1142999" cy="0"/>
          </a:xfrm>
          <a:prstGeom prst="line">
            <a:avLst/>
          </a:prstGeom>
          <a:noFill/>
          <a:ln w="15875" cap="flat" cmpd="sng" algn="ctr">
            <a:solidFill>
              <a:schemeClr val="accent2">
                <a:lumMod val="50000"/>
              </a:schemeClr>
            </a:solidFill>
            <a:prstDash val="solid"/>
            <a:miter lim="800000"/>
          </a:ln>
          <a:effectLst/>
        </p:spPr>
      </p:cxnSp>
      <p:sp>
        <p:nvSpPr>
          <p:cNvPr id="2" name="Title 1">
            <a:extLst>
              <a:ext uri="{FF2B5EF4-FFF2-40B4-BE49-F238E27FC236}">
                <a16:creationId xmlns:a16="http://schemas.microsoft.com/office/drawing/2014/main" id="{3989B90B-5C3C-4760-9360-5AE10BF87B9D}"/>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66366746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Ref idx="1001">
        <a:schemeClr val="bg2"/>
      </p:bgRef>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661D25CF-5413-4949-A54A-8716608406B5}"/>
              </a:ext>
            </a:extLst>
          </p:cNvPr>
          <p:cNvSpPr>
            <a:spLocks noGrp="1"/>
          </p:cNvSpPr>
          <p:nvPr>
            <p:ph type="body" sz="quarter" idx="11"/>
          </p:nvPr>
        </p:nvSpPr>
        <p:spPr>
          <a:xfrm>
            <a:off x="7258050" y="2000250"/>
            <a:ext cx="4667250" cy="3398837"/>
          </a:xfrm>
        </p:spPr>
        <p:txBody>
          <a:bodyPr>
            <a:normAutofit/>
          </a:bodyPr>
          <a:lstStyle>
            <a:lvl1pPr marL="0" indent="0">
              <a:lnSpc>
                <a:spcPct val="150000"/>
              </a:lnSpc>
              <a:buNone/>
              <a:defRPr sz="2000">
                <a:solidFill>
                  <a:schemeClr val="accent2">
                    <a:lumMod val="50000"/>
                  </a:schemeClr>
                </a:solidFill>
              </a:defRPr>
            </a:lvl1pPr>
          </a:lstStyle>
          <a:p>
            <a:pPr lvl="0"/>
            <a:r>
              <a:rPr lang="en-US"/>
              <a:t>Click to edit Master text styles</a:t>
            </a:r>
          </a:p>
        </p:txBody>
      </p:sp>
      <p:sp>
        <p:nvSpPr>
          <p:cNvPr id="35" name="Date Placeholder 3">
            <a:extLst>
              <a:ext uri="{FF2B5EF4-FFF2-40B4-BE49-F238E27FC236}">
                <a16:creationId xmlns:a16="http://schemas.microsoft.com/office/drawing/2014/main" id="{224E3A4F-8479-4D38-A6D4-85F0883F379F}"/>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09D4DA8-2D4A-4F06-BECA-044AF4113FB4}" type="datetime1">
              <a:rPr lang="en-US" smtClean="0"/>
              <a:t>8/22/2022</a:t>
            </a:fld>
            <a:endParaRPr lang="en-US" dirty="0"/>
          </a:p>
        </p:txBody>
      </p:sp>
      <p:sp>
        <p:nvSpPr>
          <p:cNvPr id="36" name="Slide Number Placeholder 5">
            <a:extLst>
              <a:ext uri="{FF2B5EF4-FFF2-40B4-BE49-F238E27FC236}">
                <a16:creationId xmlns:a16="http://schemas.microsoft.com/office/drawing/2014/main" id="{D5A5341A-4863-40E8-8B9A-FB4E719257AE}"/>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AD2FED0-CD95-48B0-B54A-1F64F952C6C0}"/>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p>
        </p:txBody>
      </p:sp>
      <p:cxnSp>
        <p:nvCxnSpPr>
          <p:cNvPr id="3" name="Straight Connector 2">
            <a:extLst>
              <a:ext uri="{FF2B5EF4-FFF2-40B4-BE49-F238E27FC236}">
                <a16:creationId xmlns:a16="http://schemas.microsoft.com/office/drawing/2014/main" id="{68EF5E91-A275-4181-9C62-BC0773AD0512}"/>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19793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p:bg>
      <p:bgPr>
        <a:solidFill>
          <a:schemeClr val="accent2"/>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BC85317C-3A2D-483F-B913-714129E195A2}"/>
              </a:ext>
            </a:extLst>
          </p:cNvPr>
          <p:cNvSpPr>
            <a:spLocks noGrp="1"/>
          </p:cNvSpPr>
          <p:nvPr>
            <p:ph type="body" sz="quarter" idx="13" hasCustomPrompt="1"/>
          </p:nvPr>
        </p:nvSpPr>
        <p:spPr>
          <a:xfrm>
            <a:off x="2773045" y="2426610"/>
            <a:ext cx="2378075" cy="1111250"/>
          </a:xfrm>
        </p:spPr>
        <p:txBody>
          <a:bodyPr>
            <a:noAutofit/>
          </a:bodyPr>
          <a:lstStyle>
            <a:lvl1pPr marL="0" indent="0">
              <a:lnSpc>
                <a:spcPct val="90000"/>
              </a:lnSpc>
              <a:buNone/>
              <a:defRPr sz="8800">
                <a:solidFill>
                  <a:schemeClr val="bg1"/>
                </a:solidFill>
              </a:defRPr>
            </a:lvl1pPr>
          </a:lstStyle>
          <a:p>
            <a:pPr lvl="0"/>
            <a:r>
              <a:rPr lang="en-US" dirty="0"/>
              <a:t>02</a:t>
            </a:r>
          </a:p>
        </p:txBody>
      </p:sp>
      <p:sp>
        <p:nvSpPr>
          <p:cNvPr id="2" name="Title 1">
            <a:extLst>
              <a:ext uri="{FF2B5EF4-FFF2-40B4-BE49-F238E27FC236}">
                <a16:creationId xmlns:a16="http://schemas.microsoft.com/office/drawing/2014/main" id="{C45DFEC7-1EEC-4FF2-868A-9799EA69FE87}"/>
              </a:ext>
            </a:extLst>
          </p:cNvPr>
          <p:cNvSpPr>
            <a:spLocks noGrp="1"/>
          </p:cNvSpPr>
          <p:nvPr>
            <p:ph type="title"/>
          </p:nvPr>
        </p:nvSpPr>
        <p:spPr>
          <a:xfrm>
            <a:off x="3037155" y="2714986"/>
            <a:ext cx="6674802" cy="655320"/>
          </a:xfrm>
        </p:spPr>
        <p:txBody>
          <a:bodyPr vert="horz" lIns="91440" tIns="45720" rIns="91440" bIns="45720" rtlCol="0">
            <a:normAutofit/>
          </a:bodyPr>
          <a:lstStyle>
            <a:lvl1pPr>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138075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ntroduction">
    <p:bg>
      <p:bgPr>
        <a:solidFill>
          <a:schemeClr val="accent1"/>
        </a:solidFill>
        <a:effectLst/>
      </p:bgPr>
    </p:bg>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423630CA-0A51-4B04-A57B-9E412A8FCD1F}"/>
              </a:ext>
            </a:extLst>
          </p:cNvPr>
          <p:cNvSpPr>
            <a:spLocks noGrp="1"/>
          </p:cNvSpPr>
          <p:nvPr>
            <p:ph type="pic" sz="quarter" idx="12"/>
          </p:nvPr>
        </p:nvSpPr>
        <p:spPr>
          <a:xfrm>
            <a:off x="8847137" y="3862387"/>
            <a:ext cx="2316163" cy="2538413"/>
          </a:xfrm>
        </p:spPr>
        <p:txBody>
          <a:bodyPr/>
          <a:lstStyle/>
          <a:p>
            <a:r>
              <a:rPr lang="en-US"/>
              <a:t>Click icon to add picture</a:t>
            </a:r>
          </a:p>
        </p:txBody>
      </p:sp>
      <p:sp>
        <p:nvSpPr>
          <p:cNvPr id="16" name="Picture Placeholder 15">
            <a:extLst>
              <a:ext uri="{FF2B5EF4-FFF2-40B4-BE49-F238E27FC236}">
                <a16:creationId xmlns:a16="http://schemas.microsoft.com/office/drawing/2014/main" id="{3C994AE8-9E30-418E-8361-5D851AFA42C5}"/>
              </a:ext>
            </a:extLst>
          </p:cNvPr>
          <p:cNvSpPr>
            <a:spLocks noGrp="1"/>
          </p:cNvSpPr>
          <p:nvPr>
            <p:ph type="pic" sz="quarter" idx="11"/>
          </p:nvPr>
        </p:nvSpPr>
        <p:spPr>
          <a:xfrm>
            <a:off x="6210300" y="3854450"/>
            <a:ext cx="2316163" cy="2538413"/>
          </a:xfrm>
        </p:spPr>
        <p:txBody>
          <a:bodyPr/>
          <a:lstStyle/>
          <a:p>
            <a:r>
              <a:rPr lang="en-US"/>
              <a:t>Click icon to add picture</a:t>
            </a:r>
          </a:p>
        </p:txBody>
      </p:sp>
      <p:sp>
        <p:nvSpPr>
          <p:cNvPr id="14" name="Picture Placeholder 13">
            <a:extLst>
              <a:ext uri="{FF2B5EF4-FFF2-40B4-BE49-F238E27FC236}">
                <a16:creationId xmlns:a16="http://schemas.microsoft.com/office/drawing/2014/main" id="{3D4E5783-2917-458E-BE61-F3D5AAA8F976}"/>
              </a:ext>
            </a:extLst>
          </p:cNvPr>
          <p:cNvSpPr>
            <a:spLocks noGrp="1"/>
          </p:cNvSpPr>
          <p:nvPr>
            <p:ph type="pic" sz="quarter" idx="10"/>
          </p:nvPr>
        </p:nvSpPr>
        <p:spPr>
          <a:xfrm>
            <a:off x="6210300" y="465138"/>
            <a:ext cx="4953000" cy="3090862"/>
          </a:xfrm>
        </p:spPr>
        <p:txBody>
          <a:bodyPr/>
          <a:lstStyle/>
          <a:p>
            <a:r>
              <a:rPr lang="en-US"/>
              <a:t>Click icon to add picture</a:t>
            </a:r>
          </a:p>
        </p:txBody>
      </p:sp>
      <p:sp>
        <p:nvSpPr>
          <p:cNvPr id="23" name="Text Placeholder 22">
            <a:extLst>
              <a:ext uri="{FF2B5EF4-FFF2-40B4-BE49-F238E27FC236}">
                <a16:creationId xmlns:a16="http://schemas.microsoft.com/office/drawing/2014/main" id="{B1D734B5-5F1C-4E34-81FF-AD75105E8391}"/>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latin typeface="+mj-lt"/>
              </a:defRPr>
            </a:lvl1pPr>
          </a:lstStyle>
          <a:p>
            <a:pPr lvl="0"/>
            <a:r>
              <a:rPr lang="en-US" dirty="0"/>
              <a:t>01</a:t>
            </a:r>
          </a:p>
        </p:txBody>
      </p:sp>
      <p:sp>
        <p:nvSpPr>
          <p:cNvPr id="19" name="Text Placeholder 18">
            <a:extLst>
              <a:ext uri="{FF2B5EF4-FFF2-40B4-BE49-F238E27FC236}">
                <a16:creationId xmlns:a16="http://schemas.microsoft.com/office/drawing/2014/main" id="{65757DE8-43D6-4A47-ABC9-B39EC8016CB2}"/>
              </a:ext>
            </a:extLst>
          </p:cNvPr>
          <p:cNvSpPr>
            <a:spLocks noGrp="1"/>
          </p:cNvSpPr>
          <p:nvPr>
            <p:ph type="body" sz="quarter" idx="13"/>
          </p:nvPr>
        </p:nvSpPr>
        <p:spPr>
          <a:xfrm>
            <a:off x="1040130" y="2009775"/>
            <a:ext cx="3924300" cy="4391025"/>
          </a:xfrm>
        </p:spPr>
        <p:txBody>
          <a:bodyPr>
            <a:normAutofit/>
          </a:bodyPr>
          <a:lstStyle>
            <a:lvl1pPr marL="0" indent="0">
              <a:lnSpc>
                <a:spcPct val="150000"/>
              </a:lnSpc>
              <a:buNone/>
              <a:defRPr sz="1600">
                <a:solidFill>
                  <a:schemeClr val="accent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30" name="Date Placeholder 3">
            <a:extLst>
              <a:ext uri="{FF2B5EF4-FFF2-40B4-BE49-F238E27FC236}">
                <a16:creationId xmlns:a16="http://schemas.microsoft.com/office/drawing/2014/main" id="{984C97B0-0D42-4831-9ABD-390370C0F0B6}"/>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C81873-7D47-483D-BCB4-50DD9806C720}" type="datetime1">
              <a:rPr lang="en-US" smtClean="0"/>
              <a:t>8/22/2022</a:t>
            </a:fld>
            <a:endParaRPr lang="en-US" dirty="0"/>
          </a:p>
        </p:txBody>
      </p:sp>
      <p:sp>
        <p:nvSpPr>
          <p:cNvPr id="31" name="Slide Number Placeholder 5">
            <a:extLst>
              <a:ext uri="{FF2B5EF4-FFF2-40B4-BE49-F238E27FC236}">
                <a16:creationId xmlns:a16="http://schemas.microsoft.com/office/drawing/2014/main" id="{CE8438DF-723C-49AB-AD18-1C40F107F5B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032FDE8-62A6-4290-88E6-2795313DE27E}"/>
              </a:ext>
            </a:extLst>
          </p:cNvPr>
          <p:cNvSpPr>
            <a:spLocks noGrp="1"/>
          </p:cNvSpPr>
          <p:nvPr>
            <p:ph type="title" hasCustomPrompt="1"/>
          </p:nvPr>
        </p:nvSpPr>
        <p:spPr>
          <a:xfrm>
            <a:off x="1028700" y="465137"/>
            <a:ext cx="3935647" cy="1340615"/>
          </a:xfrm>
        </p:spPr>
        <p:txBody>
          <a:bodyPr vert="horz" lIns="91440" tIns="45720" rIns="91440" bIns="45720" rtlCol="0" anchor="ctr">
            <a:noAutofit/>
          </a:bodyPr>
          <a:lstStyle>
            <a:lvl1pPr>
              <a:defRPr lang="en-US">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1458826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Quote">
    <p:bg>
      <p:bgPr>
        <a:solidFill>
          <a:schemeClr val="accent1"/>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8/22/2022</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7" name="Picture Placeholder 6">
            <a:extLst>
              <a:ext uri="{FF2B5EF4-FFF2-40B4-BE49-F238E27FC236}">
                <a16:creationId xmlns:a16="http://schemas.microsoft.com/office/drawing/2014/main" id="{2364FFEF-B933-46C6-A918-A80C987DB70F}"/>
              </a:ext>
            </a:extLst>
          </p:cNvPr>
          <p:cNvSpPr>
            <a:spLocks noGrp="1"/>
          </p:cNvSpPr>
          <p:nvPr>
            <p:ph type="pic" sz="quarter" idx="10"/>
          </p:nvPr>
        </p:nvSpPr>
        <p:spPr>
          <a:xfrm>
            <a:off x="1022147" y="0"/>
            <a:ext cx="3938588" cy="6400800"/>
          </a:xfrm>
        </p:spPr>
        <p:txBody>
          <a:bodyPr/>
          <a:lstStyle/>
          <a:p>
            <a:r>
              <a:rPr lang="en-US"/>
              <a:t>Click icon to add picture</a:t>
            </a:r>
          </a:p>
        </p:txBody>
      </p:sp>
      <p:pic>
        <p:nvPicPr>
          <p:cNvPr id="4" name="Picture 3" hidden="1">
            <a:extLst>
              <a:ext uri="{FF2B5EF4-FFF2-40B4-BE49-F238E27FC236}">
                <a16:creationId xmlns:a16="http://schemas.microsoft.com/office/drawing/2014/main" id="{59E5EAF8-68C2-4910-8F66-D9320B9574C2}"/>
              </a:ext>
            </a:extLst>
          </p:cNvPr>
          <p:cNvPicPr>
            <a:picLocks noChangeAspect="1"/>
          </p:cNvPicPr>
          <p:nvPr userDrawn="1"/>
        </p:nvPicPr>
        <p:blipFill>
          <a:blip r:embed="rId2"/>
          <a:stretch>
            <a:fillRect/>
          </a:stretch>
        </p:blipFill>
        <p:spPr>
          <a:xfrm>
            <a:off x="5947967" y="2105933"/>
            <a:ext cx="5297883" cy="1024217"/>
          </a:xfrm>
          <a:prstGeom prst="rect">
            <a:avLst/>
          </a:prstGeom>
        </p:spPr>
      </p:pic>
      <p:sp>
        <p:nvSpPr>
          <p:cNvPr id="5" name="Title 4">
            <a:extLst>
              <a:ext uri="{FF2B5EF4-FFF2-40B4-BE49-F238E27FC236}">
                <a16:creationId xmlns:a16="http://schemas.microsoft.com/office/drawing/2014/main" id="{E3BE48E1-D3BE-4B52-B2EC-13A514CB0530}"/>
              </a:ext>
            </a:extLst>
          </p:cNvPr>
          <p:cNvSpPr>
            <a:spLocks noGrp="1"/>
          </p:cNvSpPr>
          <p:nvPr>
            <p:ph type="title"/>
          </p:nvPr>
        </p:nvSpPr>
        <p:spPr>
          <a:xfrm>
            <a:off x="5947966" y="2105933"/>
            <a:ext cx="5297883" cy="2237467"/>
          </a:xfrm>
        </p:spPr>
        <p:txBody>
          <a:bodyPr anchor="t">
            <a:normAutofit/>
          </a:bodyPr>
          <a:lstStyle>
            <a:lvl1pPr>
              <a:lnSpc>
                <a:spcPct val="150000"/>
              </a:lnSpc>
              <a:spcBef>
                <a:spcPts val="1000"/>
              </a:spcBef>
              <a:defRPr sz="2000">
                <a:solidFill>
                  <a:schemeClr val="accent2">
                    <a:lumMod val="50000"/>
                  </a:schemeClr>
                </a:solidFill>
              </a:defRPr>
            </a:lvl1pPr>
          </a:lstStyle>
          <a:p>
            <a:r>
              <a:rPr lang="en-US"/>
              <a:t>Click to edit Master title style</a:t>
            </a:r>
          </a:p>
        </p:txBody>
      </p:sp>
    </p:spTree>
    <p:extLst>
      <p:ext uri="{BB962C8B-B14F-4D97-AF65-F5344CB8AC3E}">
        <p14:creationId xmlns:p14="http://schemas.microsoft.com/office/powerpoint/2010/main" val="456979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1 Column">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a:lstStyle/>
          <a:p>
            <a:r>
              <a:rPr lang="en-US"/>
              <a:t>Click icon to add picture</a:t>
            </a:r>
          </a:p>
        </p:txBody>
      </p:sp>
      <p:sp>
        <p:nvSpPr>
          <p:cNvPr id="6" name="Content Placeholder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a:normAutofit/>
          </a:bodyPr>
          <a:lstStyle>
            <a:lvl1pPr marL="0" indent="0">
              <a:buNone/>
              <a:defRPr/>
            </a:lvl1pPr>
          </a:lstStyle>
          <a:p>
            <a:pPr lvl="0"/>
            <a:r>
              <a:rPr lang="en-US" sz="1600">
                <a:solidFill>
                  <a:schemeClr val="tx2">
                    <a:lumMod val="50000"/>
                  </a:schemeClr>
                </a:solidFill>
                <a:latin typeface="Biome Light" panose="020B0303030204020804" pitchFamily="34" charset="0"/>
                <a:cs typeface="Biome Light" panose="020B0303030204020804" pitchFamily="34" charset="0"/>
              </a:rPr>
              <a:t>Click to edit Master text styles</a:t>
            </a:r>
          </a:p>
        </p:txBody>
      </p:sp>
      <p:sp>
        <p:nvSpPr>
          <p:cNvPr id="17" name="Date Placeholder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AE72A-09B6-4D56-855D-4360BD347914}" type="datetime1">
              <a:rPr lang="en-US" smtClean="0"/>
              <a:t>8/22/2022</a:t>
            </a:fld>
            <a:endParaRPr lang="en-US" dirty="0"/>
          </a:p>
        </p:txBody>
      </p:sp>
      <p:sp>
        <p:nvSpPr>
          <p:cNvPr id="18" name="Slide Number Placeholder 5">
            <a:extLst>
              <a:ext uri="{FF2B5EF4-FFF2-40B4-BE49-F238E27FC236}">
                <a16:creationId xmlns:a16="http://schemas.microsoft.com/office/drawing/2014/main" id="{D417B369-6569-4DCC-B684-BE1A7C5D0B8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DC6CF0E0-8FF2-4FE7-AC69-85BEFA656508}"/>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473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ummary">
    <p:bg>
      <p:bgPr>
        <a:solidFill>
          <a:schemeClr val="accent2"/>
        </a:solidFill>
        <a:effectLst/>
      </p:bgPr>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F53EA80-260A-4EE9-83BB-E6DD04DEA906}" type="datetime1">
              <a:rPr lang="en-US" smtClean="0"/>
              <a:t>8/22/2022</a:t>
            </a:fld>
            <a:endParaRPr lang="en-US" dirty="0"/>
          </a:p>
        </p:txBody>
      </p:sp>
      <p:sp>
        <p:nvSpPr>
          <p:cNvPr id="16" name="Slide Number Placeholder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mn-lt"/>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95764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3 Column">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37C3D7-7DDB-42A8-901A-EC153DD27458}"/>
              </a:ext>
            </a:extLst>
          </p:cNvPr>
          <p:cNvSpPr>
            <a:spLocks noGrp="1"/>
          </p:cNvSpPr>
          <p:nvPr>
            <p:ph type="pic" sz="quarter" idx="10"/>
          </p:nvPr>
        </p:nvSpPr>
        <p:spPr>
          <a:xfrm>
            <a:off x="6210300" y="0"/>
            <a:ext cx="4953000" cy="3302000"/>
          </a:xfrm>
        </p:spPr>
        <p:txBody>
          <a:bodyPr/>
          <a:lstStyle/>
          <a:p>
            <a:r>
              <a:rPr lang="en-US"/>
              <a:t>Click icon to add picture</a:t>
            </a:r>
          </a:p>
        </p:txBody>
      </p:sp>
      <p:sp>
        <p:nvSpPr>
          <p:cNvPr id="10" name="Content Placeholder 2">
            <a:extLst>
              <a:ext uri="{FF2B5EF4-FFF2-40B4-BE49-F238E27FC236}">
                <a16:creationId xmlns:a16="http://schemas.microsoft.com/office/drawing/2014/main" id="{27B95226-A076-4D55-B408-1389A2F8C7A0}"/>
              </a:ext>
            </a:extLst>
          </p:cNvPr>
          <p:cNvSpPr>
            <a:spLocks noGrp="1"/>
          </p:cNvSpPr>
          <p:nvPr>
            <p:ph idx="4294967295" hasCustomPrompt="1"/>
          </p:nvPr>
        </p:nvSpPr>
        <p:spPr>
          <a:xfrm>
            <a:off x="1028700" y="3556002"/>
            <a:ext cx="3108960" cy="2286000"/>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4" name="Content Placeholder 2">
            <a:extLst>
              <a:ext uri="{FF2B5EF4-FFF2-40B4-BE49-F238E27FC236}">
                <a16:creationId xmlns:a16="http://schemas.microsoft.com/office/drawing/2014/main" id="{86673F10-179D-4539-AA33-AE34EC0457EF}"/>
              </a:ext>
            </a:extLst>
          </p:cNvPr>
          <p:cNvSpPr>
            <a:spLocks noGrp="1"/>
          </p:cNvSpPr>
          <p:nvPr>
            <p:ph idx="4294967295" hasCustomPrompt="1"/>
          </p:nvPr>
        </p:nvSpPr>
        <p:spPr>
          <a:xfrm>
            <a:off x="454152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9" name="Content Placeholder 2">
            <a:extLst>
              <a:ext uri="{FF2B5EF4-FFF2-40B4-BE49-F238E27FC236}">
                <a16:creationId xmlns:a16="http://schemas.microsoft.com/office/drawing/2014/main" id="{EB6CFC30-1A59-4D28-9E30-0FF7D632C6A2}"/>
              </a:ext>
            </a:extLst>
          </p:cNvPr>
          <p:cNvSpPr>
            <a:spLocks noGrp="1"/>
          </p:cNvSpPr>
          <p:nvPr>
            <p:ph idx="4294967295" hasCustomPrompt="1"/>
          </p:nvPr>
        </p:nvSpPr>
        <p:spPr>
          <a:xfrm>
            <a:off x="8054340" y="3556001"/>
            <a:ext cx="3108960" cy="2285999"/>
          </a:xfrm>
        </p:spPr>
        <p:txBody>
          <a:bodyPr>
            <a:normAutofit/>
          </a:bodyPr>
          <a:lstStyle>
            <a:lvl1pPr>
              <a:defRPr>
                <a:solidFill>
                  <a:schemeClr val="accent2">
                    <a:lumMod val="5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24" name="Date Placeholder 3">
            <a:extLst>
              <a:ext uri="{FF2B5EF4-FFF2-40B4-BE49-F238E27FC236}">
                <a16:creationId xmlns:a16="http://schemas.microsoft.com/office/drawing/2014/main" id="{C4F3CC75-F9FA-4F77-9DD5-7E6C0F5C9829}"/>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99D1A0-04AB-4DD4-B9DB-BDEC5E64C94C}" type="datetime1">
              <a:rPr lang="en-US" smtClean="0"/>
              <a:t>8/22/2022</a:t>
            </a:fld>
            <a:endParaRPr lang="en-US" dirty="0"/>
          </a:p>
        </p:txBody>
      </p:sp>
      <p:sp>
        <p:nvSpPr>
          <p:cNvPr id="25" name="Slide Number Placeholder 5">
            <a:extLst>
              <a:ext uri="{FF2B5EF4-FFF2-40B4-BE49-F238E27FC236}">
                <a16:creationId xmlns:a16="http://schemas.microsoft.com/office/drawing/2014/main" id="{93B5B65C-5DE0-4F81-8115-758CDB591FA7}"/>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1" name="Title 1">
            <a:extLst>
              <a:ext uri="{FF2B5EF4-FFF2-40B4-BE49-F238E27FC236}">
                <a16:creationId xmlns:a16="http://schemas.microsoft.com/office/drawing/2014/main" id="{EF4A2ACE-2D85-4F78-818F-BBA6F6F0CC53}"/>
              </a:ext>
            </a:extLst>
          </p:cNvPr>
          <p:cNvSpPr>
            <a:spLocks noGrp="1"/>
          </p:cNvSpPr>
          <p:nvPr>
            <p:ph type="title" hasCustomPrompt="1"/>
          </p:nvPr>
        </p:nvSpPr>
        <p:spPr>
          <a:xfrm>
            <a:off x="895530" y="539225"/>
            <a:ext cx="3924300" cy="2434386"/>
          </a:xfrm>
        </p:spPr>
        <p:txBody>
          <a:bodyPr vert="horz" lIns="91440" tIns="45720" rIns="91440" bIns="45720" rtlCol="0" anchor="ctr">
            <a:normAutofit/>
          </a:bodyPr>
          <a:lstStyle>
            <a:lvl1pPr>
              <a:defRPr lang="en-US" sz="7200" dirty="0">
                <a:solidFill>
                  <a:schemeClr val="accent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Click to add title</a:t>
            </a:r>
          </a:p>
        </p:txBody>
      </p:sp>
      <p:cxnSp>
        <p:nvCxnSpPr>
          <p:cNvPr id="3" name="Straight Connector 2">
            <a:extLst>
              <a:ext uri="{FF2B5EF4-FFF2-40B4-BE49-F238E27FC236}">
                <a16:creationId xmlns:a16="http://schemas.microsoft.com/office/drawing/2014/main" id="{E4DCD8D3-DF79-446E-9961-5797EE888B4C}"/>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738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5577C8-AB8C-4B8A-A01F-113B16C4DCA3}" type="datetime1">
              <a:rPr lang="en-US" smtClean="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72568807"/>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act">
    <p:bg>
      <p:bgPr>
        <a:solidFill>
          <a:schemeClr val="bg2"/>
        </a:solidFill>
        <a:effectLst/>
      </p:bgPr>
    </p:bg>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940246AD-CE4F-4FD8-BCF6-5BA9ED62ACDA}"/>
              </a:ext>
            </a:extLst>
          </p:cNvPr>
          <p:cNvSpPr>
            <a:spLocks noGrp="1"/>
          </p:cNvSpPr>
          <p:nvPr>
            <p:ph type="pic" sz="quarter" idx="11"/>
          </p:nvPr>
        </p:nvSpPr>
        <p:spPr>
          <a:xfrm>
            <a:off x="6210300" y="3543302"/>
            <a:ext cx="4953000" cy="2849562"/>
          </a:xfrm>
        </p:spPr>
        <p:txBody>
          <a:bodyPr/>
          <a:lstStyle/>
          <a:p>
            <a:r>
              <a:rPr lang="en-US"/>
              <a:t>Click icon to add picture</a:t>
            </a:r>
            <a:endParaRPr lang="en-US" dirty="0"/>
          </a:p>
        </p:txBody>
      </p:sp>
      <p:sp>
        <p:nvSpPr>
          <p:cNvPr id="10" name="Picture Placeholder 13">
            <a:extLst>
              <a:ext uri="{FF2B5EF4-FFF2-40B4-BE49-F238E27FC236}">
                <a16:creationId xmlns:a16="http://schemas.microsoft.com/office/drawing/2014/main" id="{F8ECBB79-D5D3-4ECE-99F9-1B6834629E46}"/>
              </a:ext>
            </a:extLst>
          </p:cNvPr>
          <p:cNvSpPr>
            <a:spLocks noGrp="1"/>
          </p:cNvSpPr>
          <p:nvPr>
            <p:ph type="pic" sz="quarter" idx="10"/>
          </p:nvPr>
        </p:nvSpPr>
        <p:spPr>
          <a:xfrm>
            <a:off x="6210300" y="465138"/>
            <a:ext cx="4953000" cy="2849562"/>
          </a:xfrm>
        </p:spPr>
        <p:txBody>
          <a:bodyPr/>
          <a:lstStyle/>
          <a:p>
            <a:r>
              <a:rPr lang="en-US"/>
              <a:t>Click icon to add picture</a:t>
            </a:r>
            <a:endParaRPr lang="en-US" dirty="0"/>
          </a:p>
        </p:txBody>
      </p:sp>
      <p:sp>
        <p:nvSpPr>
          <p:cNvPr id="11" name="Text Placeholder 22">
            <a:extLst>
              <a:ext uri="{FF2B5EF4-FFF2-40B4-BE49-F238E27FC236}">
                <a16:creationId xmlns:a16="http://schemas.microsoft.com/office/drawing/2014/main" id="{C667C6DE-A3D4-4738-B7FC-43FB39FD7A28}"/>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defRPr>
            </a:lvl1pPr>
          </a:lstStyle>
          <a:p>
            <a:pPr lvl="0"/>
            <a:r>
              <a:rPr lang="en-US" dirty="0"/>
              <a:t>01</a:t>
            </a:r>
          </a:p>
        </p:txBody>
      </p:sp>
      <p:sp>
        <p:nvSpPr>
          <p:cNvPr id="12" name="Text Placeholder 18">
            <a:extLst>
              <a:ext uri="{FF2B5EF4-FFF2-40B4-BE49-F238E27FC236}">
                <a16:creationId xmlns:a16="http://schemas.microsoft.com/office/drawing/2014/main" id="{12C18C04-19C8-4ECC-83E8-6E65128CEF48}"/>
              </a:ext>
            </a:extLst>
          </p:cNvPr>
          <p:cNvSpPr>
            <a:spLocks noGrp="1"/>
          </p:cNvSpPr>
          <p:nvPr>
            <p:ph type="body" sz="quarter" idx="13"/>
          </p:nvPr>
        </p:nvSpPr>
        <p:spPr>
          <a:xfrm>
            <a:off x="1040130" y="2009776"/>
            <a:ext cx="3924300" cy="2849562"/>
          </a:xfrm>
        </p:spPr>
        <p:txBody>
          <a:bodyPr>
            <a:normAutofit/>
          </a:bodyPr>
          <a:lstStyle>
            <a:lvl1pPr marL="0" indent="0">
              <a:buNone/>
              <a:defRPr sz="1600">
                <a:solidFill>
                  <a:schemeClr val="tx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4D14E5D8-EB42-4C87-B4AE-4746909A2D33}"/>
              </a:ext>
            </a:extLst>
          </p:cNvPr>
          <p:cNvSpPr>
            <a:spLocks noGrp="1"/>
          </p:cNvSpPr>
          <p:nvPr>
            <p:ph type="body" sz="quarter" idx="16"/>
          </p:nvPr>
        </p:nvSpPr>
        <p:spPr>
          <a:xfrm>
            <a:off x="1039813" y="5067300"/>
            <a:ext cx="3913187" cy="1319213"/>
          </a:xfrm>
        </p:spPr>
        <p:txBody>
          <a:bodyPr>
            <a:normAutofit/>
          </a:bodyPr>
          <a:lstStyle>
            <a:lvl1pPr>
              <a:defRPr lang="en-US" sz="1600" kern="1200" dirty="0" smtClean="0">
                <a:solidFill>
                  <a:schemeClr val="tx2">
                    <a:lumMod val="50000"/>
                  </a:schemeClr>
                </a:solidFill>
                <a:latin typeface="+mn-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p:txBody>
      </p:sp>
      <p:sp>
        <p:nvSpPr>
          <p:cNvPr id="20" name="Date Placeholder 3">
            <a:extLst>
              <a:ext uri="{FF2B5EF4-FFF2-40B4-BE49-F238E27FC236}">
                <a16:creationId xmlns:a16="http://schemas.microsoft.com/office/drawing/2014/main" id="{0649945F-7BBD-4042-AA34-709CE3402EE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D80274-DEF2-4F5D-8F74-69D0554CED55}" type="datetime1">
              <a:rPr lang="en-US" smtClean="0"/>
              <a:t>8/22/2022</a:t>
            </a:fld>
            <a:endParaRPr lang="en-US" dirty="0"/>
          </a:p>
        </p:txBody>
      </p:sp>
      <p:sp>
        <p:nvSpPr>
          <p:cNvPr id="21" name="Slide Number Placeholder 5">
            <a:extLst>
              <a:ext uri="{FF2B5EF4-FFF2-40B4-BE49-F238E27FC236}">
                <a16:creationId xmlns:a16="http://schemas.microsoft.com/office/drawing/2014/main" id="{51936C4A-DE5F-4BFE-AED0-47E48CD4605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14" name="Title 1">
            <a:extLst>
              <a:ext uri="{FF2B5EF4-FFF2-40B4-BE49-F238E27FC236}">
                <a16:creationId xmlns:a16="http://schemas.microsoft.com/office/drawing/2014/main" id="{F981B703-4F1F-41A6-AD71-3FFB2820FF1D}"/>
              </a:ext>
            </a:extLst>
          </p:cNvPr>
          <p:cNvSpPr>
            <a:spLocks noGrp="1"/>
          </p:cNvSpPr>
          <p:nvPr>
            <p:ph type="title" hasCustomPrompt="1"/>
          </p:nvPr>
        </p:nvSpPr>
        <p:spPr>
          <a:xfrm>
            <a:off x="1040130" y="465136"/>
            <a:ext cx="3935647" cy="1340615"/>
          </a:xfrm>
        </p:spPr>
        <p:txBody>
          <a:bodyPr vert="horz" lIns="91440" tIns="45720" rIns="91440" bIns="45720" rtlCol="0" anchor="ctr">
            <a:noAutofit/>
          </a:bodyPr>
          <a:lstStyle>
            <a:lvl1pPr>
              <a:defRPr lang="en-US" dirty="0">
                <a:solidFill>
                  <a:schemeClr val="tx2">
                    <a:lumMod val="50000"/>
                  </a:schemeClr>
                </a:solidFill>
                <a:latin typeface="+mn-lt"/>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2476347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meline">
    <p:bg>
      <p:bgRef idx="1001">
        <a:schemeClr val="bg2"/>
      </p:bgRef>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50815B22-13FE-47CD-9F79-73704A278BD7}"/>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5DB74C9-B808-4394-A017-79C83B2524EF}" type="datetime1">
              <a:rPr lang="en-US" smtClean="0"/>
              <a:t>8/22/2022</a:t>
            </a:fld>
            <a:endParaRPr lang="en-US" dirty="0"/>
          </a:p>
        </p:txBody>
      </p:sp>
      <p:sp>
        <p:nvSpPr>
          <p:cNvPr id="16" name="Slide Number Placeholder 5">
            <a:extLst>
              <a:ext uri="{FF2B5EF4-FFF2-40B4-BE49-F238E27FC236}">
                <a16:creationId xmlns:a16="http://schemas.microsoft.com/office/drawing/2014/main" id="{D7669539-CB64-44F5-999D-7B9E61F8AF9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822BA076-F3B9-47CB-80C2-BE29F157D044}"/>
              </a:ext>
            </a:extLst>
          </p:cNvPr>
          <p:cNvSpPr>
            <a:spLocks noGrp="1"/>
          </p:cNvSpPr>
          <p:nvPr>
            <p:ph sz="quarter" idx="11"/>
          </p:nvPr>
        </p:nvSpPr>
        <p:spPr>
          <a:xfrm>
            <a:off x="854075" y="1625600"/>
            <a:ext cx="1049972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E909627E-FE70-43A1-B0CB-4D4F6C32C2D0}"/>
              </a:ext>
            </a:extLst>
          </p:cNvPr>
          <p:cNvSpPr>
            <a:spLocks noGrp="1"/>
          </p:cNvSpPr>
          <p:nvPr>
            <p:ph type="title" hasCustomPrompt="1"/>
          </p:nvPr>
        </p:nvSpPr>
        <p:spPr>
          <a:xfrm>
            <a:off x="854074" y="122239"/>
            <a:ext cx="10499725" cy="1355724"/>
          </a:xfrm>
        </p:spPr>
        <p:txBody>
          <a:bodyPr vert="horz" lIns="91440" tIns="45720" rIns="91440" bIns="45720" rtlCol="0" anchor="ctr">
            <a:normAutofit/>
          </a:bodyPr>
          <a:lstStyle>
            <a:lvl1pPr algn="ctr">
              <a:defRPr lang="en-US">
                <a:solidFill>
                  <a:schemeClr val="accent2">
                    <a:lumMod val="50000"/>
                  </a:schemeClr>
                </a:solidFill>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43997269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hart and Graph">
    <p:bg>
      <p:bgPr>
        <a:solidFill>
          <a:schemeClr val="bg2"/>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EA6C54-2562-43EA-9A1B-F808D04718E7}" type="datetime1">
              <a:rPr lang="en-US" smtClean="0"/>
              <a:t>8/22/2022</a:t>
            </a:fld>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086951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2"/>
        </a:solidFill>
        <a:effectLst/>
      </p:bgPr>
    </p:bg>
    <p:spTree>
      <p:nvGrpSpPr>
        <p:cNvPr id="1" name=""/>
        <p:cNvGrpSpPr/>
        <p:nvPr/>
      </p:nvGrpSpPr>
      <p:grpSpPr>
        <a:xfrm>
          <a:off x="0" y="0"/>
          <a:ext cx="0" cy="0"/>
          <a:chOff x="0" y="0"/>
          <a:chExt cx="0" cy="0"/>
        </a:xfrm>
      </p:grpSpPr>
      <p:sp>
        <p:nvSpPr>
          <p:cNvPr id="34" name="Text Placeholder 22">
            <a:extLst>
              <a:ext uri="{FF2B5EF4-FFF2-40B4-BE49-F238E27FC236}">
                <a16:creationId xmlns:a16="http://schemas.microsoft.com/office/drawing/2014/main" id="{41BF345D-81AF-4851-83A1-623398489054}"/>
              </a:ext>
            </a:extLst>
          </p:cNvPr>
          <p:cNvSpPr>
            <a:spLocks noGrp="1"/>
          </p:cNvSpPr>
          <p:nvPr>
            <p:ph type="body" sz="quarter" idx="21" hasCustomPrompt="1"/>
          </p:nvPr>
        </p:nvSpPr>
        <p:spPr>
          <a:xfrm>
            <a:off x="761917" y="517972"/>
            <a:ext cx="3108960" cy="1333500"/>
          </a:xfrm>
        </p:spPr>
        <p:txBody>
          <a:bodyPr>
            <a:noAutofit/>
          </a:bodyPr>
          <a:lstStyle>
            <a:lvl1pPr marL="0" indent="0">
              <a:lnSpc>
                <a:spcPct val="90000"/>
              </a:lnSpc>
              <a:buNone/>
              <a:defRPr sz="8800" b="1">
                <a:solidFill>
                  <a:schemeClr val="tx1"/>
                </a:solidFill>
              </a:defRPr>
            </a:lvl1pPr>
          </a:lstStyle>
          <a:p>
            <a:pPr lvl="0"/>
            <a:r>
              <a:rPr lang="en-US" dirty="0"/>
              <a:t>01</a:t>
            </a:r>
          </a:p>
        </p:txBody>
      </p:sp>
      <p:sp>
        <p:nvSpPr>
          <p:cNvPr id="21" name="Picture Placeholder 20">
            <a:extLst>
              <a:ext uri="{FF2B5EF4-FFF2-40B4-BE49-F238E27FC236}">
                <a16:creationId xmlns:a16="http://schemas.microsoft.com/office/drawing/2014/main" id="{EC4F3A57-45ED-498D-858C-3EE63DF129C4}"/>
              </a:ext>
            </a:extLst>
          </p:cNvPr>
          <p:cNvSpPr>
            <a:spLocks noGrp="1"/>
          </p:cNvSpPr>
          <p:nvPr>
            <p:ph type="pic" sz="quarter" idx="11"/>
          </p:nvPr>
        </p:nvSpPr>
        <p:spPr>
          <a:xfrm>
            <a:off x="1036601" y="3552677"/>
            <a:ext cx="1874874" cy="2848123"/>
          </a:xfrm>
        </p:spPr>
        <p:txBody>
          <a:bodyPr/>
          <a:lstStyle/>
          <a:p>
            <a:r>
              <a:rPr lang="en-US"/>
              <a:t>Click icon to add picture</a:t>
            </a:r>
          </a:p>
        </p:txBody>
      </p:sp>
      <p:sp>
        <p:nvSpPr>
          <p:cNvPr id="22" name="Picture Placeholder 20">
            <a:extLst>
              <a:ext uri="{FF2B5EF4-FFF2-40B4-BE49-F238E27FC236}">
                <a16:creationId xmlns:a16="http://schemas.microsoft.com/office/drawing/2014/main" id="{1AC5BB09-E3BA-4948-93B3-EDCAAB803112}"/>
              </a:ext>
            </a:extLst>
          </p:cNvPr>
          <p:cNvSpPr>
            <a:spLocks noGrp="1"/>
          </p:cNvSpPr>
          <p:nvPr>
            <p:ph type="pic" sz="quarter" idx="12"/>
          </p:nvPr>
        </p:nvSpPr>
        <p:spPr>
          <a:xfrm>
            <a:off x="3101197" y="3552677"/>
            <a:ext cx="1874874" cy="2848123"/>
          </a:xfrm>
        </p:spPr>
        <p:txBody>
          <a:bodyPr/>
          <a:lstStyle/>
          <a:p>
            <a:r>
              <a:rPr lang="en-US"/>
              <a:t>Click icon to add picture</a:t>
            </a:r>
            <a:endParaRPr lang="en-US" dirty="0"/>
          </a:p>
        </p:txBody>
      </p:sp>
      <p:sp>
        <p:nvSpPr>
          <p:cNvPr id="23" name="Picture Placeholder 20">
            <a:extLst>
              <a:ext uri="{FF2B5EF4-FFF2-40B4-BE49-F238E27FC236}">
                <a16:creationId xmlns:a16="http://schemas.microsoft.com/office/drawing/2014/main" id="{BF83C6B7-5484-4586-8830-098BDCD9C987}"/>
              </a:ext>
            </a:extLst>
          </p:cNvPr>
          <p:cNvSpPr>
            <a:spLocks noGrp="1"/>
          </p:cNvSpPr>
          <p:nvPr>
            <p:ph type="pic" sz="quarter" idx="13"/>
          </p:nvPr>
        </p:nvSpPr>
        <p:spPr>
          <a:xfrm>
            <a:off x="5166324" y="3552677"/>
            <a:ext cx="1874874" cy="2848123"/>
          </a:xfrm>
        </p:spPr>
        <p:txBody>
          <a:bodyPr/>
          <a:lstStyle/>
          <a:p>
            <a:r>
              <a:rPr lang="en-US"/>
              <a:t>Click icon to add picture</a:t>
            </a:r>
          </a:p>
        </p:txBody>
      </p:sp>
      <p:sp>
        <p:nvSpPr>
          <p:cNvPr id="24" name="Picture Placeholder 20">
            <a:extLst>
              <a:ext uri="{FF2B5EF4-FFF2-40B4-BE49-F238E27FC236}">
                <a16:creationId xmlns:a16="http://schemas.microsoft.com/office/drawing/2014/main" id="{0C5663B1-EED6-4D80-A7C2-19E1366387A4}"/>
              </a:ext>
            </a:extLst>
          </p:cNvPr>
          <p:cNvSpPr>
            <a:spLocks noGrp="1"/>
          </p:cNvSpPr>
          <p:nvPr>
            <p:ph type="pic" sz="quarter" idx="14"/>
          </p:nvPr>
        </p:nvSpPr>
        <p:spPr>
          <a:xfrm>
            <a:off x="7239069" y="3552677"/>
            <a:ext cx="1874874" cy="2848123"/>
          </a:xfrm>
        </p:spPr>
        <p:txBody>
          <a:bodyPr/>
          <a:lstStyle/>
          <a:p>
            <a:r>
              <a:rPr lang="en-US"/>
              <a:t>Click icon to add picture</a:t>
            </a:r>
          </a:p>
        </p:txBody>
      </p:sp>
      <p:sp>
        <p:nvSpPr>
          <p:cNvPr id="25" name="Picture Placeholder 20">
            <a:extLst>
              <a:ext uri="{FF2B5EF4-FFF2-40B4-BE49-F238E27FC236}">
                <a16:creationId xmlns:a16="http://schemas.microsoft.com/office/drawing/2014/main" id="{D21E7B61-407B-40A7-9AF6-0D7E7106BCFC}"/>
              </a:ext>
            </a:extLst>
          </p:cNvPr>
          <p:cNvSpPr>
            <a:spLocks noGrp="1"/>
          </p:cNvSpPr>
          <p:nvPr>
            <p:ph type="pic" sz="quarter" idx="15"/>
          </p:nvPr>
        </p:nvSpPr>
        <p:spPr>
          <a:xfrm>
            <a:off x="9296046" y="3552677"/>
            <a:ext cx="1874874" cy="2848123"/>
          </a:xfrm>
        </p:spPr>
        <p:txBody>
          <a:bodyPr/>
          <a:lstStyle/>
          <a:p>
            <a:r>
              <a:rPr lang="en-US"/>
              <a:t>Click icon to add picture</a:t>
            </a:r>
          </a:p>
        </p:txBody>
      </p:sp>
      <p:sp>
        <p:nvSpPr>
          <p:cNvPr id="30" name="Date Placeholder 3">
            <a:extLst>
              <a:ext uri="{FF2B5EF4-FFF2-40B4-BE49-F238E27FC236}">
                <a16:creationId xmlns:a16="http://schemas.microsoft.com/office/drawing/2014/main" id="{415C3ACC-5A8A-46E6-BA0D-90ADD27E2F85}"/>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D2DF6D-B715-4785-8DEA-9165C638CF44}" type="datetime1">
              <a:rPr lang="en-US" smtClean="0"/>
              <a:t>8/22/2022</a:t>
            </a:fld>
            <a:endParaRPr lang="en-US" dirty="0"/>
          </a:p>
        </p:txBody>
      </p:sp>
      <p:sp>
        <p:nvSpPr>
          <p:cNvPr id="31" name="Slide Number Placeholder 5">
            <a:extLst>
              <a:ext uri="{FF2B5EF4-FFF2-40B4-BE49-F238E27FC236}">
                <a16:creationId xmlns:a16="http://schemas.microsoft.com/office/drawing/2014/main" id="{0D00A5C2-DCEE-4CB3-9307-61EB88B1D59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Biome Light" panose="020B0303030204020804" pitchFamily="34" charset="0"/>
                <a:cs typeface="Biome Light" panose="020B0303030204020804"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3E8CB70-B054-4294-AD29-EE7A75C723E5}"/>
              </a:ext>
            </a:extLst>
          </p:cNvPr>
          <p:cNvSpPr>
            <a:spLocks noGrp="1"/>
          </p:cNvSpPr>
          <p:nvPr>
            <p:ph type="title"/>
          </p:nvPr>
        </p:nvSpPr>
        <p:spPr>
          <a:xfrm>
            <a:off x="1051560" y="651507"/>
            <a:ext cx="8991563" cy="1005839"/>
          </a:xfrm>
        </p:spPr>
        <p:txBody>
          <a:bodyPr vert="horz" lIns="91440" tIns="45720" rIns="91440" bIns="45720" rtlCol="0" anchor="ctr">
            <a:noAutofit/>
          </a:bodyPr>
          <a:lstStyle>
            <a:lvl1pPr>
              <a:lnSpc>
                <a:spcPct val="90000"/>
              </a:lnSpc>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
        <p:nvSpPr>
          <p:cNvPr id="4" name="Text Placeholder 3">
            <a:extLst>
              <a:ext uri="{FF2B5EF4-FFF2-40B4-BE49-F238E27FC236}">
                <a16:creationId xmlns:a16="http://schemas.microsoft.com/office/drawing/2014/main" id="{28E0D608-4E7A-4014-9F62-CB43A0C83943}"/>
              </a:ext>
            </a:extLst>
          </p:cNvPr>
          <p:cNvSpPr>
            <a:spLocks noGrp="1"/>
          </p:cNvSpPr>
          <p:nvPr>
            <p:ph type="body" sz="quarter" idx="16" hasCustomPrompt="1"/>
          </p:nvPr>
        </p:nvSpPr>
        <p:spPr>
          <a:xfrm>
            <a:off x="1036638" y="2717800"/>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6" name="Text Placeholder 3">
            <a:extLst>
              <a:ext uri="{FF2B5EF4-FFF2-40B4-BE49-F238E27FC236}">
                <a16:creationId xmlns:a16="http://schemas.microsoft.com/office/drawing/2014/main" id="{9C3A63B0-4EEA-45BC-A016-5FDA0969EA00}"/>
              </a:ext>
            </a:extLst>
          </p:cNvPr>
          <p:cNvSpPr>
            <a:spLocks noGrp="1"/>
          </p:cNvSpPr>
          <p:nvPr>
            <p:ph type="body" sz="quarter" idx="17" hasCustomPrompt="1"/>
          </p:nvPr>
        </p:nvSpPr>
        <p:spPr>
          <a:xfrm>
            <a:off x="30861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7" name="Text Placeholder 3">
            <a:extLst>
              <a:ext uri="{FF2B5EF4-FFF2-40B4-BE49-F238E27FC236}">
                <a16:creationId xmlns:a16="http://schemas.microsoft.com/office/drawing/2014/main" id="{7080679B-5220-4478-B631-7112F870B7AC}"/>
              </a:ext>
            </a:extLst>
          </p:cNvPr>
          <p:cNvSpPr>
            <a:spLocks noGrp="1"/>
          </p:cNvSpPr>
          <p:nvPr>
            <p:ph type="body" sz="quarter" idx="18" hasCustomPrompt="1"/>
          </p:nvPr>
        </p:nvSpPr>
        <p:spPr>
          <a:xfrm>
            <a:off x="51435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8" name="Text Placeholder 3">
            <a:extLst>
              <a:ext uri="{FF2B5EF4-FFF2-40B4-BE49-F238E27FC236}">
                <a16:creationId xmlns:a16="http://schemas.microsoft.com/office/drawing/2014/main" id="{9E4F61A3-2797-46FB-ACA7-0443E3BBDD20}"/>
              </a:ext>
            </a:extLst>
          </p:cNvPr>
          <p:cNvSpPr>
            <a:spLocks noGrp="1"/>
          </p:cNvSpPr>
          <p:nvPr>
            <p:ph type="body" sz="quarter" idx="19" hasCustomPrompt="1"/>
          </p:nvPr>
        </p:nvSpPr>
        <p:spPr>
          <a:xfrm>
            <a:off x="723907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9" name="Text Placeholder 3">
            <a:extLst>
              <a:ext uri="{FF2B5EF4-FFF2-40B4-BE49-F238E27FC236}">
                <a16:creationId xmlns:a16="http://schemas.microsoft.com/office/drawing/2014/main" id="{14ED733B-1DE9-4FDC-BD5F-2BE3BB07C93E}"/>
              </a:ext>
            </a:extLst>
          </p:cNvPr>
          <p:cNvSpPr>
            <a:spLocks noGrp="1"/>
          </p:cNvSpPr>
          <p:nvPr>
            <p:ph type="body" sz="quarter" idx="20" hasCustomPrompt="1"/>
          </p:nvPr>
        </p:nvSpPr>
        <p:spPr>
          <a:xfrm>
            <a:off x="930402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Tree>
    <p:extLst>
      <p:ext uri="{BB962C8B-B14F-4D97-AF65-F5344CB8AC3E}">
        <p14:creationId xmlns:p14="http://schemas.microsoft.com/office/powerpoint/2010/main" val="240585809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5577C8-AB8C-4B8A-A01F-113B16C4DCA3}" type="datetime1">
              <a:rPr lang="en-US" smtClean="0"/>
              <a:t>8/22/2022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876761794"/>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5577C8-AB8C-4B8A-A01F-113B16C4DCA3}" type="datetime1">
              <a:rPr lang="en-US" smtClean="0"/>
              <a:t>8/22/2022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08712649"/>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5577C8-AB8C-4B8A-A01F-113B16C4DCA3}" type="datetime1">
              <a:rPr lang="en-US" smtClean="0"/>
              <a:t>8/22/2022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5519343"/>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5577C8-AB8C-4B8A-A01F-113B16C4DCA3}" type="datetime1">
              <a:rPr lang="en-US" smtClean="0"/>
              <a:t>8/22/2022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85201987"/>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5577C8-AB8C-4B8A-A01F-113B16C4DCA3}" type="datetime1">
              <a:rPr lang="en-US" smtClean="0"/>
              <a:t>8/22/2022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377148771"/>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5577C8-AB8C-4B8A-A01F-113B16C4DCA3}" type="datetime1">
              <a:rPr lang="en-US" smtClean="0"/>
              <a:t>8/22/2022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32088676"/>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5577C8-AB8C-4B8A-A01F-113B16C4DCA3}" type="datetime1">
              <a:rPr lang="en-US" smtClean="0"/>
              <a:t>8/22/2022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85944947"/>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577C8-AB8C-4B8A-A01F-113B16C4DCA3}" type="datetime1">
              <a:rPr lang="en-US" smtClean="0"/>
              <a:t>8/22/2022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224043270"/>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 id="2147483844" r:id="rId22"/>
    <p:sldLayoutId id="2147483659" r:id="rId2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userDrawn="1">
          <p15:clr>
            <a:srgbClr val="F26B43"/>
          </p15:clr>
        </p15:guide>
        <p15:guide id="2" pos="1176" userDrawn="1">
          <p15:clr>
            <a:srgbClr val="F26B43"/>
          </p15:clr>
        </p15:guide>
        <p15:guide id="3" pos="1296" userDrawn="1">
          <p15:clr>
            <a:srgbClr val="F26B43"/>
          </p15:clr>
        </p15:guide>
        <p15:guide id="4" pos="1824" userDrawn="1">
          <p15:clr>
            <a:srgbClr val="F26B43"/>
          </p15:clr>
        </p15:guide>
        <p15:guide id="5" pos="1944" userDrawn="1">
          <p15:clr>
            <a:srgbClr val="F26B43"/>
          </p15:clr>
        </p15:guide>
        <p15:guide id="6" pos="2472" userDrawn="1">
          <p15:clr>
            <a:srgbClr val="F26B43"/>
          </p15:clr>
        </p15:guide>
        <p15:guide id="7" pos="2592" userDrawn="1">
          <p15:clr>
            <a:srgbClr val="F26B43"/>
          </p15:clr>
        </p15:guide>
        <p15:guide id="8" pos="3120" userDrawn="1">
          <p15:clr>
            <a:srgbClr val="F26B43"/>
          </p15:clr>
        </p15:guide>
        <p15:guide id="9" pos="3240" userDrawn="1">
          <p15:clr>
            <a:srgbClr val="F26B43"/>
          </p15:clr>
        </p15:guide>
        <p15:guide id="10" pos="3792" userDrawn="1">
          <p15:clr>
            <a:srgbClr val="F26B43"/>
          </p15:clr>
        </p15:guide>
        <p15:guide id="11" pos="3912" userDrawn="1">
          <p15:clr>
            <a:srgbClr val="F26B43"/>
          </p15:clr>
        </p15:guide>
        <p15:guide id="12" pos="4416" userDrawn="1">
          <p15:clr>
            <a:srgbClr val="F26B43"/>
          </p15:clr>
        </p15:guide>
        <p15:guide id="13" pos="4560" userDrawn="1">
          <p15:clr>
            <a:srgbClr val="F26B43"/>
          </p15:clr>
        </p15:guide>
        <p15:guide id="14" pos="5088" userDrawn="1">
          <p15:clr>
            <a:srgbClr val="F26B43"/>
          </p15:clr>
        </p15:guide>
        <p15:guide id="15" pos="5208" userDrawn="1">
          <p15:clr>
            <a:srgbClr val="F26B43"/>
          </p15:clr>
        </p15:guide>
        <p15:guide id="16" pos="5736" userDrawn="1">
          <p15:clr>
            <a:srgbClr val="F26B43"/>
          </p15:clr>
        </p15:guide>
        <p15:guide id="17" pos="5856" userDrawn="1">
          <p15:clr>
            <a:srgbClr val="F26B43"/>
          </p15:clr>
        </p15:guide>
        <p15:guide id="18" pos="6384" userDrawn="1">
          <p15:clr>
            <a:srgbClr val="F26B43"/>
          </p15:clr>
        </p15:guide>
        <p15:guide id="19" pos="6504" userDrawn="1">
          <p15:clr>
            <a:srgbClr val="F26B43"/>
          </p15:clr>
        </p15:guide>
        <p15:guide id="20" pos="7032" userDrawn="1">
          <p15:clr>
            <a:srgbClr val="F26B43"/>
          </p15:clr>
        </p15:guide>
        <p15:guide id="21" orient="horz" pos="288" userDrawn="1">
          <p15:clr>
            <a:srgbClr val="F26B43"/>
          </p15:clr>
        </p15:guide>
        <p15:guide id="22" orient="horz" pos="1128" userDrawn="1">
          <p15:clr>
            <a:srgbClr val="F26B43"/>
          </p15:clr>
        </p15:guide>
        <p15:guide id="23" orient="horz" pos="1248" userDrawn="1">
          <p15:clr>
            <a:srgbClr val="F26B43"/>
          </p15:clr>
        </p15:guide>
        <p15:guide id="24" orient="horz" pos="2088" userDrawn="1">
          <p15:clr>
            <a:srgbClr val="F26B43"/>
          </p15:clr>
        </p15:guide>
        <p15:guide id="25" orient="horz" pos="2232" userDrawn="1">
          <p15:clr>
            <a:srgbClr val="F26B43"/>
          </p15:clr>
        </p15:guide>
        <p15:guide id="26" orient="horz" pos="3048" userDrawn="1">
          <p15:clr>
            <a:srgbClr val="F26B43"/>
          </p15:clr>
        </p15:guide>
        <p15:guide id="27" orient="horz" pos="3192" userDrawn="1">
          <p15:clr>
            <a:srgbClr val="F26B43"/>
          </p15:clr>
        </p15:guide>
        <p15:guide id="28"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0.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0.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0.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mailto:netsuite.sales@folio3.com" TargetMode="External"/><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9.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Placeholder 14" descr="Close-up of pearl necklace">
            <a:extLst>
              <a:ext uri="{FF2B5EF4-FFF2-40B4-BE49-F238E27FC236}">
                <a16:creationId xmlns:a16="http://schemas.microsoft.com/office/drawing/2014/main" id="{C0E8A6E9-906F-1231-B4CD-8B80E52126EA}"/>
              </a:ext>
            </a:extLst>
          </p:cNvPr>
          <p:cNvPicPr>
            <a:picLocks noGrp="1" noChangeAspect="1"/>
          </p:cNvPicPr>
          <p:nvPr>
            <p:ph type="pic" sz="quarter" idx="11"/>
          </p:nvPr>
        </p:nvPicPr>
        <p:blipFill rotWithShape="1">
          <a:blip r:embed="rId3"/>
          <a:srcRect t="27660" r="9091" b="24332"/>
          <a:stretch/>
        </p:blipFill>
        <p:spPr>
          <a:xfrm>
            <a:off x="4761186" y="10"/>
            <a:ext cx="7430814" cy="68579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itle 3">
            <a:extLst>
              <a:ext uri="{FF2B5EF4-FFF2-40B4-BE49-F238E27FC236}">
                <a16:creationId xmlns:a16="http://schemas.microsoft.com/office/drawing/2014/main" id="{88467C95-DF23-40B9-B265-2E6F3DE29030}"/>
              </a:ext>
            </a:extLst>
          </p:cNvPr>
          <p:cNvSpPr>
            <a:spLocks noGrp="1"/>
          </p:cNvSpPr>
          <p:nvPr>
            <p:ph type="title"/>
          </p:nvPr>
        </p:nvSpPr>
        <p:spPr>
          <a:xfrm>
            <a:off x="309815" y="2669627"/>
            <a:ext cx="4023360" cy="1829545"/>
          </a:xfrm>
        </p:spPr>
        <p:txBody>
          <a:bodyPr vert="horz" lIns="91440" tIns="45720" rIns="91440" bIns="45720" rtlCol="0" anchor="b">
            <a:normAutofit fontScale="90000"/>
          </a:bodyPr>
          <a:lstStyle/>
          <a:p>
            <a:r>
              <a:rPr lang="en-US" sz="4400" b="0" i="0" u="none" strike="noStrike" dirty="0">
                <a:solidFill>
                  <a:schemeClr val="tx1"/>
                </a:solidFill>
                <a:effectLst/>
                <a:latin typeface="Amasis MT Pro Medium" panose="02040604050005020304" pitchFamily="18" charset="0"/>
                <a:ea typeface="+mj-ea"/>
                <a:cs typeface="+mj-cs"/>
              </a:rPr>
              <a:t>NetSuite Helps to scale fashion businesses</a:t>
            </a:r>
            <a:endParaRPr lang="en-US" sz="4400" dirty="0">
              <a:solidFill>
                <a:schemeClr val="tx1"/>
              </a:solidFill>
              <a:latin typeface="Amasis MT Pro Medium" panose="02040604050005020304" pitchFamily="18" charset="0"/>
              <a:ea typeface="+mj-ea"/>
              <a:cs typeface="+mj-cs"/>
            </a:endParaRPr>
          </a:p>
        </p:txBody>
      </p:sp>
      <p:pic>
        <p:nvPicPr>
          <p:cNvPr id="3" name="Picture 2" descr="Logo, company name&#10;&#10;Description automatically generated">
            <a:extLst>
              <a:ext uri="{FF2B5EF4-FFF2-40B4-BE49-F238E27FC236}">
                <a16:creationId xmlns:a16="http://schemas.microsoft.com/office/drawing/2014/main" id="{1D83559A-BD10-41AD-5664-718684F47531}"/>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saturation sat="0"/>
                    </a14:imgEffect>
                  </a14:imgLayer>
                </a14:imgProps>
              </a:ext>
            </a:extLst>
          </a:blip>
          <a:srcRect l="-1396" t="12544" r="1396" b="15168"/>
          <a:stretch/>
        </p:blipFill>
        <p:spPr>
          <a:xfrm>
            <a:off x="309815" y="5528441"/>
            <a:ext cx="1505607" cy="1085938"/>
          </a:xfrm>
          <a:prstGeom prst="rect">
            <a:avLst/>
          </a:prstGeom>
        </p:spPr>
      </p:pic>
    </p:spTree>
    <p:extLst>
      <p:ext uri="{BB962C8B-B14F-4D97-AF65-F5344CB8AC3E}">
        <p14:creationId xmlns:p14="http://schemas.microsoft.com/office/powerpoint/2010/main" val="225930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adder career path for business growth success process concept.Wooden block stacking as step stair with arrow up Ladder career path for business growth success process concept.Wooden block stacking as step stair with arrow up key benefits stock pictures, royalty-free photos &amp; images">
            <a:extLst>
              <a:ext uri="{FF2B5EF4-FFF2-40B4-BE49-F238E27FC236}">
                <a16:creationId xmlns:a16="http://schemas.microsoft.com/office/drawing/2014/main" id="{72B9AC6A-EF0D-2D75-22F4-AB62CA592D16}"/>
              </a:ext>
            </a:extLst>
          </p:cNvPr>
          <p:cNvPicPr>
            <a:picLocks noChangeAspect="1" noChangeArrowheads="1"/>
          </p:cNvPicPr>
          <p:nvPr/>
        </p:nvPicPr>
        <p:blipFill rotWithShape="1">
          <a:blip r:embed="rId2">
            <a:alphaModFix amt="20000"/>
            <a:duotone>
              <a:prstClr val="black"/>
              <a:schemeClr val="accent1">
                <a:tint val="45000"/>
                <a:satMod val="400000"/>
              </a:schemeClr>
            </a:duotone>
            <a:extLst>
              <a:ext uri="{28A0092B-C50C-407E-A947-70E740481C1C}">
                <a14:useLocalDpi xmlns:a14="http://schemas.microsoft.com/office/drawing/2010/main" val="0"/>
              </a:ext>
            </a:extLst>
          </a:blip>
          <a:srcRect l="10099" r="-10099"/>
          <a:stretch/>
        </p:blipFill>
        <p:spPr bwMode="auto">
          <a:xfrm>
            <a:off x="1" y="0"/>
            <a:ext cx="7556938" cy="695784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A8B61C99-9431-BC36-B413-BBF9761BEB08}"/>
              </a:ext>
            </a:extLst>
          </p:cNvPr>
          <p:cNvSpPr>
            <a:spLocks noGrp="1"/>
          </p:cNvSpPr>
          <p:nvPr>
            <p:ph type="body" sz="quarter" idx="15"/>
          </p:nvPr>
        </p:nvSpPr>
        <p:spPr>
          <a:xfrm>
            <a:off x="7391167" y="992572"/>
            <a:ext cx="3913187" cy="4462296"/>
          </a:xfrm>
        </p:spPr>
        <p:txBody>
          <a:bodyPr>
            <a:noAutofit/>
          </a:bodyPr>
          <a:lstStyle/>
          <a:p>
            <a:pPr marL="0" indent="0" rtl="0">
              <a:spcBef>
                <a:spcPts val="1800"/>
              </a:spcBef>
              <a:spcAft>
                <a:spcPts val="600"/>
              </a:spcAft>
              <a:buNone/>
            </a:pPr>
            <a:r>
              <a:rPr lang="en-US" sz="2000" b="0" i="0" u="none" strike="noStrike" dirty="0">
                <a:solidFill>
                  <a:schemeClr val="tx1"/>
                </a:solidFill>
                <a:effectLst/>
                <a:latin typeface="Amasis MT Pro Medium" panose="02040604050005020304" pitchFamily="18" charset="0"/>
              </a:rPr>
              <a:t>Key Benefits</a:t>
            </a:r>
            <a:endParaRPr lang="en-US" sz="2000" b="1" dirty="0">
              <a:solidFill>
                <a:schemeClr val="tx1"/>
              </a:solidFill>
              <a:effectLst/>
              <a:latin typeface="Amasis MT Pro Medium" panose="02040604050005020304" pitchFamily="18" charset="0"/>
            </a:endParaRPr>
          </a:p>
          <a:p>
            <a:pPr rtl="0" fontAlgn="base">
              <a:lnSpc>
                <a:spcPct val="100000"/>
              </a:lnSpc>
              <a:spcBef>
                <a:spcPts val="0"/>
              </a:spcBef>
              <a:spcAft>
                <a:spcPts val="0"/>
              </a:spcAft>
              <a:buFont typeface="Arial" panose="020B0604020202020204" pitchFamily="34" charset="0"/>
              <a:buChar char="•"/>
            </a:pPr>
            <a:r>
              <a:rPr lang="en-US" sz="1600" b="0" i="0" u="none" strike="noStrike" dirty="0">
                <a:solidFill>
                  <a:schemeClr val="tx1"/>
                </a:solidFill>
                <a:effectLst/>
                <a:latin typeface="Amasis MT Pro Light" panose="02040304050005020304" pitchFamily="18" charset="0"/>
              </a:rPr>
              <a:t>Distribute orders and reserve inventory among retail accounts and direct customers.</a:t>
            </a:r>
          </a:p>
          <a:p>
            <a:pPr marL="0" indent="0" rtl="0" fontAlgn="base">
              <a:lnSpc>
                <a:spcPct val="100000"/>
              </a:lnSpc>
              <a:spcBef>
                <a:spcPts val="0"/>
              </a:spcBef>
              <a:spcAft>
                <a:spcPts val="0"/>
              </a:spcAft>
              <a:buNone/>
            </a:pPr>
            <a:endParaRPr lang="en-US" sz="1600" b="0" i="0" u="none" strike="noStrike" dirty="0">
              <a:solidFill>
                <a:schemeClr val="tx1"/>
              </a:solidFill>
              <a:effectLst/>
              <a:latin typeface="Amasis MT Pro Light" panose="02040304050005020304" pitchFamily="18" charset="0"/>
            </a:endParaRPr>
          </a:p>
          <a:p>
            <a:pPr rtl="0" fontAlgn="base">
              <a:lnSpc>
                <a:spcPct val="100000"/>
              </a:lnSpc>
              <a:spcBef>
                <a:spcPts val="0"/>
              </a:spcBef>
              <a:spcAft>
                <a:spcPts val="0"/>
              </a:spcAft>
              <a:buFont typeface="Arial" panose="020B0604020202020204" pitchFamily="34" charset="0"/>
              <a:buChar char="•"/>
            </a:pPr>
            <a:r>
              <a:rPr lang="en-US" sz="1600" b="0" i="0" u="none" strike="noStrike" dirty="0">
                <a:solidFill>
                  <a:schemeClr val="tx1"/>
                </a:solidFill>
                <a:effectLst/>
                <a:latin typeface="Amasis MT Pro Light" panose="02040304050005020304" pitchFamily="18" charset="0"/>
              </a:rPr>
              <a:t>True Omnichannel: Order, Return, Fulfill from Anywhere.</a:t>
            </a:r>
          </a:p>
          <a:p>
            <a:pPr marL="0" indent="0" rtl="0" fontAlgn="base">
              <a:lnSpc>
                <a:spcPct val="100000"/>
              </a:lnSpc>
              <a:spcBef>
                <a:spcPts val="0"/>
              </a:spcBef>
              <a:spcAft>
                <a:spcPts val="0"/>
              </a:spcAft>
              <a:buNone/>
            </a:pPr>
            <a:endParaRPr lang="en-US" sz="1600" b="0" i="0" u="none" strike="noStrike" dirty="0">
              <a:solidFill>
                <a:schemeClr val="tx1"/>
              </a:solidFill>
              <a:effectLst/>
              <a:latin typeface="Amasis MT Pro Light" panose="02040304050005020304" pitchFamily="18" charset="0"/>
            </a:endParaRPr>
          </a:p>
          <a:p>
            <a:pPr rtl="0" fontAlgn="base">
              <a:lnSpc>
                <a:spcPct val="100000"/>
              </a:lnSpc>
              <a:spcBef>
                <a:spcPts val="0"/>
              </a:spcBef>
              <a:spcAft>
                <a:spcPts val="0"/>
              </a:spcAft>
              <a:buFont typeface="Arial" panose="020B0604020202020204" pitchFamily="34" charset="0"/>
              <a:buChar char="•"/>
            </a:pPr>
            <a:r>
              <a:rPr lang="en-US" sz="1600" b="0" i="0" u="none" strike="noStrike" dirty="0">
                <a:solidFill>
                  <a:schemeClr val="tx1"/>
                </a:solidFill>
                <a:effectLst/>
                <a:latin typeface="Amasis MT Pro Light" panose="02040304050005020304" pitchFamily="18" charset="0"/>
              </a:rPr>
              <a:t>Accurate inventory visibility across all channels helps reduce out-of-stock.</a:t>
            </a:r>
          </a:p>
          <a:p>
            <a:pPr marL="0" indent="0" rtl="0" fontAlgn="base">
              <a:lnSpc>
                <a:spcPct val="100000"/>
              </a:lnSpc>
              <a:spcBef>
                <a:spcPts val="0"/>
              </a:spcBef>
              <a:spcAft>
                <a:spcPts val="0"/>
              </a:spcAft>
              <a:buNone/>
            </a:pPr>
            <a:endParaRPr lang="en-US" sz="1600" b="0" i="0" u="none" strike="noStrike" dirty="0">
              <a:solidFill>
                <a:schemeClr val="tx1"/>
              </a:solidFill>
              <a:effectLst/>
              <a:latin typeface="Amasis MT Pro Light" panose="02040304050005020304" pitchFamily="18" charset="0"/>
            </a:endParaRPr>
          </a:p>
          <a:p>
            <a:pPr rtl="0" fontAlgn="base">
              <a:lnSpc>
                <a:spcPct val="100000"/>
              </a:lnSpc>
              <a:spcBef>
                <a:spcPts val="0"/>
              </a:spcBef>
              <a:spcAft>
                <a:spcPts val="0"/>
              </a:spcAft>
              <a:buFont typeface="Arial" panose="020B0604020202020204" pitchFamily="34" charset="0"/>
              <a:buChar char="•"/>
            </a:pPr>
            <a:r>
              <a:rPr lang="en-US" sz="1600" b="0" i="0" u="none" strike="noStrike" dirty="0">
                <a:solidFill>
                  <a:schemeClr val="tx1"/>
                </a:solidFill>
                <a:effectLst/>
                <a:latin typeface="Amasis MT Pro Light" panose="02040304050005020304" pitchFamily="18" charset="0"/>
              </a:rPr>
              <a:t>Orders can be fulfilled faster by optimising shipments using rules that automatically fulfil orders.</a:t>
            </a:r>
          </a:p>
          <a:p>
            <a:pPr marL="0" indent="0" rtl="0" fontAlgn="base">
              <a:lnSpc>
                <a:spcPct val="100000"/>
              </a:lnSpc>
              <a:spcBef>
                <a:spcPts val="0"/>
              </a:spcBef>
              <a:spcAft>
                <a:spcPts val="0"/>
              </a:spcAft>
              <a:buNone/>
            </a:pPr>
            <a:endParaRPr lang="en-US" sz="1600" b="0" i="0" u="none" strike="noStrike" dirty="0">
              <a:solidFill>
                <a:schemeClr val="tx1"/>
              </a:solidFill>
              <a:effectLst/>
              <a:latin typeface="Amasis MT Pro Light" panose="02040304050005020304" pitchFamily="18" charset="0"/>
            </a:endParaRPr>
          </a:p>
          <a:p>
            <a:pPr rtl="0" fontAlgn="base">
              <a:lnSpc>
                <a:spcPct val="100000"/>
              </a:lnSpc>
              <a:spcBef>
                <a:spcPts val="0"/>
              </a:spcBef>
              <a:spcAft>
                <a:spcPts val="0"/>
              </a:spcAft>
              <a:buFont typeface="Arial" panose="020B0604020202020204" pitchFamily="34" charset="0"/>
              <a:buChar char="•"/>
            </a:pPr>
            <a:r>
              <a:rPr lang="en-US" sz="1600" b="0" i="0" u="none" strike="noStrike" dirty="0">
                <a:solidFill>
                  <a:schemeClr val="tx1"/>
                </a:solidFill>
                <a:effectLst/>
                <a:latin typeface="Amasis MT Pro Light" panose="02040304050005020304" pitchFamily="18" charset="0"/>
              </a:rPr>
              <a:t>You can quickly move merchandise and eliminate manual entry of replenishment and transfer orders.</a:t>
            </a:r>
          </a:p>
          <a:p>
            <a:endParaRPr lang="en-US" sz="1400" dirty="0">
              <a:solidFill>
                <a:schemeClr val="tx1"/>
              </a:solidFill>
              <a:latin typeface="Amasis MT Pro Light" panose="02040304050005020304" pitchFamily="18" charset="0"/>
            </a:endParaRP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3"/>
          </p:nvPr>
        </p:nvSpPr>
        <p:spPr>
          <a:xfrm>
            <a:off x="691532" y="2348406"/>
            <a:ext cx="2913516" cy="1750629"/>
          </a:xfrm>
        </p:spPr>
        <p:txBody>
          <a:bodyPr vert="horz" lIns="91440" tIns="45720" rIns="91440" bIns="45720" rtlCol="0" anchor="t">
            <a:noAutofit/>
          </a:bodyPr>
          <a:lstStyle/>
          <a:p>
            <a:pPr rtl="0">
              <a:spcBef>
                <a:spcPts val="0"/>
              </a:spcBef>
              <a:spcAft>
                <a:spcPts val="0"/>
              </a:spcAft>
            </a:pPr>
            <a:r>
              <a:rPr lang="en-US" b="0" i="0" u="none" strike="noStrike" dirty="0">
                <a:solidFill>
                  <a:schemeClr val="tx1"/>
                </a:solidFill>
                <a:effectLst/>
                <a:latin typeface="Amasis MT Pro Light" panose="02040304050005020304" pitchFamily="18" charset="0"/>
              </a:rPr>
              <a:t>Advanced Order Management allows you to create rules that determine which locations should be used to supply orders based on lead-time, availability, service level, location or any combination thereof.</a:t>
            </a:r>
            <a:endParaRPr lang="en-US" dirty="0">
              <a:solidFill>
                <a:schemeClr val="tx1"/>
              </a:solidFill>
              <a:latin typeface="Amasis MT Pro Light" panose="02040304050005020304" pitchFamily="18" charset="0"/>
              <a:cs typeface="Biome Light" panose="020B0303030204020804" pitchFamily="34" charset="0"/>
            </a:endParaRPr>
          </a:p>
        </p:txBody>
      </p:sp>
      <p:sp>
        <p:nvSpPr>
          <p:cNvPr id="2" name="Title 1">
            <a:extLst>
              <a:ext uri="{FF2B5EF4-FFF2-40B4-BE49-F238E27FC236}">
                <a16:creationId xmlns:a16="http://schemas.microsoft.com/office/drawing/2014/main" id="{9BD825CB-5684-4E97-80FA-A48BC074B947}"/>
              </a:ext>
            </a:extLst>
          </p:cNvPr>
          <p:cNvSpPr>
            <a:spLocks noGrp="1"/>
          </p:cNvSpPr>
          <p:nvPr>
            <p:ph type="title"/>
          </p:nvPr>
        </p:nvSpPr>
        <p:spPr>
          <a:xfrm>
            <a:off x="691532" y="769555"/>
            <a:ext cx="3935647" cy="1208690"/>
          </a:xfrm>
        </p:spPr>
        <p:txBody>
          <a:bodyPr/>
          <a:lstStyle/>
          <a:p>
            <a:r>
              <a:rPr lang="en-US" sz="2400" b="0" i="0" u="none" strike="noStrike" dirty="0">
                <a:solidFill>
                  <a:schemeClr val="tx1"/>
                </a:solidFill>
                <a:effectLst/>
                <a:latin typeface="Amasis MT Pro Medium" panose="02040604050005020304" pitchFamily="18" charset="0"/>
              </a:rPr>
              <a:t>REAL-TIME GLOBAL INVENTORY  AND ORDER MANAGEMENT</a:t>
            </a:r>
            <a:endParaRPr lang="en-US" sz="2400" dirty="0">
              <a:solidFill>
                <a:schemeClr val="tx1"/>
              </a:solidFill>
              <a:latin typeface="Amasis MT Pro Medium" panose="02040604050005020304" pitchFamily="18" charset="0"/>
            </a:endParaRPr>
          </a:p>
        </p:txBody>
      </p:sp>
      <p:pic>
        <p:nvPicPr>
          <p:cNvPr id="4" name="Picture 3" descr="Logo, company name&#10;&#10;Description automatically generated">
            <a:extLst>
              <a:ext uri="{FF2B5EF4-FFF2-40B4-BE49-F238E27FC236}">
                <a16:creationId xmlns:a16="http://schemas.microsoft.com/office/drawing/2014/main" id="{C856EC41-F576-9BD6-9369-4839D87AFABC}"/>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saturation sat="0"/>
                    </a14:imgEffect>
                  </a14:imgLayer>
                </a14:imgProps>
              </a:ext>
            </a:extLst>
          </a:blip>
          <a:srcRect l="-1396" t="12544" r="1396" b="15168"/>
          <a:stretch/>
        </p:blipFill>
        <p:spPr>
          <a:xfrm>
            <a:off x="691532" y="5454868"/>
            <a:ext cx="1505607" cy="1085938"/>
          </a:xfrm>
          <a:prstGeom prst="rect">
            <a:avLst/>
          </a:prstGeom>
        </p:spPr>
      </p:pic>
    </p:spTree>
    <p:extLst>
      <p:ext uri="{BB962C8B-B14F-4D97-AF65-F5344CB8AC3E}">
        <p14:creationId xmlns:p14="http://schemas.microsoft.com/office/powerpoint/2010/main" val="423777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1000"/>
                                        <p:tgtEl>
                                          <p:spTgt spid="7">
                                            <p:txEl>
                                              <p:pRg st="1" end="1"/>
                                            </p:txEl>
                                          </p:spTgt>
                                        </p:tgtEl>
                                      </p:cBhvr>
                                    </p:animEffect>
                                    <p:anim calcmode="lin" valueType="num">
                                      <p:cBhvr>
                                        <p:cTn id="2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1000"/>
                                        <p:tgtEl>
                                          <p:spTgt spid="7">
                                            <p:txEl>
                                              <p:pRg st="5" end="5"/>
                                            </p:txEl>
                                          </p:spTgt>
                                        </p:tgtEl>
                                      </p:cBhvr>
                                    </p:animEffect>
                                    <p:anim calcmode="lin" valueType="num">
                                      <p:cBhvr>
                                        <p:cTn id="3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animEffect transition="in" filter="fade">
                                      <p:cBhvr>
                                        <p:cTn id="38" dur="1000"/>
                                        <p:tgtEl>
                                          <p:spTgt spid="7">
                                            <p:txEl>
                                              <p:pRg st="7" end="7"/>
                                            </p:txEl>
                                          </p:spTgt>
                                        </p:tgtEl>
                                      </p:cBhvr>
                                    </p:animEffect>
                                    <p:anim calcmode="lin" valueType="num">
                                      <p:cBhvr>
                                        <p:cTn id="39"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7">
                                            <p:txEl>
                                              <p:pRg st="9" end="9"/>
                                            </p:txEl>
                                          </p:spTgt>
                                        </p:tgtEl>
                                        <p:attrNameLst>
                                          <p:attrName>style.visibility</p:attrName>
                                        </p:attrNameLst>
                                      </p:cBhvr>
                                      <p:to>
                                        <p:strVal val="visible"/>
                                      </p:to>
                                    </p:set>
                                    <p:animEffect transition="in" filter="fade">
                                      <p:cBhvr>
                                        <p:cTn id="44" dur="1000"/>
                                        <p:tgtEl>
                                          <p:spTgt spid="7">
                                            <p:txEl>
                                              <p:pRg st="9" end="9"/>
                                            </p:txEl>
                                          </p:spTgt>
                                        </p:tgtEl>
                                      </p:cBhvr>
                                    </p:animEffect>
                                    <p:anim calcmode="lin" valueType="num">
                                      <p:cBhvr>
                                        <p:cTn id="45"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6F6FAF1-9FE4-701C-85CB-753F33159C8C}"/>
              </a:ext>
            </a:extLst>
          </p:cNvPr>
          <p:cNvPicPr>
            <a:picLocks noChangeAspect="1"/>
          </p:cNvPicPr>
          <p:nvPr/>
        </p:nvPicPr>
        <p:blipFill rotWithShape="1">
          <a:blip r:embed="rId2"/>
          <a:srcRect t="2544" r="23289" b="6547"/>
          <a:stretch/>
        </p:blipFill>
        <p:spPr>
          <a:xfrm>
            <a:off x="3888828" y="10"/>
            <a:ext cx="8303172" cy="6857990"/>
          </a:xfrm>
          <a:prstGeom prst="rect">
            <a:avLst/>
          </a:prstGeom>
        </p:spPr>
      </p:pic>
      <p:sp>
        <p:nvSpPr>
          <p:cNvPr id="16" name="Rectangle 15">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E635741D-FCCC-0F5D-814F-05F2E6104B7D}"/>
              </a:ext>
            </a:extLst>
          </p:cNvPr>
          <p:cNvSpPr>
            <a:spLocks noGrp="1"/>
          </p:cNvSpPr>
          <p:nvPr>
            <p:ph type="title"/>
          </p:nvPr>
        </p:nvSpPr>
        <p:spPr>
          <a:xfrm>
            <a:off x="371094" y="1380744"/>
            <a:ext cx="3438144" cy="905255"/>
          </a:xfrm>
        </p:spPr>
        <p:txBody>
          <a:bodyPr vert="horz" lIns="91440" tIns="45720" rIns="91440" bIns="45720" rtlCol="0" anchor="b">
            <a:normAutofit/>
          </a:bodyPr>
          <a:lstStyle/>
          <a:p>
            <a:r>
              <a:rPr lang="en-US" sz="2400" b="0" i="0" u="none" strike="noStrike" dirty="0">
                <a:solidFill>
                  <a:schemeClr val="tx1"/>
                </a:solidFill>
                <a:effectLst/>
                <a:latin typeface="Amasis MT Pro Medium" panose="02040604050005020304" pitchFamily="18" charset="0"/>
                <a:ea typeface="+mj-ea"/>
                <a:cs typeface="+mj-cs"/>
              </a:rPr>
              <a:t>FINANCIALS AND ACCOUNTING</a:t>
            </a:r>
            <a:endParaRPr lang="en-US" sz="2400" dirty="0">
              <a:solidFill>
                <a:schemeClr val="tx1"/>
              </a:solidFill>
              <a:latin typeface="Amasis MT Pro Medium" panose="02040604050005020304" pitchFamily="18" charset="0"/>
              <a:ea typeface="+mj-ea"/>
              <a:cs typeface="+mj-cs"/>
            </a:endParaRP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5591A4BB-6B8F-FF9F-865B-A8EF5A7687C9}"/>
              </a:ext>
            </a:extLst>
          </p:cNvPr>
          <p:cNvSpPr>
            <a:spLocks noGrp="1"/>
          </p:cNvSpPr>
          <p:nvPr>
            <p:ph type="body" sz="quarter" idx="13"/>
          </p:nvPr>
        </p:nvSpPr>
        <p:spPr>
          <a:xfrm>
            <a:off x="371094" y="2754630"/>
            <a:ext cx="3212934" cy="1817372"/>
          </a:xfrm>
        </p:spPr>
        <p:txBody>
          <a:bodyPr vert="horz" lIns="91440" tIns="45720" rIns="91440" bIns="45720" rtlCol="0" anchor="t">
            <a:noAutofit/>
          </a:bodyPr>
          <a:lstStyle/>
          <a:p>
            <a:pPr>
              <a:spcBef>
                <a:spcPts val="0"/>
              </a:spcBef>
              <a:spcAft>
                <a:spcPts val="0"/>
              </a:spcAft>
            </a:pPr>
            <a:r>
              <a:rPr lang="en-US" sz="1800" b="0" i="0" u="none" strike="noStrike" dirty="0">
                <a:solidFill>
                  <a:schemeClr val="tx1"/>
                </a:solidFill>
                <a:effectLst/>
                <a:latin typeface="Amasis MT Pro Light" panose="02040304050005020304" pitchFamily="18" charset="0"/>
              </a:rPr>
              <a:t>NetSuite's cloud-based platform architecture provides real-time visibility of financial performance at all levels of the company, from the consolidated level to individual transactions.</a:t>
            </a:r>
            <a:endParaRPr lang="en-US" sz="1800" b="0" dirty="0">
              <a:solidFill>
                <a:schemeClr val="tx1"/>
              </a:solidFill>
              <a:effectLst/>
              <a:latin typeface="Amasis MT Pro Light" panose="02040304050005020304" pitchFamily="18" charset="0"/>
            </a:endParaRPr>
          </a:p>
          <a:p>
            <a:br>
              <a:rPr lang="en-US" sz="1800" dirty="0">
                <a:solidFill>
                  <a:schemeClr val="tx1"/>
                </a:solidFill>
              </a:rPr>
            </a:br>
            <a:endParaRPr lang="en-US" sz="1800" dirty="0">
              <a:solidFill>
                <a:schemeClr val="tx1"/>
              </a:solidFill>
            </a:endParaRPr>
          </a:p>
        </p:txBody>
      </p:sp>
      <p:pic>
        <p:nvPicPr>
          <p:cNvPr id="2" name="Picture 1" descr="Logo, company name&#10;&#10;Description automatically generated">
            <a:extLst>
              <a:ext uri="{FF2B5EF4-FFF2-40B4-BE49-F238E27FC236}">
                <a16:creationId xmlns:a16="http://schemas.microsoft.com/office/drawing/2014/main" id="{2A06BBFD-FDE0-69CF-97EA-A3290A2D1572}"/>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saturation sat="0"/>
                    </a14:imgEffect>
                  </a14:imgLayer>
                </a14:imgProps>
              </a:ext>
            </a:extLst>
          </a:blip>
          <a:srcRect l="-1396" t="12544" r="1396" b="15168"/>
          <a:stretch/>
        </p:blipFill>
        <p:spPr>
          <a:xfrm>
            <a:off x="424815" y="5613890"/>
            <a:ext cx="1505607" cy="1085938"/>
          </a:xfrm>
          <a:prstGeom prst="rect">
            <a:avLst/>
          </a:prstGeom>
        </p:spPr>
      </p:pic>
    </p:spTree>
    <p:extLst>
      <p:ext uri="{BB962C8B-B14F-4D97-AF65-F5344CB8AC3E}">
        <p14:creationId xmlns:p14="http://schemas.microsoft.com/office/powerpoint/2010/main" val="418301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lin ang="2700000" scaled="1"/>
        </a:gra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BFEC1D9-43CE-622F-072B-5D660DD66484}"/>
              </a:ext>
            </a:extLst>
          </p:cNvPr>
          <p:cNvPicPr>
            <a:picLocks noGrp="1" noChangeAspect="1"/>
          </p:cNvPicPr>
          <p:nvPr>
            <p:ph type="pic" sz="quarter" idx="11"/>
          </p:nvPr>
        </p:nvPicPr>
        <p:blipFill rotWithShape="1">
          <a:blip r:embed="rId2">
            <a:alphaModFix amt="35000"/>
          </a:blip>
          <a:srcRect l="1724" t="23723" r="-1724" b="38465"/>
          <a:stretch/>
        </p:blipFill>
        <p:spPr>
          <a:xfrm>
            <a:off x="-1" y="0"/>
            <a:ext cx="12391697" cy="3520966"/>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C05554E9-08FF-57EB-8C60-32AB9CBDADA5}"/>
              </a:ext>
            </a:extLst>
          </p:cNvPr>
          <p:cNvSpPr>
            <a:spLocks noGrp="1"/>
          </p:cNvSpPr>
          <p:nvPr>
            <p:ph type="body" sz="quarter" idx="15"/>
          </p:nvPr>
        </p:nvSpPr>
        <p:spPr>
          <a:xfrm>
            <a:off x="758238" y="3785148"/>
            <a:ext cx="2205679" cy="764290"/>
          </a:xfrm>
        </p:spPr>
        <p:txBody>
          <a:bodyPr/>
          <a:lstStyle/>
          <a:p>
            <a:r>
              <a:rPr lang="en-US" sz="2400" b="0" i="0" u="none" strike="noStrike" dirty="0">
                <a:effectLst/>
                <a:latin typeface="Amasis MT Pro Medium" panose="02040604050005020304" pitchFamily="18" charset="0"/>
              </a:rPr>
              <a:t>CRM AND MARKETING</a:t>
            </a:r>
            <a:endParaRPr lang="en-US" sz="2400" dirty="0">
              <a:latin typeface="Amasis MT Pro Medium" panose="02040604050005020304" pitchFamily="18" charset="0"/>
            </a:endParaRPr>
          </a:p>
        </p:txBody>
      </p:sp>
      <p:sp>
        <p:nvSpPr>
          <p:cNvPr id="5" name="Text Placeholder 4">
            <a:extLst>
              <a:ext uri="{FF2B5EF4-FFF2-40B4-BE49-F238E27FC236}">
                <a16:creationId xmlns:a16="http://schemas.microsoft.com/office/drawing/2014/main" id="{688B78BE-371E-DDF2-C310-F611F261BCA9}"/>
              </a:ext>
            </a:extLst>
          </p:cNvPr>
          <p:cNvSpPr>
            <a:spLocks noGrp="1"/>
          </p:cNvSpPr>
          <p:nvPr>
            <p:ph type="body" sz="quarter" idx="13"/>
          </p:nvPr>
        </p:nvSpPr>
        <p:spPr>
          <a:xfrm>
            <a:off x="758239" y="4687675"/>
            <a:ext cx="2720686" cy="1419224"/>
          </a:xfrm>
        </p:spPr>
        <p:txBody>
          <a:bodyPr>
            <a:noAutofit/>
          </a:bodyPr>
          <a:lstStyle/>
          <a:p>
            <a:pPr rtl="0">
              <a:spcBef>
                <a:spcPts val="0"/>
              </a:spcBef>
              <a:spcAft>
                <a:spcPts val="0"/>
              </a:spcAft>
            </a:pPr>
            <a:r>
              <a:rPr lang="en-US" sz="1800" b="0" i="0" u="none" strike="noStrike" dirty="0">
                <a:solidFill>
                  <a:schemeClr val="bg1"/>
                </a:solidFill>
                <a:effectLst/>
                <a:latin typeface="Amasis MT Pro Light" panose="02040304050005020304" pitchFamily="18" charset="0"/>
              </a:rPr>
              <a:t>NetSuite CRM offers powerful CRM capabilities for wholesale brands as well as retailers.</a:t>
            </a:r>
            <a:endParaRPr lang="en-US" sz="1800" b="0" dirty="0">
              <a:solidFill>
                <a:schemeClr val="bg1"/>
              </a:solidFill>
              <a:effectLst/>
              <a:latin typeface="Amasis MT Pro Light" panose="02040304050005020304" pitchFamily="18" charset="0"/>
            </a:endParaRPr>
          </a:p>
          <a:p>
            <a:br>
              <a:rPr lang="en-US" sz="1800" b="0" dirty="0">
                <a:solidFill>
                  <a:schemeClr val="bg1"/>
                </a:solidFill>
                <a:effectLst/>
                <a:latin typeface="Amasis MT Pro Light" panose="02040304050005020304" pitchFamily="18" charset="0"/>
              </a:rPr>
            </a:br>
            <a:endParaRPr lang="en-US" sz="1800" dirty="0">
              <a:solidFill>
                <a:schemeClr val="bg1"/>
              </a:solidFill>
              <a:latin typeface="Amasis MT Pro Light" panose="02040304050005020304" pitchFamily="18" charset="0"/>
            </a:endParaRPr>
          </a:p>
        </p:txBody>
      </p:sp>
      <p:pic>
        <p:nvPicPr>
          <p:cNvPr id="2" name="Picture 1" descr="Logo, company name&#10;&#10;Description automatically generated">
            <a:extLst>
              <a:ext uri="{FF2B5EF4-FFF2-40B4-BE49-F238E27FC236}">
                <a16:creationId xmlns:a16="http://schemas.microsoft.com/office/drawing/2014/main" id="{DAB0A8E1-153D-508A-5FCC-387BFCD665A8}"/>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saturation sat="0"/>
                    </a14:imgEffect>
                  </a14:imgLayer>
                </a14:imgProps>
              </a:ext>
            </a:extLst>
          </a:blip>
          <a:srcRect l="-1396" t="12544" r="1396" b="15168"/>
          <a:stretch/>
        </p:blipFill>
        <p:spPr>
          <a:xfrm>
            <a:off x="9928154" y="5563930"/>
            <a:ext cx="1505607" cy="1085938"/>
          </a:xfrm>
          <a:prstGeom prst="rect">
            <a:avLst/>
          </a:prstGeom>
        </p:spPr>
      </p:pic>
    </p:spTree>
    <p:extLst>
      <p:ext uri="{BB962C8B-B14F-4D97-AF65-F5344CB8AC3E}">
        <p14:creationId xmlns:p14="http://schemas.microsoft.com/office/powerpoint/2010/main" val="333161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arn(inVertical)">
                                      <p:cBhvr>
                                        <p:cTn id="1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3" name="Content Placeholder 10">
            <a:extLst>
              <a:ext uri="{FF2B5EF4-FFF2-40B4-BE49-F238E27FC236}">
                <a16:creationId xmlns:a16="http://schemas.microsoft.com/office/drawing/2014/main" id="{BEABBBA0-C606-9AA0-AB02-2D1669CD0AB2}"/>
              </a:ext>
            </a:extLst>
          </p:cNvPr>
          <p:cNvGraphicFramePr>
            <a:graphicFrameLocks noGrp="1"/>
          </p:cNvGraphicFramePr>
          <p:nvPr>
            <p:ph sz="quarter" idx="11"/>
            <p:extLst>
              <p:ext uri="{D42A27DB-BD31-4B8C-83A1-F6EECF244321}">
                <p14:modId xmlns:p14="http://schemas.microsoft.com/office/powerpoint/2010/main" val="3067259765"/>
              </p:ext>
            </p:extLst>
          </p:nvPr>
        </p:nvGraphicFramePr>
        <p:xfrm>
          <a:off x="859713" y="162015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9">
            <a:extLst>
              <a:ext uri="{FF2B5EF4-FFF2-40B4-BE49-F238E27FC236}">
                <a16:creationId xmlns:a16="http://schemas.microsoft.com/office/drawing/2014/main" id="{CFECB5DE-DE6B-6AA5-9162-9141CDDE6F5F}"/>
              </a:ext>
            </a:extLst>
          </p:cNvPr>
          <p:cNvSpPr>
            <a:spLocks noGrp="1"/>
          </p:cNvSpPr>
          <p:nvPr>
            <p:ph type="title"/>
          </p:nvPr>
        </p:nvSpPr>
        <p:spPr>
          <a:xfrm>
            <a:off x="4126478" y="517652"/>
            <a:ext cx="3939043" cy="1135737"/>
          </a:xfrm>
        </p:spPr>
        <p:txBody>
          <a:bodyPr vert="horz" lIns="91440" tIns="45720" rIns="91440" bIns="45720" rtlCol="0" anchor="ctr">
            <a:normAutofit/>
          </a:bodyPr>
          <a:lstStyle/>
          <a:p>
            <a:r>
              <a:rPr lang="en-US" sz="3200" b="0" i="0" u="none" strike="noStrike" kern="1200" dirty="0">
                <a:effectLst/>
                <a:latin typeface="Amasis MT Pro Medium" panose="02040604050005020304" pitchFamily="18" charset="0"/>
                <a:ea typeface="+mj-ea"/>
                <a:cs typeface="+mj-cs"/>
              </a:rPr>
              <a:t>All about </a:t>
            </a:r>
            <a:r>
              <a:rPr lang="en-US" sz="3200" dirty="0">
                <a:latin typeface="Amasis MT Pro Medium" panose="02040604050005020304" pitchFamily="18" charset="0"/>
              </a:rPr>
              <a:t>NetSuite</a:t>
            </a:r>
            <a:endParaRPr lang="en-US" sz="3200" kern="1200" dirty="0">
              <a:latin typeface="Amasis MT Pro Medium" panose="02040604050005020304" pitchFamily="18" charset="0"/>
              <a:ea typeface="+mj-ea"/>
              <a:cs typeface="+mj-cs"/>
            </a:endParaRPr>
          </a:p>
        </p:txBody>
      </p:sp>
      <p:sp>
        <p:nvSpPr>
          <p:cNvPr id="15" name="TextBox 14">
            <a:extLst>
              <a:ext uri="{FF2B5EF4-FFF2-40B4-BE49-F238E27FC236}">
                <a16:creationId xmlns:a16="http://schemas.microsoft.com/office/drawing/2014/main" id="{95091490-DF8F-6A0C-7DD9-9C591304E408}"/>
              </a:ext>
            </a:extLst>
          </p:cNvPr>
          <p:cNvSpPr txBox="1"/>
          <p:nvPr/>
        </p:nvSpPr>
        <p:spPr>
          <a:xfrm>
            <a:off x="3377667" y="6157412"/>
            <a:ext cx="6096000" cy="461665"/>
          </a:xfrm>
          <a:prstGeom prst="rect">
            <a:avLst/>
          </a:prstGeom>
          <a:noFill/>
        </p:spPr>
        <p:txBody>
          <a:bodyPr wrap="square">
            <a:spAutoFit/>
          </a:bodyPr>
          <a:lstStyle/>
          <a:p>
            <a:r>
              <a:rPr lang="en-US" sz="1200" dirty="0">
                <a:solidFill>
                  <a:schemeClr val="accent2">
                    <a:lumMod val="50000"/>
                  </a:schemeClr>
                </a:solidFill>
                <a:latin typeface="Amasis MT Pro Medium" panose="02040604050005020304" pitchFamily="18" charset="0"/>
              </a:rPr>
              <a:t>NetSuite is helping over 15,000 companies transform their businesses around the globe. Your company can transform its business with NetSuite.</a:t>
            </a:r>
          </a:p>
        </p:txBody>
      </p:sp>
      <p:pic>
        <p:nvPicPr>
          <p:cNvPr id="6" name="Picture 5" descr="Logo, company name&#10;&#10;Description automatically generated">
            <a:extLst>
              <a:ext uri="{FF2B5EF4-FFF2-40B4-BE49-F238E27FC236}">
                <a16:creationId xmlns:a16="http://schemas.microsoft.com/office/drawing/2014/main" id="{3632135A-537D-4D26-A71B-56913938626A}"/>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400000"/>
                    </a14:imgEffect>
                  </a14:imgLayer>
                </a14:imgProps>
              </a:ext>
            </a:extLst>
          </a:blip>
          <a:srcRect l="-1396" t="12544" r="1396" b="15168"/>
          <a:stretch/>
        </p:blipFill>
        <p:spPr>
          <a:xfrm>
            <a:off x="309815" y="5528441"/>
            <a:ext cx="1505607" cy="1085938"/>
          </a:xfrm>
          <a:prstGeom prst="rect">
            <a:avLst/>
          </a:prstGeom>
        </p:spPr>
      </p:pic>
    </p:spTree>
    <p:extLst>
      <p:ext uri="{BB962C8B-B14F-4D97-AF65-F5344CB8AC3E}">
        <p14:creationId xmlns:p14="http://schemas.microsoft.com/office/powerpoint/2010/main" val="21089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0"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6673855-40FB-48E1-230B-340B6666D7AC}"/>
              </a:ext>
            </a:extLst>
          </p:cNvPr>
          <p:cNvSpPr txBox="1"/>
          <p:nvPr/>
        </p:nvSpPr>
        <p:spPr>
          <a:xfrm>
            <a:off x="3636579" y="2028616"/>
            <a:ext cx="4918841" cy="2677656"/>
          </a:xfrm>
          <a:prstGeom prst="rect">
            <a:avLst/>
          </a:prstGeom>
          <a:noFill/>
        </p:spPr>
        <p:txBody>
          <a:bodyPr wrap="square">
            <a:spAutoFit/>
          </a:bodyPr>
          <a:lstStyle/>
          <a:p>
            <a:pPr algn="ctr" rtl="0">
              <a:spcBef>
                <a:spcPts val="0"/>
              </a:spcBef>
              <a:spcAft>
                <a:spcPts val="0"/>
              </a:spcAft>
            </a:pPr>
            <a:r>
              <a:rPr lang="en-US" sz="3200" b="1" i="0" u="none" strike="noStrike" dirty="0">
                <a:solidFill>
                  <a:schemeClr val="accent1"/>
                </a:solidFill>
                <a:effectLst/>
                <a:latin typeface="Amasis MT Pro Medium" panose="02040604050005020304" pitchFamily="18" charset="0"/>
              </a:rPr>
              <a:t>How can Folio3 help?</a:t>
            </a:r>
          </a:p>
          <a:p>
            <a:pPr algn="ctr" rtl="0">
              <a:spcBef>
                <a:spcPts val="0"/>
              </a:spcBef>
              <a:spcAft>
                <a:spcPts val="0"/>
              </a:spcAft>
            </a:pPr>
            <a:endParaRPr lang="en-US" sz="3200" b="0" dirty="0">
              <a:solidFill>
                <a:schemeClr val="accent1"/>
              </a:solidFill>
              <a:effectLst/>
              <a:latin typeface="Amasis MT Pro Medium" panose="02040604050005020304" pitchFamily="18" charset="0"/>
            </a:endParaRPr>
          </a:p>
          <a:p>
            <a:pPr algn="ctr" rtl="0">
              <a:spcBef>
                <a:spcPts val="0"/>
              </a:spcBef>
              <a:spcAft>
                <a:spcPts val="0"/>
              </a:spcAft>
            </a:pPr>
            <a:br>
              <a:rPr lang="en-US" sz="2400" b="0" dirty="0">
                <a:solidFill>
                  <a:schemeClr val="accent1"/>
                </a:solidFill>
                <a:effectLst/>
                <a:latin typeface="Amasis MT Pro Light" panose="02040304050005020304" pitchFamily="18" charset="0"/>
              </a:rPr>
            </a:br>
            <a:r>
              <a:rPr lang="en-US" sz="2000" b="0" i="0" u="none" strike="noStrike" dirty="0">
                <a:solidFill>
                  <a:schemeClr val="accent1"/>
                </a:solidFill>
                <a:effectLst/>
                <a:latin typeface="Amasis MT Pro Light" panose="02040304050005020304" pitchFamily="18" charset="0"/>
              </a:rPr>
              <a:t>We are a Certified NetSuite Alliance Partner</a:t>
            </a:r>
            <a:endParaRPr lang="en-US" sz="2000" b="0" dirty="0">
              <a:solidFill>
                <a:schemeClr val="accent1"/>
              </a:solidFill>
              <a:effectLst/>
              <a:latin typeface="Amasis MT Pro Light" panose="02040304050005020304" pitchFamily="18" charset="0"/>
            </a:endParaRPr>
          </a:p>
          <a:p>
            <a:pPr algn="ctr" rtl="0">
              <a:spcBef>
                <a:spcPts val="0"/>
              </a:spcBef>
              <a:spcAft>
                <a:spcPts val="0"/>
              </a:spcAft>
            </a:pPr>
            <a:br>
              <a:rPr lang="en-US" sz="2000" b="0" dirty="0">
                <a:solidFill>
                  <a:schemeClr val="accent1"/>
                </a:solidFill>
                <a:effectLst/>
                <a:latin typeface="Amasis MT Pro Light" panose="02040304050005020304" pitchFamily="18" charset="0"/>
              </a:rPr>
            </a:br>
            <a:r>
              <a:rPr lang="en-US" sz="2000" b="0" i="0" u="none" strike="noStrike" dirty="0">
                <a:solidFill>
                  <a:schemeClr val="accent1"/>
                </a:solidFill>
                <a:effectLst/>
                <a:latin typeface="Amasis MT Pro Light" panose="02040304050005020304" pitchFamily="18" charset="0"/>
              </a:rPr>
              <a:t>We are an Experienced NetSuite Partner with Deep Domain Expertise</a:t>
            </a:r>
            <a:endParaRPr lang="en-US" sz="2000" b="0" dirty="0">
              <a:solidFill>
                <a:schemeClr val="accent1"/>
              </a:solidFill>
              <a:effectLst/>
              <a:latin typeface="Amasis MT Pro Light" panose="02040304050005020304" pitchFamily="18" charset="0"/>
            </a:endParaRPr>
          </a:p>
        </p:txBody>
      </p:sp>
      <p:pic>
        <p:nvPicPr>
          <p:cNvPr id="2" name="Picture 1" descr="Logo, company name&#10;&#10;Description automatically generated">
            <a:extLst>
              <a:ext uri="{FF2B5EF4-FFF2-40B4-BE49-F238E27FC236}">
                <a16:creationId xmlns:a16="http://schemas.microsoft.com/office/drawing/2014/main" id="{801CA09D-2707-B2A6-1978-EC61549FFF9B}"/>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saturation sat="0"/>
                    </a14:imgEffect>
                  </a14:imgLayer>
                </a14:imgProps>
              </a:ext>
            </a:extLst>
          </a:blip>
          <a:srcRect l="-1396" t="12544" r="1396" b="15168"/>
          <a:stretch/>
        </p:blipFill>
        <p:spPr>
          <a:xfrm>
            <a:off x="608286" y="5480333"/>
            <a:ext cx="1505607" cy="1085938"/>
          </a:xfrm>
          <a:prstGeom prst="rect">
            <a:avLst/>
          </a:prstGeom>
        </p:spPr>
      </p:pic>
    </p:spTree>
    <p:extLst>
      <p:ext uri="{BB962C8B-B14F-4D97-AF65-F5344CB8AC3E}">
        <p14:creationId xmlns:p14="http://schemas.microsoft.com/office/powerpoint/2010/main" val="333672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F8A97-EFFA-72DA-9BF7-B2605D987081}"/>
              </a:ext>
            </a:extLst>
          </p:cNvPr>
          <p:cNvPicPr>
            <a:picLocks noChangeAspect="1"/>
          </p:cNvPicPr>
          <p:nvPr/>
        </p:nvPicPr>
        <p:blipFill rotWithShape="1">
          <a:blip r:embed="rId2">
            <a:alphaModFix amt="20000"/>
            <a:grayscl/>
          </a:blip>
          <a:srcRect l="32931" t="-1779" r="33534" b="1779"/>
          <a:stretch/>
        </p:blipFill>
        <p:spPr>
          <a:xfrm>
            <a:off x="977462" y="-136634"/>
            <a:ext cx="4603531" cy="6994634"/>
          </a:xfrm>
          <a:prstGeom prst="rect">
            <a:avLst/>
          </a:prstGeom>
        </p:spPr>
      </p:pic>
      <p:grpSp>
        <p:nvGrpSpPr>
          <p:cNvPr id="3" name="Group 2">
            <a:extLst>
              <a:ext uri="{FF2B5EF4-FFF2-40B4-BE49-F238E27FC236}">
                <a16:creationId xmlns:a16="http://schemas.microsoft.com/office/drawing/2014/main" id="{ACF003B7-4B85-B76A-9D58-419F60397BC6}"/>
              </a:ext>
            </a:extLst>
          </p:cNvPr>
          <p:cNvGrpSpPr/>
          <p:nvPr/>
        </p:nvGrpSpPr>
        <p:grpSpPr>
          <a:xfrm>
            <a:off x="6921062" y="1698661"/>
            <a:ext cx="3142593" cy="3460678"/>
            <a:chOff x="4524703" y="1244455"/>
            <a:chExt cx="3142593" cy="3460678"/>
          </a:xfrm>
        </p:grpSpPr>
        <p:sp>
          <p:nvSpPr>
            <p:cNvPr id="23" name="TextBox 22">
              <a:extLst>
                <a:ext uri="{FF2B5EF4-FFF2-40B4-BE49-F238E27FC236}">
                  <a16:creationId xmlns:a16="http://schemas.microsoft.com/office/drawing/2014/main" id="{1F7DF210-7B92-15C9-9E0D-080B44131CFC}"/>
                </a:ext>
              </a:extLst>
            </p:cNvPr>
            <p:cNvSpPr txBox="1"/>
            <p:nvPr/>
          </p:nvSpPr>
          <p:spPr>
            <a:xfrm>
              <a:off x="4524703" y="2396809"/>
              <a:ext cx="3142593" cy="2308324"/>
            </a:xfrm>
            <a:prstGeom prst="rect">
              <a:avLst/>
            </a:prstGeom>
            <a:noFill/>
          </p:spPr>
          <p:txBody>
            <a:bodyPr wrap="square">
              <a:spAutoFit/>
            </a:bodyPr>
            <a:lstStyle/>
            <a:p>
              <a:pPr algn="ctr" rtl="0">
                <a:spcBef>
                  <a:spcPts val="0"/>
                </a:spcBef>
                <a:spcAft>
                  <a:spcPts val="0"/>
                </a:spcAft>
              </a:pPr>
              <a:r>
                <a:rPr lang="en-US" b="0" i="0" u="none" strike="noStrike" dirty="0">
                  <a:effectLst/>
                  <a:latin typeface="Arial" panose="020B0604020202020204" pitchFamily="34" charset="0"/>
                </a:rPr>
                <a:t>Email Address:</a:t>
              </a:r>
            </a:p>
            <a:p>
              <a:pPr algn="ctr" rtl="0">
                <a:spcBef>
                  <a:spcPts val="0"/>
                </a:spcBef>
                <a:spcAft>
                  <a:spcPts val="0"/>
                </a:spcAft>
              </a:pPr>
              <a:r>
                <a:rPr lang="en-US" b="0" i="0" u="none"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netsuite.sales@folio3.com</a:t>
              </a:r>
              <a:endParaRPr lang="en-US" b="0" i="0" u="none" strike="noStrike" dirty="0">
                <a:effectLst/>
                <a:latin typeface="Arial" panose="020B0604020202020204" pitchFamily="34" charset="0"/>
              </a:endParaRPr>
            </a:p>
            <a:p>
              <a:pPr algn="ctr" rtl="0">
                <a:spcBef>
                  <a:spcPts val="0"/>
                </a:spcBef>
                <a:spcAft>
                  <a:spcPts val="0"/>
                </a:spcAft>
              </a:pPr>
              <a:endParaRPr lang="en-US" b="0" dirty="0">
                <a:effectLst/>
              </a:endParaRPr>
            </a:p>
            <a:p>
              <a:pPr algn="ctr" rtl="0">
                <a:spcBef>
                  <a:spcPts val="0"/>
                </a:spcBef>
                <a:spcAft>
                  <a:spcPts val="0"/>
                </a:spcAft>
              </a:pPr>
              <a:r>
                <a:rPr lang="en-US" b="0" i="0" u="none" strike="noStrike" dirty="0">
                  <a:effectLst/>
                  <a:latin typeface="Arial" panose="020B0604020202020204" pitchFamily="34" charset="0"/>
                </a:rPr>
                <a:t>Phone Number: </a:t>
              </a:r>
            </a:p>
            <a:p>
              <a:pPr algn="ctr" rtl="0">
                <a:spcBef>
                  <a:spcPts val="0"/>
                </a:spcBef>
                <a:spcAft>
                  <a:spcPts val="0"/>
                </a:spcAft>
              </a:pPr>
              <a:r>
                <a:rPr lang="en-US" b="0" i="0" u="none" strike="noStrike" dirty="0">
                  <a:effectLst/>
                  <a:latin typeface="Arial" panose="020B0604020202020204" pitchFamily="34" charset="0"/>
                </a:rPr>
                <a:t>+1 (408) 365-4638</a:t>
              </a:r>
            </a:p>
            <a:p>
              <a:pPr algn="ctr" rtl="0">
                <a:spcBef>
                  <a:spcPts val="0"/>
                </a:spcBef>
                <a:spcAft>
                  <a:spcPts val="0"/>
                </a:spcAft>
              </a:pPr>
              <a:endParaRPr lang="en-US" b="0" dirty="0">
                <a:effectLst/>
              </a:endParaRPr>
            </a:p>
            <a:p>
              <a:pPr algn="ctr" rtl="0">
                <a:spcBef>
                  <a:spcPts val="0"/>
                </a:spcBef>
                <a:spcAft>
                  <a:spcPts val="0"/>
                </a:spcAft>
              </a:pPr>
              <a:r>
                <a:rPr lang="en-US" b="0" i="0" u="none" strike="noStrike" dirty="0">
                  <a:effectLst/>
                  <a:latin typeface="Arial" panose="020B0604020202020204" pitchFamily="34" charset="0"/>
                </a:rPr>
                <a:t>Website Address:</a:t>
              </a:r>
            </a:p>
            <a:p>
              <a:pPr algn="ctr" rtl="0">
                <a:spcBef>
                  <a:spcPts val="0"/>
                </a:spcBef>
                <a:spcAft>
                  <a:spcPts val="0"/>
                </a:spcAft>
              </a:pPr>
              <a:r>
                <a:rPr lang="en-US" b="0" i="0" u="none" strike="noStrike" dirty="0">
                  <a:effectLst/>
                  <a:latin typeface="Arial" panose="020B0604020202020204" pitchFamily="34" charset="0"/>
                </a:rPr>
                <a:t>netsuite.folio3.com</a:t>
              </a:r>
              <a:endParaRPr lang="en-US" b="0" dirty="0">
                <a:effectLst/>
              </a:endParaRPr>
            </a:p>
          </p:txBody>
        </p:sp>
        <p:sp>
          <p:nvSpPr>
            <p:cNvPr id="25" name="TextBox 24">
              <a:extLst>
                <a:ext uri="{FF2B5EF4-FFF2-40B4-BE49-F238E27FC236}">
                  <a16:creationId xmlns:a16="http://schemas.microsoft.com/office/drawing/2014/main" id="{49ED7538-F42D-79CD-DAE9-5271D880FFF9}"/>
                </a:ext>
              </a:extLst>
            </p:cNvPr>
            <p:cNvSpPr txBox="1"/>
            <p:nvPr/>
          </p:nvSpPr>
          <p:spPr>
            <a:xfrm>
              <a:off x="4682358" y="1244455"/>
              <a:ext cx="2827284" cy="707886"/>
            </a:xfrm>
            <a:prstGeom prst="rect">
              <a:avLst/>
            </a:prstGeom>
            <a:noFill/>
          </p:spPr>
          <p:txBody>
            <a:bodyPr wrap="square">
              <a:spAutoFit/>
            </a:bodyPr>
            <a:lstStyle/>
            <a:p>
              <a:pPr algn="ctr"/>
              <a:r>
                <a:rPr lang="en-US" sz="4000" b="0" i="0" u="none" strike="noStrike" dirty="0">
                  <a:effectLst/>
                  <a:latin typeface="Amasis MT Pro Medium" panose="02040604050005020304" pitchFamily="18" charset="0"/>
                </a:rPr>
                <a:t>Contact us</a:t>
              </a:r>
              <a:endParaRPr lang="en-US" sz="4000" dirty="0">
                <a:latin typeface="Amasis MT Pro Medium" panose="02040604050005020304" pitchFamily="18" charset="0"/>
              </a:endParaRPr>
            </a:p>
          </p:txBody>
        </p:sp>
      </p:grpSp>
    </p:spTree>
    <p:extLst>
      <p:ext uri="{BB962C8B-B14F-4D97-AF65-F5344CB8AC3E}">
        <p14:creationId xmlns:p14="http://schemas.microsoft.com/office/powerpoint/2010/main" val="209048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0F6FB1-3018-8475-4BF0-D716D44DC353}"/>
              </a:ext>
            </a:extLst>
          </p:cNvPr>
          <p:cNvPicPr>
            <a:picLocks noChangeAspect="1"/>
          </p:cNvPicPr>
          <p:nvPr/>
        </p:nvPicPr>
        <p:blipFill>
          <a:blip r:embed="rId2">
            <a:alphaModFix amt="20000"/>
          </a:blip>
          <a:stretch>
            <a:fillRect/>
          </a:stretch>
        </p:blipFill>
        <p:spPr>
          <a:xfrm>
            <a:off x="0" y="0"/>
            <a:ext cx="12192000" cy="6858000"/>
          </a:xfrm>
          <a:prstGeom prst="ellipse">
            <a:avLst/>
          </a:prstGeom>
          <a:ln>
            <a:noFill/>
          </a:ln>
          <a:effectLst>
            <a:softEdge rad="112500"/>
          </a:effectLst>
        </p:spPr>
      </p:pic>
      <p:sp>
        <p:nvSpPr>
          <p:cNvPr id="4" name="TextBox 3">
            <a:extLst>
              <a:ext uri="{FF2B5EF4-FFF2-40B4-BE49-F238E27FC236}">
                <a16:creationId xmlns:a16="http://schemas.microsoft.com/office/drawing/2014/main" id="{C3C19CD6-0EF8-EA89-AB63-29E9C38952F1}"/>
              </a:ext>
            </a:extLst>
          </p:cNvPr>
          <p:cNvSpPr txBox="1"/>
          <p:nvPr/>
        </p:nvSpPr>
        <p:spPr>
          <a:xfrm>
            <a:off x="3959772" y="2967335"/>
            <a:ext cx="4272456" cy="923330"/>
          </a:xfrm>
          <a:prstGeom prst="rect">
            <a:avLst/>
          </a:prstGeom>
          <a:noFill/>
        </p:spPr>
        <p:txBody>
          <a:bodyPr wrap="square" rtlCol="0">
            <a:spAutoFit/>
          </a:bodyPr>
          <a:lstStyle/>
          <a:p>
            <a:r>
              <a:rPr lang="en-US" sz="5400" dirty="0">
                <a:solidFill>
                  <a:schemeClr val="bg1"/>
                </a:solidFill>
                <a:latin typeface="Amasis MT Pro Black" panose="020B0604020202020204" pitchFamily="18" charset="0"/>
              </a:rPr>
              <a:t>Thank you</a:t>
            </a:r>
          </a:p>
        </p:txBody>
      </p:sp>
    </p:spTree>
    <p:extLst>
      <p:ext uri="{BB962C8B-B14F-4D97-AF65-F5344CB8AC3E}">
        <p14:creationId xmlns:p14="http://schemas.microsoft.com/office/powerpoint/2010/main" val="139537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1A7FF5-E7DB-4462-BC64-12126BDC0DFB}"/>
              </a:ext>
            </a:extLst>
          </p:cNvPr>
          <p:cNvSpPr>
            <a:spLocks noGrp="1"/>
          </p:cNvSpPr>
          <p:nvPr>
            <p:ph type="body" sz="quarter" idx="11"/>
          </p:nvPr>
        </p:nvSpPr>
        <p:spPr>
          <a:xfrm>
            <a:off x="6169572" y="876300"/>
            <a:ext cx="4667250" cy="5433848"/>
          </a:xfrm>
          <a:noFill/>
        </p:spPr>
        <p:txBody>
          <a:bodyPr>
            <a:noAutofit/>
          </a:bodyPr>
          <a:lstStyle/>
          <a:p>
            <a:pPr marL="285750" indent="-285750">
              <a:buFont typeface="Wingdings" panose="05000000000000000000" pitchFamily="2" charset="2"/>
              <a:buChar char="§"/>
            </a:pPr>
            <a:r>
              <a:rPr lang="en-US" sz="1200" dirty="0">
                <a:solidFill>
                  <a:schemeClr val="bg1"/>
                </a:solidFill>
                <a:latin typeface="Amasis MT Pro Light" panose="02040304050005020304" pitchFamily="18" charset="0"/>
              </a:rPr>
              <a:t>Industry-leading software alone is not enough </a:t>
            </a:r>
          </a:p>
          <a:p>
            <a:pPr marL="285750" indent="-285750">
              <a:buFont typeface="Wingdings" panose="05000000000000000000" pitchFamily="2" charset="2"/>
              <a:buChar char="§"/>
            </a:pPr>
            <a:r>
              <a:rPr lang="en-US" sz="1200" dirty="0">
                <a:solidFill>
                  <a:schemeClr val="bg1"/>
                </a:solidFill>
                <a:latin typeface="Amasis MT Pro Light" panose="02040304050005020304" pitchFamily="18" charset="0"/>
              </a:rPr>
              <a:t>Built and delivered with industry experience</a:t>
            </a:r>
          </a:p>
          <a:p>
            <a:pPr marL="285750" indent="-285750">
              <a:buFont typeface="Wingdings" panose="05000000000000000000" pitchFamily="2" charset="2"/>
              <a:buChar char="§"/>
            </a:pPr>
            <a:r>
              <a:rPr lang="en-US" sz="1200" dirty="0">
                <a:solidFill>
                  <a:schemeClr val="bg1"/>
                </a:solidFill>
                <a:latin typeface="Amasis MT Pro Light" panose="02040304050005020304" pitchFamily="18" charset="0"/>
              </a:rPr>
              <a:t>Suitesucess </a:t>
            </a:r>
          </a:p>
          <a:p>
            <a:pPr marL="285750" indent="-285750">
              <a:buFont typeface="Wingdings" panose="05000000000000000000" pitchFamily="2" charset="2"/>
              <a:buChar char="§"/>
            </a:pPr>
            <a:r>
              <a:rPr lang="en-US" sz="1200" dirty="0">
                <a:solidFill>
                  <a:schemeClr val="bg1"/>
                </a:solidFill>
                <a:latin typeface="Amasis MT Pro Light" panose="02040304050005020304" pitchFamily="18" charset="0"/>
              </a:rPr>
              <a:t>Together, we can chart a course forward</a:t>
            </a:r>
          </a:p>
          <a:p>
            <a:pPr marL="285750" indent="-285750">
              <a:buFont typeface="Wingdings" panose="05000000000000000000" pitchFamily="2" charset="2"/>
              <a:buChar char="§"/>
            </a:pPr>
            <a:r>
              <a:rPr lang="en-US" sz="1200" dirty="0">
                <a:solidFill>
                  <a:schemeClr val="bg1"/>
                </a:solidFill>
                <a:latin typeface="Amasis MT Pro Light" panose="02040304050005020304" pitchFamily="18" charset="0"/>
              </a:rPr>
              <a:t>Product designed with your business in mind</a:t>
            </a:r>
          </a:p>
          <a:p>
            <a:pPr marL="285750" indent="-285750">
              <a:buFont typeface="Wingdings" panose="05000000000000000000" pitchFamily="2" charset="2"/>
              <a:buChar char="§"/>
            </a:pPr>
            <a:r>
              <a:rPr lang="en-US" sz="1200" dirty="0">
                <a:solidFill>
                  <a:schemeClr val="bg1"/>
                </a:solidFill>
                <a:latin typeface="Amasis MT Pro Light" panose="02040304050005020304" pitchFamily="18" charset="0"/>
              </a:rPr>
              <a:t>Unified omnichannel commerce</a:t>
            </a:r>
          </a:p>
          <a:p>
            <a:pPr marL="285750" indent="-285750">
              <a:buFont typeface="Wingdings" panose="05000000000000000000" pitchFamily="2" charset="2"/>
              <a:buChar char="§"/>
            </a:pPr>
            <a:r>
              <a:rPr lang="en-US" sz="1200" dirty="0">
                <a:solidFill>
                  <a:schemeClr val="bg1"/>
                </a:solidFill>
                <a:latin typeface="Amasis MT Pro Light" panose="02040304050005020304" pitchFamily="18" charset="0"/>
              </a:rPr>
              <a:t>Real-time global inventory and management </a:t>
            </a:r>
          </a:p>
          <a:p>
            <a:pPr marL="285750" indent="-285750">
              <a:buFont typeface="Wingdings" panose="05000000000000000000" pitchFamily="2" charset="2"/>
              <a:buChar char="§"/>
            </a:pPr>
            <a:r>
              <a:rPr lang="en-US" sz="1200" dirty="0">
                <a:solidFill>
                  <a:schemeClr val="bg1"/>
                </a:solidFill>
                <a:latin typeface="Amasis MT Pro Light" panose="02040304050005020304" pitchFamily="18" charset="0"/>
              </a:rPr>
              <a:t>Financials and Accounting</a:t>
            </a:r>
          </a:p>
          <a:p>
            <a:pPr marL="285750" indent="-285750">
              <a:buFont typeface="Wingdings" panose="05000000000000000000" pitchFamily="2" charset="2"/>
              <a:buChar char="§"/>
            </a:pPr>
            <a:r>
              <a:rPr lang="en-US" sz="1200" dirty="0">
                <a:solidFill>
                  <a:schemeClr val="bg1"/>
                </a:solidFill>
                <a:latin typeface="Amasis MT Pro Light" panose="02040304050005020304" pitchFamily="18" charset="0"/>
              </a:rPr>
              <a:t>CRM and marketing</a:t>
            </a:r>
          </a:p>
          <a:p>
            <a:pPr marL="285750" indent="-285750">
              <a:buFont typeface="Wingdings" panose="05000000000000000000" pitchFamily="2" charset="2"/>
              <a:buChar char="§"/>
            </a:pPr>
            <a:r>
              <a:rPr lang="en-US" sz="1200" dirty="0">
                <a:solidFill>
                  <a:schemeClr val="bg1"/>
                </a:solidFill>
                <a:latin typeface="Amasis MT Pro Light" panose="02040304050005020304" pitchFamily="18" charset="0"/>
              </a:rPr>
              <a:t>All about NetSuite</a:t>
            </a:r>
          </a:p>
          <a:p>
            <a:pPr marL="285750" indent="-285750">
              <a:buFont typeface="Wingdings" panose="05000000000000000000" pitchFamily="2" charset="2"/>
              <a:buChar char="§"/>
            </a:pPr>
            <a:r>
              <a:rPr lang="en-US" sz="1200" dirty="0">
                <a:solidFill>
                  <a:schemeClr val="bg1"/>
                </a:solidFill>
                <a:latin typeface="Amasis MT Pro Light" panose="02040304050005020304" pitchFamily="18" charset="0"/>
              </a:rPr>
              <a:t>How can Folio3 help?</a:t>
            </a:r>
          </a:p>
          <a:p>
            <a:pPr marL="285750" indent="-285750">
              <a:buFont typeface="Wingdings" panose="05000000000000000000" pitchFamily="2" charset="2"/>
              <a:buChar char="§"/>
            </a:pPr>
            <a:r>
              <a:rPr lang="en-US" sz="1200" dirty="0">
                <a:solidFill>
                  <a:schemeClr val="bg1"/>
                </a:solidFill>
                <a:latin typeface="Amasis MT Pro Light" panose="02040304050005020304" pitchFamily="18" charset="0"/>
              </a:rPr>
              <a:t>Contact us</a:t>
            </a:r>
          </a:p>
          <a:p>
            <a:pPr marL="285750" indent="-285750">
              <a:buFont typeface="Wingdings" panose="05000000000000000000" pitchFamily="2" charset="2"/>
              <a:buChar char="§"/>
            </a:pPr>
            <a:r>
              <a:rPr lang="en-US" sz="1200" dirty="0">
                <a:solidFill>
                  <a:schemeClr val="bg1"/>
                </a:solidFill>
                <a:latin typeface="Amasis MT Pro Light" panose="02040304050005020304" pitchFamily="18" charset="0"/>
              </a:rPr>
              <a:t>Thank you</a:t>
            </a:r>
          </a:p>
          <a:p>
            <a:pPr marL="285750" indent="-285750">
              <a:buFont typeface="Wingdings" panose="05000000000000000000" pitchFamily="2" charset="2"/>
              <a:buChar char="§"/>
            </a:pPr>
            <a:endParaRPr lang="en-US" sz="1200" dirty="0">
              <a:latin typeface="Amasis MT Pro Light" panose="02040304050005020304" pitchFamily="18" charset="0"/>
            </a:endParaRPr>
          </a:p>
          <a:p>
            <a:pPr marL="285750" indent="-285750">
              <a:buFont typeface="Wingdings" panose="05000000000000000000" pitchFamily="2" charset="2"/>
              <a:buChar char="§"/>
            </a:pPr>
            <a:endParaRPr lang="en-US" sz="1200" dirty="0">
              <a:latin typeface="Amasis MT Pro Light" panose="02040304050005020304" pitchFamily="18" charset="0"/>
            </a:endParaRPr>
          </a:p>
          <a:p>
            <a:pPr marL="285750" indent="-285750">
              <a:buFont typeface="Wingdings" panose="05000000000000000000" pitchFamily="2" charset="2"/>
              <a:buChar char="§"/>
            </a:pPr>
            <a:endParaRPr lang="en-US" sz="1200" dirty="0">
              <a:latin typeface="Amasis MT Pro Light" panose="02040304050005020304" pitchFamily="18" charset="0"/>
            </a:endParaRPr>
          </a:p>
          <a:p>
            <a:pPr marL="285750" indent="-285750">
              <a:buFont typeface="Wingdings" panose="05000000000000000000" pitchFamily="2" charset="2"/>
              <a:buChar char="§"/>
            </a:pPr>
            <a:endParaRPr lang="en-US" sz="1200" dirty="0">
              <a:latin typeface="Amasis MT Pro Light" panose="02040304050005020304" pitchFamily="18" charset="0"/>
            </a:endParaRPr>
          </a:p>
          <a:p>
            <a:pPr marL="285750" indent="-285750">
              <a:buFont typeface="Wingdings" panose="05000000000000000000" pitchFamily="2" charset="2"/>
              <a:buChar char="§"/>
            </a:pPr>
            <a:endParaRPr lang="en-US" sz="1200" dirty="0">
              <a:latin typeface="Amasis MT Pro Light" panose="02040304050005020304" pitchFamily="18" charset="0"/>
            </a:endParaRPr>
          </a:p>
        </p:txBody>
      </p:sp>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914513" y="876300"/>
            <a:ext cx="3373708" cy="1121220"/>
          </a:xfrm>
          <a:noFill/>
        </p:spPr>
        <p:txBody>
          <a:bodyPr>
            <a:normAutofit/>
          </a:bodyPr>
          <a:lstStyle/>
          <a:p>
            <a:r>
              <a:rPr lang="en-US" dirty="0">
                <a:solidFill>
                  <a:schemeClr val="bg1"/>
                </a:solidFill>
                <a:latin typeface="Amasis MT Pro Light" panose="02040304050005020304" pitchFamily="18" charset="0"/>
              </a:rPr>
              <a:t>Agenda</a:t>
            </a:r>
          </a:p>
        </p:txBody>
      </p:sp>
      <p:pic>
        <p:nvPicPr>
          <p:cNvPr id="3" name="Picture 2" descr="Logo, company name&#10;&#10;Description automatically generated">
            <a:extLst>
              <a:ext uri="{FF2B5EF4-FFF2-40B4-BE49-F238E27FC236}">
                <a16:creationId xmlns:a16="http://schemas.microsoft.com/office/drawing/2014/main" id="{133509C1-DAF1-4968-36FD-9A146C1AD37C}"/>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saturation sat="0"/>
                    </a14:imgEffect>
                  </a14:imgLayer>
                </a14:imgProps>
              </a:ext>
            </a:extLst>
          </a:blip>
          <a:srcRect l="-1396" t="12544" r="1396" b="15168"/>
          <a:stretch/>
        </p:blipFill>
        <p:spPr>
          <a:xfrm>
            <a:off x="309815" y="5528441"/>
            <a:ext cx="1505607" cy="1085938"/>
          </a:xfrm>
          <a:prstGeom prst="rect">
            <a:avLst/>
          </a:prstGeom>
        </p:spPr>
      </p:pic>
    </p:spTree>
    <p:extLst>
      <p:ext uri="{BB962C8B-B14F-4D97-AF65-F5344CB8AC3E}">
        <p14:creationId xmlns:p14="http://schemas.microsoft.com/office/powerpoint/2010/main" val="286551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5" end="5"/>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calcmode="lin" valueType="num">
                                      <p:cBhvr additive="base">
                                        <p:cTn id="42"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7" end="7"/>
                                            </p:txEl>
                                          </p:spTgt>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1" fill="hold" grpId="0" nodeType="after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additive="base">
                                        <p:cTn id="4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8" end="8"/>
                                            </p:txEl>
                                          </p:spTgt>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2" presetClass="entr" presetSubtype="1" fill="hold" grpId="0" nodeType="after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 calcmode="lin" valueType="num">
                                      <p:cBhvr additive="base">
                                        <p:cTn id="52"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
                                            <p:txEl>
                                              <p:pRg st="9" end="9"/>
                                            </p:txEl>
                                          </p:spTgt>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 calcmode="lin" valueType="num">
                                      <p:cBhvr additive="base">
                                        <p:cTn id="5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0" end="10"/>
                                            </p:txEl>
                                          </p:spTgt>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 presetClass="entr" presetSubtype="1" fill="hold" grpId="0" nodeType="after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 calcmode="lin" valueType="num">
                                      <p:cBhvr additive="base">
                                        <p:cTn id="62"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2">
                                            <p:txEl>
                                              <p:pRg st="11" end="11"/>
                                            </p:txEl>
                                          </p:spTgt>
                                        </p:tgtEl>
                                        <p:attrNameLst>
                                          <p:attrName>ppt_y</p:attrName>
                                        </p:attrNameLst>
                                      </p:cBhvr>
                                      <p:tavLst>
                                        <p:tav tm="0">
                                          <p:val>
                                            <p:strVal val="0-#ppt_h/2"/>
                                          </p:val>
                                        </p:tav>
                                        <p:tav tm="100000">
                                          <p:val>
                                            <p:strVal val="#ppt_y"/>
                                          </p:val>
                                        </p:tav>
                                      </p:tavLst>
                                    </p:anim>
                                  </p:childTnLst>
                                </p:cTn>
                              </p:par>
                            </p:childTnLst>
                          </p:cTn>
                        </p:par>
                        <p:par>
                          <p:cTn id="64" fill="hold">
                            <p:stCondLst>
                              <p:cond delay="6000"/>
                            </p:stCondLst>
                            <p:childTnLst>
                              <p:par>
                                <p:cTn id="65" presetID="2" presetClass="entr" presetSubtype="1" fill="hold" grpId="0" nodeType="after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 calcmode="lin" valueType="num">
                                      <p:cBhvr additive="base">
                                        <p:cTn id="6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2" end="12"/>
                                            </p:txEl>
                                          </p:spTgt>
                                        </p:tgtEl>
                                        <p:attrNameLst>
                                          <p:attrName>ppt_y</p:attrName>
                                        </p:attrNameLst>
                                      </p:cBhvr>
                                      <p:tavLst>
                                        <p:tav tm="0">
                                          <p:val>
                                            <p:strVal val="0-#ppt_h/2"/>
                                          </p:val>
                                        </p:tav>
                                        <p:tav tm="100000">
                                          <p:val>
                                            <p:strVal val="#ppt_y"/>
                                          </p:val>
                                        </p:tav>
                                      </p:tavLst>
                                    </p:anim>
                                  </p:childTnLst>
                                </p:cTn>
                              </p:par>
                            </p:childTnLst>
                          </p:cTn>
                        </p:par>
                        <p:par>
                          <p:cTn id="69" fill="hold">
                            <p:stCondLst>
                              <p:cond delay="6500"/>
                            </p:stCondLst>
                            <p:childTnLst>
                              <p:par>
                                <p:cTn id="70" presetID="2" presetClass="entr" presetSubtype="1"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ppt_x"/>
                                          </p:val>
                                        </p:tav>
                                        <p:tav tm="100000">
                                          <p:val>
                                            <p:strVal val="#ppt_x"/>
                                          </p:val>
                                        </p:tav>
                                      </p:tavLst>
                                    </p:anim>
                                    <p:anim calcmode="lin" valueType="num">
                                      <p:cBhvr additive="base">
                                        <p:cTn id="73" dur="500" fill="hold"/>
                                        <p:tgtEl>
                                          <p:spTgt spid="14"/>
                                        </p:tgtEl>
                                        <p:attrNameLst>
                                          <p:attrName>ppt_y</p:attrName>
                                        </p:attrNameLst>
                                      </p:cBhvr>
                                      <p:tavLst>
                                        <p:tav tm="0">
                                          <p:val>
                                            <p:strVal val="0-#ppt_h/2"/>
                                          </p:val>
                                        </p:tav>
                                        <p:tav tm="100000">
                                          <p:val>
                                            <p:strVal val="#ppt_y"/>
                                          </p:val>
                                        </p:tav>
                                      </p:tavLst>
                                    </p:anim>
                                  </p:childTnLst>
                                </p:cTn>
                              </p:par>
                            </p:childTnLst>
                          </p:cTn>
                        </p:par>
                        <p:par>
                          <p:cTn id="74" fill="hold">
                            <p:stCondLst>
                              <p:cond delay="7000"/>
                            </p:stCondLst>
                            <p:childTnLst>
                              <p:par>
                                <p:cTn id="75" presetID="2" presetClass="entr" presetSubtype="1"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additive="base">
                                        <p:cTn id="77" dur="500" fill="hold"/>
                                        <p:tgtEl>
                                          <p:spTgt spid="3"/>
                                        </p:tgtEl>
                                        <p:attrNameLst>
                                          <p:attrName>ppt_x</p:attrName>
                                        </p:attrNameLst>
                                      </p:cBhvr>
                                      <p:tavLst>
                                        <p:tav tm="0">
                                          <p:val>
                                            <p:strVal val="#ppt_x"/>
                                          </p:val>
                                        </p:tav>
                                        <p:tav tm="100000">
                                          <p:val>
                                            <p:strVal val="#ppt_x"/>
                                          </p:val>
                                        </p:tav>
                                      </p:tavLst>
                                    </p:anim>
                                    <p:anim calcmode="lin" valueType="num">
                                      <p:cBhvr additive="base">
                                        <p:cTn id="7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lin ang="27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055465-EA9F-436E-A0C3-64912E06BF2C}"/>
              </a:ext>
            </a:extLst>
          </p:cNvPr>
          <p:cNvSpPr>
            <a:spLocks noGrp="1"/>
          </p:cNvSpPr>
          <p:nvPr>
            <p:ph type="title"/>
          </p:nvPr>
        </p:nvSpPr>
        <p:spPr>
          <a:xfrm>
            <a:off x="2669628" y="2437431"/>
            <a:ext cx="7577958" cy="1983138"/>
          </a:xfrm>
          <a:noFill/>
        </p:spPr>
        <p:txBody>
          <a:bodyPr>
            <a:noAutofit/>
          </a:bodyPr>
          <a:lstStyle/>
          <a:p>
            <a:pPr rtl="0">
              <a:spcBef>
                <a:spcPts val="1800"/>
              </a:spcBef>
              <a:spcAft>
                <a:spcPts val="600"/>
              </a:spcAft>
            </a:pPr>
            <a:r>
              <a:rPr lang="en-US" sz="2000" b="0" i="0" u="none" strike="noStrike" dirty="0">
                <a:solidFill>
                  <a:schemeClr val="tx1"/>
                </a:solidFill>
                <a:effectLst/>
                <a:latin typeface="Amasis MT Pro Light" panose="02040304050005020304" pitchFamily="18" charset="0"/>
              </a:rPr>
              <a:t>“The NetSuite solution gives us the power to successfully run the business so we can focus on growing this company we love. That ultimately motivates all of us.”</a:t>
            </a:r>
            <a:br>
              <a:rPr lang="en-US" sz="2000" b="0" i="0" u="none" strike="noStrike" dirty="0">
                <a:solidFill>
                  <a:schemeClr val="tx1"/>
                </a:solidFill>
                <a:effectLst/>
                <a:latin typeface="Amasis MT Pro Light" panose="02040304050005020304" pitchFamily="18" charset="0"/>
              </a:rPr>
            </a:br>
            <a:r>
              <a:rPr lang="en-US" sz="2000" b="0" i="0" u="none" strike="noStrike" dirty="0">
                <a:solidFill>
                  <a:schemeClr val="tx1"/>
                </a:solidFill>
                <a:effectLst/>
                <a:latin typeface="Amasis MT Pro Light" panose="02040304050005020304" pitchFamily="18" charset="0"/>
              </a:rPr>
              <a:t> BEN IRVING, CHIEF OPERATING OFFICER, MONS ROYALE</a:t>
            </a:r>
            <a:endParaRPr lang="en-US" sz="2000" b="1" dirty="0">
              <a:solidFill>
                <a:schemeClr val="tx1"/>
              </a:solidFill>
              <a:effectLst/>
              <a:latin typeface="Amasis MT Pro Light" panose="02040304050005020304" pitchFamily="18" charset="0"/>
            </a:endParaRPr>
          </a:p>
        </p:txBody>
      </p:sp>
      <p:cxnSp>
        <p:nvCxnSpPr>
          <p:cNvPr id="7" name="Connector: Curved 6">
            <a:extLst>
              <a:ext uri="{FF2B5EF4-FFF2-40B4-BE49-F238E27FC236}">
                <a16:creationId xmlns:a16="http://schemas.microsoft.com/office/drawing/2014/main" id="{78092A71-0301-4846-C370-2D27F65A4E53}"/>
              </a:ext>
            </a:extLst>
          </p:cNvPr>
          <p:cNvCxnSpPr>
            <a:cxnSpLocks/>
          </p:cNvCxnSpPr>
          <p:nvPr/>
        </p:nvCxnSpPr>
        <p:spPr>
          <a:xfrm>
            <a:off x="651645" y="2228197"/>
            <a:ext cx="1271748" cy="1200803"/>
          </a:xfrm>
          <a:prstGeom prst="curvedConnector3">
            <a:avLst/>
          </a:prstGeom>
          <a:ln w="3492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a:effectLst>
            <a:outerShdw blurRad="317500" dir="2700000" algn="ctr">
              <a:srgbClr val="000000">
                <a:alpha val="43000"/>
              </a:srgbClr>
            </a:outerShdw>
            <a:reflection blurRad="6350" stA="52000" endA="300" endPos="35000" dir="5400000" sy="-100000" algn="bl" rotWithShape="0"/>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dk1"/>
          </a:lnRef>
          <a:fillRef idx="0">
            <a:schemeClr val="dk1"/>
          </a:fillRef>
          <a:effectRef idx="0">
            <a:schemeClr val="dk1"/>
          </a:effectRef>
          <a:fontRef idx="minor">
            <a:schemeClr val="tx1"/>
          </a:fontRef>
        </p:style>
      </p:cxnSp>
      <p:pic>
        <p:nvPicPr>
          <p:cNvPr id="2" name="Picture 1" descr="Logo, company name&#10;&#10;Description automatically generated">
            <a:extLst>
              <a:ext uri="{FF2B5EF4-FFF2-40B4-BE49-F238E27FC236}">
                <a16:creationId xmlns:a16="http://schemas.microsoft.com/office/drawing/2014/main" id="{4D5B23A8-17CB-685A-1978-8D1FBEE24C1E}"/>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saturation sat="0"/>
                    </a14:imgEffect>
                  </a14:imgLayer>
                </a14:imgProps>
              </a:ext>
            </a:extLst>
          </a:blip>
          <a:srcRect l="-1396" t="12544" r="1396" b="15168"/>
          <a:stretch/>
        </p:blipFill>
        <p:spPr>
          <a:xfrm>
            <a:off x="309815" y="5528441"/>
            <a:ext cx="1505607" cy="1085938"/>
          </a:xfrm>
          <a:prstGeom prst="rect">
            <a:avLst/>
          </a:prstGeom>
        </p:spPr>
      </p:pic>
    </p:spTree>
    <p:extLst>
      <p:ext uri="{BB962C8B-B14F-4D97-AF65-F5344CB8AC3E}">
        <p14:creationId xmlns:p14="http://schemas.microsoft.com/office/powerpoint/2010/main" val="191201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3"/>
          </p:nvPr>
        </p:nvSpPr>
        <p:spPr>
          <a:xfrm>
            <a:off x="650328" y="3312042"/>
            <a:ext cx="3924300" cy="1893152"/>
          </a:xfrm>
        </p:spPr>
        <p:txBody>
          <a:bodyPr/>
          <a:lstStyle/>
          <a:p>
            <a:r>
              <a:rPr lang="en-US" sz="1800" b="0" i="0" u="none" strike="noStrike" dirty="0">
                <a:solidFill>
                  <a:schemeClr val="tx1"/>
                </a:solidFill>
                <a:effectLst/>
                <a:latin typeface="Amasis MT Pro Light" panose="02040304050005020304" pitchFamily="18" charset="0"/>
              </a:rPr>
              <a:t>To deliver a truly competitive platform, you need a dedicated team of professionals who are focused on your specific business sector.</a:t>
            </a:r>
            <a:endParaRPr lang="en-US" dirty="0">
              <a:solidFill>
                <a:schemeClr val="tx1"/>
              </a:solidFill>
              <a:latin typeface="Amasis MT Pro Light" panose="02040304050005020304" pitchFamily="18" charset="0"/>
            </a:endParaRPr>
          </a:p>
        </p:txBody>
      </p:sp>
      <p:sp>
        <p:nvSpPr>
          <p:cNvPr id="18" name="Title 17">
            <a:extLst>
              <a:ext uri="{FF2B5EF4-FFF2-40B4-BE49-F238E27FC236}">
                <a16:creationId xmlns:a16="http://schemas.microsoft.com/office/drawing/2014/main" id="{EA6B7DE5-BFCC-4EEF-9609-8AA1C7CAD3B0}"/>
              </a:ext>
            </a:extLst>
          </p:cNvPr>
          <p:cNvSpPr>
            <a:spLocks noGrp="1"/>
          </p:cNvSpPr>
          <p:nvPr>
            <p:ph type="title"/>
          </p:nvPr>
        </p:nvSpPr>
        <p:spPr>
          <a:xfrm>
            <a:off x="650328" y="1812116"/>
            <a:ext cx="4058306" cy="1340615"/>
          </a:xfrm>
        </p:spPr>
        <p:txBody>
          <a:bodyPr/>
          <a:lstStyle/>
          <a:p>
            <a:pPr rtl="0">
              <a:spcBef>
                <a:spcPts val="2000"/>
              </a:spcBef>
              <a:spcAft>
                <a:spcPts val="600"/>
              </a:spcAft>
            </a:pPr>
            <a:r>
              <a:rPr lang="en-US" sz="2800" b="0" i="0" u="none" strike="noStrike" dirty="0">
                <a:solidFill>
                  <a:schemeClr val="tx1"/>
                </a:solidFill>
                <a:effectLst/>
                <a:latin typeface="Amasis MT Pro Medium" panose="02040604050005020304" pitchFamily="18" charset="0"/>
              </a:rPr>
              <a:t>INDUSTRY-LEADING SOFTWARE  ALONE IS NOT ENOUGH</a:t>
            </a:r>
            <a:endParaRPr lang="en-US" sz="2800" b="1" dirty="0">
              <a:solidFill>
                <a:schemeClr val="tx1"/>
              </a:solidFill>
              <a:effectLst/>
              <a:latin typeface="Amasis MT Pro Medium" panose="02040604050005020304" pitchFamily="18" charset="0"/>
            </a:endParaRPr>
          </a:p>
        </p:txBody>
      </p:sp>
      <p:pic>
        <p:nvPicPr>
          <p:cNvPr id="2" name="Picture 1" descr="Logo, company name&#10;&#10;Description automatically generated">
            <a:extLst>
              <a:ext uri="{FF2B5EF4-FFF2-40B4-BE49-F238E27FC236}">
                <a16:creationId xmlns:a16="http://schemas.microsoft.com/office/drawing/2014/main" id="{A188CC2B-FF0A-70BE-C52F-1186DA14F4A9}"/>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saturation sat="0"/>
                    </a14:imgEffect>
                  </a14:imgLayer>
                </a14:imgProps>
              </a:ext>
            </a:extLst>
          </a:blip>
          <a:srcRect l="-1396" t="12544" r="1396" b="15168"/>
          <a:stretch/>
        </p:blipFill>
        <p:spPr>
          <a:xfrm>
            <a:off x="10042394" y="5496910"/>
            <a:ext cx="1505607" cy="1085938"/>
          </a:xfrm>
          <a:prstGeom prst="rect">
            <a:avLst/>
          </a:prstGeom>
        </p:spPr>
      </p:pic>
    </p:spTree>
    <p:extLst>
      <p:ext uri="{BB962C8B-B14F-4D97-AF65-F5344CB8AC3E}">
        <p14:creationId xmlns:p14="http://schemas.microsoft.com/office/powerpoint/2010/main" val="237129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F59AC89-2307-4F1C-962F-D954A6C80A28}"/>
              </a:ext>
            </a:extLst>
          </p:cNvPr>
          <p:cNvSpPr>
            <a:spLocks noGrp="1"/>
          </p:cNvSpPr>
          <p:nvPr>
            <p:ph type="title"/>
          </p:nvPr>
        </p:nvSpPr>
        <p:spPr>
          <a:xfrm>
            <a:off x="737695" y="2644802"/>
            <a:ext cx="4162986" cy="1568396"/>
          </a:xfrm>
        </p:spPr>
        <p:txBody>
          <a:bodyPr>
            <a:normAutofit fontScale="90000"/>
          </a:bodyPr>
          <a:lstStyle/>
          <a:p>
            <a:r>
              <a:rPr lang="en-US" dirty="0">
                <a:solidFill>
                  <a:schemeClr val="bg1"/>
                </a:solidFill>
                <a:latin typeface="Amasis MT Pro Light" panose="02040304050005020304" pitchFamily="18" charset="0"/>
              </a:rPr>
              <a:t>Contoso was great to work with. Patrice was my representative, and she anticipated my needs and worked diligently to fix my issue.</a:t>
            </a:r>
          </a:p>
        </p:txBody>
      </p:sp>
      <p:sp>
        <p:nvSpPr>
          <p:cNvPr id="2" name="TextBox 1">
            <a:extLst>
              <a:ext uri="{FF2B5EF4-FFF2-40B4-BE49-F238E27FC236}">
                <a16:creationId xmlns:a16="http://schemas.microsoft.com/office/drawing/2014/main" id="{BDDE02F4-3DD2-DFF9-BDFF-D7C77FD0BA70}"/>
              </a:ext>
            </a:extLst>
          </p:cNvPr>
          <p:cNvSpPr txBox="1"/>
          <p:nvPr/>
        </p:nvSpPr>
        <p:spPr>
          <a:xfrm>
            <a:off x="737695" y="768663"/>
            <a:ext cx="4277710" cy="1384995"/>
          </a:xfrm>
          <a:prstGeom prst="rect">
            <a:avLst/>
          </a:prstGeom>
          <a:noFill/>
        </p:spPr>
        <p:txBody>
          <a:bodyPr wrap="square" rtlCol="0">
            <a:spAutoFit/>
          </a:bodyPr>
          <a:lstStyle/>
          <a:p>
            <a:r>
              <a:rPr lang="en-US" sz="2800" b="0" i="0" u="none" strike="noStrike" dirty="0">
                <a:solidFill>
                  <a:schemeClr val="bg1"/>
                </a:solidFill>
                <a:effectLst/>
                <a:latin typeface="Amasis MT Pro Medium" panose="02040604050005020304" pitchFamily="18" charset="0"/>
              </a:rPr>
              <a:t>BUILT AND DELIVERED WITH  INDUSTRY EXPERIENCE</a:t>
            </a:r>
            <a:endParaRPr lang="en-US" sz="2800" dirty="0">
              <a:solidFill>
                <a:schemeClr val="bg1"/>
              </a:solidFill>
              <a:latin typeface="Amasis MT Pro Medium" panose="02040604050005020304" pitchFamily="18" charset="0"/>
            </a:endParaRPr>
          </a:p>
        </p:txBody>
      </p:sp>
      <p:sp>
        <p:nvSpPr>
          <p:cNvPr id="5" name="TextBox 4">
            <a:extLst>
              <a:ext uri="{FF2B5EF4-FFF2-40B4-BE49-F238E27FC236}">
                <a16:creationId xmlns:a16="http://schemas.microsoft.com/office/drawing/2014/main" id="{53A51C0F-C761-2F4F-6BFA-C84A167CAEF4}"/>
              </a:ext>
            </a:extLst>
          </p:cNvPr>
          <p:cNvSpPr txBox="1"/>
          <p:nvPr/>
        </p:nvSpPr>
        <p:spPr>
          <a:xfrm>
            <a:off x="6411310" y="768663"/>
            <a:ext cx="4162986" cy="4170372"/>
          </a:xfrm>
          <a:prstGeom prst="rect">
            <a:avLst/>
          </a:prstGeom>
          <a:noFill/>
        </p:spPr>
        <p:txBody>
          <a:bodyPr wrap="square" rtlCol="0">
            <a:spAutoFit/>
          </a:bodyPr>
          <a:lstStyle/>
          <a:p>
            <a:pPr rtl="0">
              <a:spcBef>
                <a:spcPts val="2000"/>
              </a:spcBef>
              <a:spcAft>
                <a:spcPts val="600"/>
              </a:spcAft>
            </a:pPr>
            <a:r>
              <a:rPr lang="en-US" sz="2000" b="0" i="0" u="none" strike="noStrike" dirty="0">
                <a:solidFill>
                  <a:schemeClr val="bg1"/>
                </a:solidFill>
                <a:effectLst/>
                <a:latin typeface="Amasis MT Pro Medium" panose="02040604050005020304" pitchFamily="18" charset="0"/>
              </a:rPr>
              <a:t>KEY BENEFITS</a:t>
            </a:r>
            <a:endParaRPr lang="en-US" sz="2000" b="1" dirty="0">
              <a:solidFill>
                <a:schemeClr val="bg1"/>
              </a:solidFill>
              <a:effectLst/>
              <a:latin typeface="Amasis MT Pro Medium" panose="02040604050005020304" pitchFamily="18" charset="0"/>
            </a:endParaRPr>
          </a:p>
          <a:p>
            <a:pPr marL="285750" indent="-285750" rtl="0" fontAlgn="base">
              <a:spcBef>
                <a:spcPts val="0"/>
              </a:spcBef>
              <a:spcAft>
                <a:spcPts val="0"/>
              </a:spcAft>
              <a:buFont typeface="Wingdings" panose="05000000000000000000" pitchFamily="2" charset="2"/>
              <a:buChar char="q"/>
            </a:pPr>
            <a:r>
              <a:rPr lang="en-US" sz="1600" b="0" i="0" u="none" strike="noStrike" dirty="0">
                <a:solidFill>
                  <a:schemeClr val="bg1"/>
                </a:solidFill>
                <a:effectLst/>
                <a:latin typeface="Amasis MT Pro Light" panose="02040304050005020304" pitchFamily="18" charset="0"/>
              </a:rPr>
              <a:t>You can deliver the best customer experience by eliminating outdated, costly, inefficient systems by following a prescribed Stairway method.</a:t>
            </a:r>
          </a:p>
          <a:p>
            <a:pPr rtl="0" fontAlgn="base">
              <a:spcBef>
                <a:spcPts val="0"/>
              </a:spcBef>
              <a:spcAft>
                <a:spcPts val="0"/>
              </a:spcAft>
            </a:pPr>
            <a:endParaRPr lang="en-US" sz="1600" b="0" i="0" u="none" strike="noStrike" dirty="0">
              <a:solidFill>
                <a:schemeClr val="bg1"/>
              </a:solidFill>
              <a:effectLst/>
              <a:latin typeface="Amasis MT Pro Light" panose="02040304050005020304" pitchFamily="18" charset="0"/>
            </a:endParaRPr>
          </a:p>
          <a:p>
            <a:pPr marL="285750" indent="-285750" rtl="0" fontAlgn="base">
              <a:spcBef>
                <a:spcPts val="0"/>
              </a:spcBef>
              <a:spcAft>
                <a:spcPts val="0"/>
              </a:spcAft>
              <a:buFont typeface="Wingdings" panose="05000000000000000000" pitchFamily="2" charset="2"/>
              <a:buChar char="q"/>
            </a:pPr>
            <a:r>
              <a:rPr lang="en-US" sz="1600" b="0" i="0" u="none" strike="noStrike" dirty="0">
                <a:solidFill>
                  <a:schemeClr val="bg1"/>
                </a:solidFill>
                <a:effectLst/>
                <a:latin typeface="Amasis MT Pro Light" panose="02040304050005020304" pitchFamily="18" charset="0"/>
              </a:rPr>
              <a:t>NetSuite’s exclusive offer allows you to maximize time-to-value. It combines NetSuite with strategic partners, strategic services and value-added products for an end-to-end solution.</a:t>
            </a:r>
          </a:p>
          <a:p>
            <a:pPr rtl="0" fontAlgn="base">
              <a:spcBef>
                <a:spcPts val="0"/>
              </a:spcBef>
              <a:spcAft>
                <a:spcPts val="0"/>
              </a:spcAft>
            </a:pPr>
            <a:endParaRPr lang="en-US" sz="1600" b="0" i="0" u="none" strike="noStrike" dirty="0">
              <a:solidFill>
                <a:schemeClr val="bg1"/>
              </a:solidFill>
              <a:effectLst/>
              <a:latin typeface="Amasis MT Pro Light" panose="02040304050005020304" pitchFamily="18" charset="0"/>
            </a:endParaRPr>
          </a:p>
          <a:p>
            <a:pPr marL="285750" indent="-285750" rtl="0" fontAlgn="base">
              <a:spcBef>
                <a:spcPts val="0"/>
              </a:spcBef>
              <a:spcAft>
                <a:spcPts val="0"/>
              </a:spcAft>
              <a:buFont typeface="Wingdings" panose="05000000000000000000" pitchFamily="2" charset="2"/>
              <a:buChar char="q"/>
            </a:pPr>
            <a:r>
              <a:rPr lang="en-US" sz="1600" b="0" i="0" u="none" strike="noStrike" dirty="0">
                <a:solidFill>
                  <a:schemeClr val="bg1"/>
                </a:solidFill>
                <a:effectLst/>
                <a:latin typeface="Amasis MT Pro Light" panose="02040304050005020304" pitchFamily="18" charset="0"/>
              </a:rPr>
              <a:t>Get your business running smoothly with custom features that meet the changing needs of fashion footwear, apparel and accessory brands.</a:t>
            </a:r>
          </a:p>
        </p:txBody>
      </p:sp>
      <p:pic>
        <p:nvPicPr>
          <p:cNvPr id="3" name="Picture 2" descr="Logo, company name&#10;&#10;Description automatically generated">
            <a:extLst>
              <a:ext uri="{FF2B5EF4-FFF2-40B4-BE49-F238E27FC236}">
                <a16:creationId xmlns:a16="http://schemas.microsoft.com/office/drawing/2014/main" id="{377A7E7F-D563-E9C8-B73F-5E5A586211D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l="-1396" t="12544" r="1396" b="15168"/>
          <a:stretch/>
        </p:blipFill>
        <p:spPr>
          <a:xfrm>
            <a:off x="737695" y="5546368"/>
            <a:ext cx="1505607" cy="1085938"/>
          </a:xfrm>
          <a:prstGeom prst="rect">
            <a:avLst/>
          </a:prstGeom>
        </p:spPr>
      </p:pic>
    </p:spTree>
    <p:extLst>
      <p:ext uri="{BB962C8B-B14F-4D97-AF65-F5344CB8AC3E}">
        <p14:creationId xmlns:p14="http://schemas.microsoft.com/office/powerpoint/2010/main" val="348399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alpha val="63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2687A6-D3A4-FFD3-B124-2467A7FCBEE7}"/>
              </a:ext>
            </a:extLst>
          </p:cNvPr>
          <p:cNvSpPr/>
          <p:nvPr/>
        </p:nvSpPr>
        <p:spPr>
          <a:xfrm>
            <a:off x="0" y="0"/>
            <a:ext cx="6096000" cy="6858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Rectangle 6">
            <a:extLst>
              <a:ext uri="{FF2B5EF4-FFF2-40B4-BE49-F238E27FC236}">
                <a16:creationId xmlns:a16="http://schemas.microsoft.com/office/drawing/2014/main" id="{0AE11126-9E10-120D-8D5E-2AF25CF24BD0}"/>
              </a:ext>
            </a:extLst>
          </p:cNvPr>
          <p:cNvSpPr/>
          <p:nvPr/>
        </p:nvSpPr>
        <p:spPr>
          <a:xfrm>
            <a:off x="0" y="1250731"/>
            <a:ext cx="4581855" cy="7987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34BD264-B274-4D4C-8E2B-C6F7606B254F}"/>
              </a:ext>
            </a:extLst>
          </p:cNvPr>
          <p:cNvSpPr>
            <a:spLocks noGrp="1"/>
          </p:cNvSpPr>
          <p:nvPr>
            <p:ph idx="4294967295"/>
          </p:nvPr>
        </p:nvSpPr>
        <p:spPr>
          <a:xfrm>
            <a:off x="493986" y="2501462"/>
            <a:ext cx="3888171" cy="1376855"/>
          </a:xfrm>
        </p:spPr>
        <p:txBody>
          <a:bodyPr>
            <a:normAutofit/>
          </a:bodyPr>
          <a:lstStyle/>
          <a:p>
            <a:pPr marL="0" indent="0" rtl="0">
              <a:spcBef>
                <a:spcPts val="0"/>
              </a:spcBef>
              <a:spcAft>
                <a:spcPts val="0"/>
              </a:spcAft>
              <a:buNone/>
            </a:pPr>
            <a:r>
              <a:rPr lang="en-US" sz="1800" b="0" i="0" u="none" strike="noStrike" dirty="0">
                <a:solidFill>
                  <a:schemeClr val="bg1"/>
                </a:solidFill>
                <a:effectLst/>
                <a:latin typeface="Amasis MT Pro Light" panose="02040304050005020304" pitchFamily="18" charset="0"/>
              </a:rPr>
              <a:t>SuiteSuccess offers a step-by-step approach to technology and business change. We understand that one big leap is almost impossible to transform a company.</a:t>
            </a:r>
            <a:endParaRPr lang="en-US" sz="1800" b="0" dirty="0">
              <a:solidFill>
                <a:schemeClr val="bg1"/>
              </a:solidFill>
              <a:effectLst/>
              <a:latin typeface="Amasis MT Pro Light" panose="02040304050005020304" pitchFamily="18" charset="0"/>
            </a:endParaRPr>
          </a:p>
          <a:p>
            <a:pPr marL="0" indent="0">
              <a:buNone/>
            </a:pPr>
            <a:endParaRPr lang="en-US" sz="1800" dirty="0">
              <a:solidFill>
                <a:schemeClr val="accent5"/>
              </a:solidFill>
              <a:latin typeface="Amasis MT Pro Light" panose="02040304050005020304" pitchFamily="18" charset="0"/>
              <a:cs typeface="Biome Light" panose="020B0303030204020804" pitchFamily="34" charset="0"/>
            </a:endParaRPr>
          </a:p>
        </p:txBody>
      </p:sp>
      <p:sp>
        <p:nvSpPr>
          <p:cNvPr id="8" name="Title 7">
            <a:extLst>
              <a:ext uri="{FF2B5EF4-FFF2-40B4-BE49-F238E27FC236}">
                <a16:creationId xmlns:a16="http://schemas.microsoft.com/office/drawing/2014/main" id="{E19BF1C0-EE32-4EEE-9539-CE8473AA2F38}"/>
              </a:ext>
            </a:extLst>
          </p:cNvPr>
          <p:cNvSpPr>
            <a:spLocks noGrp="1"/>
          </p:cNvSpPr>
          <p:nvPr>
            <p:ph type="title"/>
          </p:nvPr>
        </p:nvSpPr>
        <p:spPr>
          <a:xfrm>
            <a:off x="493986" y="1304881"/>
            <a:ext cx="3247698" cy="690485"/>
          </a:xfrm>
          <a:noFill/>
          <a:ln>
            <a:noFill/>
          </a:ln>
        </p:spPr>
        <p:style>
          <a:lnRef idx="0">
            <a:scrgbClr r="0" g="0" b="0"/>
          </a:lnRef>
          <a:fillRef idx="0">
            <a:scrgbClr r="0" g="0" b="0"/>
          </a:fillRef>
          <a:effectRef idx="0">
            <a:scrgbClr r="0" g="0" b="0"/>
          </a:effectRef>
          <a:fontRef idx="minor">
            <a:schemeClr val="lt1"/>
          </a:fontRef>
        </p:style>
        <p:txBody>
          <a:bodyPr>
            <a:normAutofit/>
          </a:bodyPr>
          <a:lstStyle/>
          <a:p>
            <a:r>
              <a:rPr lang="en-US" sz="3200" b="0" i="0" u="none" strike="noStrike" dirty="0">
                <a:solidFill>
                  <a:schemeClr val="tx1"/>
                </a:solidFill>
                <a:effectLst/>
                <a:latin typeface="Amasis MT Pro Medium" panose="02040604050005020304" pitchFamily="18" charset="0"/>
              </a:rPr>
              <a:t>SUITESUCCESS</a:t>
            </a:r>
            <a:endParaRPr lang="en-US" sz="3200" dirty="0">
              <a:solidFill>
                <a:schemeClr val="tx1"/>
              </a:solidFill>
              <a:latin typeface="Amasis MT Pro Medium" panose="02040604050005020304" pitchFamily="18" charset="0"/>
            </a:endParaRPr>
          </a:p>
        </p:txBody>
      </p:sp>
      <p:sp>
        <p:nvSpPr>
          <p:cNvPr id="2" name="TextBox 1">
            <a:extLst>
              <a:ext uri="{FF2B5EF4-FFF2-40B4-BE49-F238E27FC236}">
                <a16:creationId xmlns:a16="http://schemas.microsoft.com/office/drawing/2014/main" id="{50F4E9C4-CF32-A02B-5513-520B2354B6C7}"/>
              </a:ext>
            </a:extLst>
          </p:cNvPr>
          <p:cNvSpPr txBox="1"/>
          <p:nvPr/>
        </p:nvSpPr>
        <p:spPr>
          <a:xfrm>
            <a:off x="7010401" y="4356538"/>
            <a:ext cx="3784197" cy="1631216"/>
          </a:xfrm>
          <a:prstGeom prst="rect">
            <a:avLst/>
          </a:prstGeom>
          <a:noFill/>
        </p:spPr>
        <p:txBody>
          <a:bodyPr wrap="square" rtlCol="0">
            <a:spAutoFit/>
          </a:bodyPr>
          <a:lstStyle/>
          <a:p>
            <a:r>
              <a:rPr lang="en-US" sz="2400" i="0" u="none" strike="noStrike" dirty="0">
                <a:latin typeface="Amasis MT Pro Light" panose="02040304050005020304" pitchFamily="18" charset="0"/>
              </a:rPr>
              <a:t>“NetSuite allows us to  dream a little bigger.”</a:t>
            </a:r>
          </a:p>
          <a:p>
            <a:endParaRPr lang="en-US" sz="2400" i="0" u="none" strike="noStrike" dirty="0">
              <a:latin typeface="Amasis MT Pro Light" panose="02040304050005020304" pitchFamily="18" charset="0"/>
            </a:endParaRPr>
          </a:p>
          <a:p>
            <a:r>
              <a:rPr lang="en-US" sz="1400" i="0" u="none" strike="noStrike" dirty="0">
                <a:latin typeface="Amasis MT Pro Light" panose="02040304050005020304" pitchFamily="18" charset="0"/>
              </a:rPr>
              <a:t>JENNIFER HORSTMANN, CFO,  HINCAPIE SPORTSWEAR</a:t>
            </a:r>
            <a:endParaRPr lang="en-US" dirty="0">
              <a:latin typeface="Amasis MT Pro Light" panose="02040304050005020304" pitchFamily="18" charset="0"/>
            </a:endParaRPr>
          </a:p>
        </p:txBody>
      </p:sp>
      <p:pic>
        <p:nvPicPr>
          <p:cNvPr id="4" name="Picture 3" descr="Logo, company name&#10;&#10;Description automatically generated">
            <a:extLst>
              <a:ext uri="{FF2B5EF4-FFF2-40B4-BE49-F238E27FC236}">
                <a16:creationId xmlns:a16="http://schemas.microsoft.com/office/drawing/2014/main" id="{EEA05F72-5FFA-DABD-4477-A65E82B07139}"/>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400000"/>
                    </a14:imgEffect>
                  </a14:imgLayer>
                </a14:imgProps>
              </a:ext>
            </a:extLst>
          </a:blip>
          <a:srcRect l="-1396" t="12544" r="1396" b="15168"/>
          <a:stretch/>
        </p:blipFill>
        <p:spPr>
          <a:xfrm>
            <a:off x="309815" y="5528441"/>
            <a:ext cx="1505607" cy="1085938"/>
          </a:xfrm>
          <a:prstGeom prst="rect">
            <a:avLst/>
          </a:prstGeom>
        </p:spPr>
      </p:pic>
    </p:spTree>
    <p:extLst>
      <p:ext uri="{BB962C8B-B14F-4D97-AF65-F5344CB8AC3E}">
        <p14:creationId xmlns:p14="http://schemas.microsoft.com/office/powerpoint/2010/main" val="256311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A48F-6C9B-4B6F-9063-4E2B2F6CF465}"/>
              </a:ext>
            </a:extLst>
          </p:cNvPr>
          <p:cNvSpPr>
            <a:spLocks noGrp="1"/>
          </p:cNvSpPr>
          <p:nvPr>
            <p:ph type="title"/>
          </p:nvPr>
        </p:nvSpPr>
        <p:spPr>
          <a:xfrm>
            <a:off x="536027" y="546539"/>
            <a:ext cx="3853847" cy="966952"/>
          </a:xfrm>
        </p:spPr>
        <p:txBody>
          <a:bodyPr/>
          <a:lstStyle/>
          <a:p>
            <a:r>
              <a:rPr lang="en-US" sz="2800" b="0" i="0" u="none" strike="noStrike" dirty="0">
                <a:solidFill>
                  <a:schemeClr val="tx1"/>
                </a:solidFill>
                <a:effectLst/>
                <a:latin typeface="Amasis MT Pro Medium" panose="02040604050005020304" pitchFamily="18" charset="0"/>
              </a:rPr>
              <a:t>Together, we can chart a course forward.</a:t>
            </a:r>
            <a:endParaRPr lang="en-US" sz="2800" dirty="0">
              <a:solidFill>
                <a:schemeClr val="tx1"/>
              </a:solidFill>
              <a:latin typeface="Amasis MT Pro Medium" panose="02040604050005020304" pitchFamily="18" charset="0"/>
            </a:endParaRPr>
          </a:p>
        </p:txBody>
      </p:sp>
      <p:graphicFrame>
        <p:nvGraphicFramePr>
          <p:cNvPr id="23" name="Table 23">
            <a:extLst>
              <a:ext uri="{FF2B5EF4-FFF2-40B4-BE49-F238E27FC236}">
                <a16:creationId xmlns:a16="http://schemas.microsoft.com/office/drawing/2014/main" id="{A4779ED5-F550-4DD0-A629-AFB3A45D79DA}"/>
              </a:ext>
            </a:extLst>
          </p:cNvPr>
          <p:cNvGraphicFramePr>
            <a:graphicFrameLocks noGrp="1"/>
          </p:cNvGraphicFramePr>
          <p:nvPr>
            <p:extLst>
              <p:ext uri="{D42A27DB-BD31-4B8C-83A1-F6EECF244321}">
                <p14:modId xmlns:p14="http://schemas.microsoft.com/office/powerpoint/2010/main" val="3960557569"/>
              </p:ext>
            </p:extLst>
          </p:nvPr>
        </p:nvGraphicFramePr>
        <p:xfrm>
          <a:off x="536027" y="1836183"/>
          <a:ext cx="8408275" cy="3911839"/>
        </p:xfrm>
        <a:graphic>
          <a:graphicData uri="http://schemas.openxmlformats.org/drawingml/2006/table">
            <a:tbl>
              <a:tblPr firstRow="1" bandRow="1">
                <a:tableStyleId>{5C22544A-7EE6-4342-B048-85BDC9FD1C3A}</a:tableStyleId>
              </a:tblPr>
              <a:tblGrid>
                <a:gridCol w="4204139">
                  <a:extLst>
                    <a:ext uri="{9D8B030D-6E8A-4147-A177-3AD203B41FA5}">
                      <a16:colId xmlns:a16="http://schemas.microsoft.com/office/drawing/2014/main" val="3007200546"/>
                    </a:ext>
                  </a:extLst>
                </a:gridCol>
                <a:gridCol w="4204136">
                  <a:extLst>
                    <a:ext uri="{9D8B030D-6E8A-4147-A177-3AD203B41FA5}">
                      <a16:colId xmlns:a16="http://schemas.microsoft.com/office/drawing/2014/main" val="1309975012"/>
                    </a:ext>
                  </a:extLst>
                </a:gridCol>
              </a:tblGrid>
              <a:tr h="837138">
                <a:tc>
                  <a:txBody>
                    <a:bodyPr/>
                    <a:lstStyle/>
                    <a:p>
                      <a:pPr rtl="0">
                        <a:lnSpc>
                          <a:spcPct val="150000"/>
                        </a:lnSpc>
                      </a:pPr>
                      <a:r>
                        <a:rPr lang="en-US" sz="1300" b="1" i="0" u="none" strike="noStrike" kern="1200" dirty="0">
                          <a:solidFill>
                            <a:schemeClr val="tx1"/>
                          </a:solidFill>
                          <a:effectLst/>
                          <a:latin typeface="Amasis MT Pro Light" panose="02040304050005020304" pitchFamily="18" charset="0"/>
                          <a:ea typeface="+mn-ea"/>
                          <a:cs typeface="+mn-cs"/>
                        </a:rPr>
                        <a:t>Establish:</a:t>
                      </a:r>
                    </a:p>
                    <a:p>
                      <a:pPr rtl="0">
                        <a:lnSpc>
                          <a:spcPct val="150000"/>
                        </a:lnSpc>
                      </a:pPr>
                      <a:r>
                        <a:rPr lang="en-US" sz="1200" b="0" i="0" u="none" strike="noStrike" kern="1200" dirty="0">
                          <a:solidFill>
                            <a:schemeClr val="tx1"/>
                          </a:solidFill>
                          <a:effectLst/>
                          <a:latin typeface="Amasis MT Pro Light" panose="02040304050005020304" pitchFamily="18" charset="0"/>
                          <a:ea typeface="+mn-ea"/>
                          <a:cs typeface="+mn-cs"/>
                        </a:rPr>
                        <a:t>Our main objective is to establish and implement a cloud-based foundation upon which future transformation can be built.</a:t>
                      </a:r>
                      <a:endParaRPr lang="en-US" sz="1200" b="0" dirty="0">
                        <a:solidFill>
                          <a:schemeClr val="tx1"/>
                        </a:solidFill>
                        <a:effectLst/>
                        <a:latin typeface="Amasis MT Pro Light" panose="02040304050005020304" pitchFamily="18" charset="0"/>
                      </a:endParaRPr>
                    </a:p>
                    <a:p>
                      <a:pPr>
                        <a:lnSpc>
                          <a:spcPct val="150000"/>
                        </a:lnSpc>
                      </a:pPr>
                      <a:br>
                        <a:rPr lang="en-US" sz="1200" dirty="0">
                          <a:solidFill>
                            <a:schemeClr val="tx1"/>
                          </a:solidFill>
                          <a:latin typeface="Amasis MT Pro Light" panose="02040304050005020304" pitchFamily="18" charset="0"/>
                        </a:rPr>
                      </a:br>
                      <a:endParaRPr kumimoji="0" lang="en-US" sz="1200" b="0" i="0" u="none" strike="noStrike" kern="1200" cap="none" spc="0" normalizeH="0" baseline="0" noProof="0" dirty="0">
                        <a:ln>
                          <a:noFill/>
                        </a:ln>
                        <a:solidFill>
                          <a:schemeClr val="tx1"/>
                        </a:solidFill>
                        <a:effectLst/>
                        <a:uLnTx/>
                        <a:uFillTx/>
                        <a:latin typeface="Amasis MT Pro Light" panose="02040304050005020304" pitchFamily="18" charset="0"/>
                        <a:ea typeface="+mn-ea"/>
                        <a:cs typeface="Biome Light" panose="020B0303030204020804" pitchFamily="34" charset="0"/>
                      </a:endParaRPr>
                    </a:p>
                  </a:txBody>
                  <a:tcPr marL="77410" marR="77410" marT="38705" marB="38705">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rtl="0">
                        <a:lnSpc>
                          <a:spcPct val="150000"/>
                        </a:lnSpc>
                      </a:pPr>
                      <a:r>
                        <a:rPr lang="en-US" sz="1300" b="1" i="0" u="none" strike="noStrike" kern="1200" dirty="0">
                          <a:solidFill>
                            <a:schemeClr val="tx1"/>
                          </a:solidFill>
                          <a:effectLst/>
                          <a:latin typeface="Amasis MT Pro Light" panose="02040304050005020304" pitchFamily="18" charset="0"/>
                          <a:ea typeface="+mn-ea"/>
                          <a:cs typeface="+mn-cs"/>
                        </a:rPr>
                        <a:t>Accelerate:</a:t>
                      </a:r>
                    </a:p>
                    <a:p>
                      <a:pPr rtl="0">
                        <a:lnSpc>
                          <a:spcPct val="150000"/>
                        </a:lnSpc>
                      </a:pPr>
                      <a:r>
                        <a:rPr lang="en-US" sz="1200" b="0" i="0" u="none" strike="noStrike" kern="1200" dirty="0">
                          <a:solidFill>
                            <a:schemeClr val="tx1"/>
                          </a:solidFill>
                          <a:effectLst/>
                          <a:latin typeface="Amasis MT Pro Light" panose="02040304050005020304" pitchFamily="18" charset="0"/>
                          <a:ea typeface="+mn-ea"/>
                          <a:cs typeface="+mn-cs"/>
                        </a:rPr>
                        <a:t>With targeted promotions and ROI analysis, brands can now drive cross-channel sales that are profitable.</a:t>
                      </a:r>
                      <a:endParaRPr lang="en-US" sz="1200" b="0" dirty="0">
                        <a:solidFill>
                          <a:schemeClr val="tx1"/>
                        </a:solidFill>
                        <a:effectLst/>
                        <a:latin typeface="Amasis MT Pro Light" panose="02040304050005020304" pitchFamily="18" charset="0"/>
                      </a:endParaRPr>
                    </a:p>
                    <a:p>
                      <a:pPr>
                        <a:lnSpc>
                          <a:spcPct val="150000"/>
                        </a:lnSpc>
                      </a:pPr>
                      <a:br>
                        <a:rPr lang="en-US" sz="1200" dirty="0">
                          <a:solidFill>
                            <a:schemeClr val="tx1"/>
                          </a:solidFill>
                          <a:latin typeface="Amasis MT Pro Light" panose="02040304050005020304" pitchFamily="18" charset="0"/>
                        </a:rPr>
                      </a:br>
                      <a:endParaRPr kumimoji="0" lang="en-US" sz="1200" b="0" i="0" u="none" strike="noStrike" kern="1200" cap="none" spc="0" normalizeH="0" baseline="0" noProof="0" dirty="0">
                        <a:ln>
                          <a:noFill/>
                        </a:ln>
                        <a:solidFill>
                          <a:schemeClr val="tx1"/>
                        </a:solidFill>
                        <a:effectLst/>
                        <a:uLnTx/>
                        <a:uFillTx/>
                        <a:latin typeface="Amasis MT Pro Light" panose="02040304050005020304" pitchFamily="18" charset="0"/>
                        <a:ea typeface="+mn-ea"/>
                        <a:cs typeface="Biome Light" panose="020B0303030204020804" pitchFamily="34" charset="0"/>
                      </a:endParaRPr>
                    </a:p>
                  </a:txBody>
                  <a:tcPr marL="77410" marR="77410" marT="38705" marB="38705">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15998"/>
                  </a:ext>
                </a:extLst>
              </a:tr>
              <a:tr h="0">
                <a:tc>
                  <a:txBody>
                    <a:bodyPr/>
                    <a:lstStyle/>
                    <a:p>
                      <a:pPr rtl="0">
                        <a:lnSpc>
                          <a:spcPct val="150000"/>
                        </a:lnSpc>
                      </a:pPr>
                      <a:r>
                        <a:rPr lang="en-US" sz="1300" b="1" i="0" u="none" strike="noStrike" kern="1200" dirty="0">
                          <a:solidFill>
                            <a:schemeClr val="tx1"/>
                          </a:solidFill>
                          <a:effectLst/>
                          <a:latin typeface="Amasis MT Pro Light" panose="02040304050005020304" pitchFamily="18" charset="0"/>
                          <a:ea typeface="+mn-ea"/>
                          <a:cs typeface="+mn-cs"/>
                        </a:rPr>
                        <a:t>Elevate:</a:t>
                      </a:r>
                    </a:p>
                    <a:p>
                      <a:pPr rtl="0">
                        <a:lnSpc>
                          <a:spcPct val="150000"/>
                        </a:lnSpc>
                      </a:pPr>
                      <a:r>
                        <a:rPr lang="en-US" sz="1200" b="0" i="0" u="none" strike="noStrike" kern="1200" dirty="0">
                          <a:solidFill>
                            <a:schemeClr val="tx1"/>
                          </a:solidFill>
                          <a:effectLst/>
                          <a:latin typeface="Amasis MT Pro Light" panose="02040304050005020304" pitchFamily="18" charset="0"/>
                          <a:ea typeface="+mn-ea"/>
                          <a:cs typeface="+mn-cs"/>
                        </a:rPr>
                        <a:t>We are attempting to create a unified model that connects all four corners of our business, including customers, inventory and orders.</a:t>
                      </a:r>
                      <a:endParaRPr lang="en-US" sz="1200" b="0" dirty="0">
                        <a:solidFill>
                          <a:schemeClr val="tx1"/>
                        </a:solidFill>
                        <a:effectLst/>
                        <a:latin typeface="Amasis MT Pro Light" panose="02040304050005020304" pitchFamily="18" charset="0"/>
                      </a:endParaRPr>
                    </a:p>
                    <a:p>
                      <a:pPr>
                        <a:lnSpc>
                          <a:spcPct val="150000"/>
                        </a:lnSpc>
                      </a:pPr>
                      <a:endParaRPr kumimoji="0" lang="en-US" sz="1200" b="0" i="0" u="none" strike="noStrike" kern="1200" cap="none" spc="0" normalizeH="0" baseline="0" noProof="0" dirty="0">
                        <a:ln>
                          <a:noFill/>
                        </a:ln>
                        <a:solidFill>
                          <a:schemeClr val="tx1"/>
                        </a:solidFill>
                        <a:effectLst/>
                        <a:uLnTx/>
                        <a:uFillTx/>
                        <a:latin typeface="Amasis MT Pro Light" panose="02040304050005020304" pitchFamily="18" charset="0"/>
                        <a:ea typeface="+mn-ea"/>
                        <a:cs typeface="Biome Light" panose="020B0303030204020804" pitchFamily="34" charset="0"/>
                      </a:endParaRPr>
                    </a:p>
                  </a:txBody>
                  <a:tcPr marL="77410" marR="77410" marT="38705" marB="38705">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rtl="0">
                        <a:lnSpc>
                          <a:spcPct val="150000"/>
                        </a:lnSpc>
                      </a:pPr>
                      <a:r>
                        <a:rPr lang="en-US" sz="1300" b="1" i="0" u="none" strike="noStrike" kern="1200" dirty="0">
                          <a:solidFill>
                            <a:schemeClr val="tx1"/>
                          </a:solidFill>
                          <a:effectLst/>
                          <a:latin typeface="Amasis MT Pro Light" panose="02040304050005020304" pitchFamily="18" charset="0"/>
                          <a:ea typeface="+mn-ea"/>
                          <a:cs typeface="+mn-cs"/>
                        </a:rPr>
                        <a:t>Dominate:</a:t>
                      </a:r>
                    </a:p>
                    <a:p>
                      <a:pPr rtl="0">
                        <a:lnSpc>
                          <a:spcPct val="150000"/>
                        </a:lnSpc>
                      </a:pPr>
                      <a:r>
                        <a:rPr lang="en-US" sz="1200" b="0" i="0" u="none" strike="noStrike" kern="1200" dirty="0">
                          <a:solidFill>
                            <a:schemeClr val="tx1"/>
                          </a:solidFill>
                          <a:effectLst/>
                          <a:latin typeface="Amasis MT Pro Light" panose="02040304050005020304" pitchFamily="18" charset="0"/>
                          <a:ea typeface="+mn-ea"/>
                          <a:cs typeface="+mn-cs"/>
                        </a:rPr>
                        <a:t>NetSuite will deliver the technology and innovation roadmaps so that you can manage your business.</a:t>
                      </a:r>
                      <a:endParaRPr lang="en-US" sz="1200" b="0" dirty="0">
                        <a:solidFill>
                          <a:schemeClr val="tx1"/>
                        </a:solidFill>
                        <a:effectLst/>
                        <a:latin typeface="Amasis MT Pro Light" panose="02040304050005020304" pitchFamily="18" charset="0"/>
                      </a:endParaRPr>
                    </a:p>
                    <a:p>
                      <a:pPr>
                        <a:lnSpc>
                          <a:spcPct val="150000"/>
                        </a:lnSpc>
                      </a:pPr>
                      <a:br>
                        <a:rPr lang="en-US" sz="1200" dirty="0">
                          <a:solidFill>
                            <a:schemeClr val="tx1"/>
                          </a:solidFill>
                          <a:latin typeface="Amasis MT Pro Light" panose="02040304050005020304" pitchFamily="18" charset="0"/>
                        </a:rPr>
                      </a:br>
                      <a:endParaRPr kumimoji="0" lang="en-US" sz="1200" b="0" i="0" u="none" strike="noStrike" kern="1200" cap="none" spc="0" normalizeH="0" baseline="0" noProof="0" dirty="0">
                        <a:ln>
                          <a:noFill/>
                        </a:ln>
                        <a:solidFill>
                          <a:schemeClr val="tx1"/>
                        </a:solidFill>
                        <a:effectLst/>
                        <a:uLnTx/>
                        <a:uFillTx/>
                        <a:latin typeface="Amasis MT Pro Light" panose="02040304050005020304" pitchFamily="18" charset="0"/>
                        <a:ea typeface="+mn-ea"/>
                        <a:cs typeface="Biome Light" panose="020B0303030204020804" pitchFamily="34" charset="0"/>
                      </a:endParaRPr>
                    </a:p>
                  </a:txBody>
                  <a:tcPr marL="77410" marR="77410" marT="38705" marB="38705">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1012071"/>
                  </a:ext>
                </a:extLst>
              </a:tr>
              <a:tr h="1024741">
                <a:tc>
                  <a:txBody>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300" b="1" i="0" u="none" strike="noStrike" kern="1200" cap="none" spc="0" normalizeH="0" baseline="0" noProof="0" dirty="0">
                          <a:ln>
                            <a:noFill/>
                          </a:ln>
                          <a:solidFill>
                            <a:schemeClr val="tx1"/>
                          </a:solidFill>
                          <a:effectLst/>
                          <a:uLnTx/>
                          <a:uFillTx/>
                          <a:latin typeface="Amasis MT Pro Light" panose="02040304050005020304" pitchFamily="18" charset="0"/>
                          <a:ea typeface="+mn-ea"/>
                          <a:cs typeface="Biome Light" panose="020B0303030204020804" pitchFamily="34" charset="0"/>
                        </a:rPr>
                        <a:t>Expand: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chemeClr val="tx1"/>
                          </a:solidFill>
                          <a:effectLst/>
                          <a:uLnTx/>
                          <a:uFillTx/>
                          <a:latin typeface="Amasis MT Pro Light" panose="02040304050005020304" pitchFamily="18" charset="0"/>
                          <a:ea typeface="+mn-ea"/>
                          <a:cs typeface="Biome Light" panose="020B0303030204020804" pitchFamily="34" charset="0"/>
                        </a:rPr>
                        <a:t>With the platform in place, brands are now free from the burden of maintaining an IT infrastructure.</a:t>
                      </a:r>
                    </a:p>
                  </a:txBody>
                  <a:tcPr marL="77410" marR="77410" marT="38705" marB="3870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Tx/>
                        <a:latin typeface="Amasis MT Pro Light" panose="02040304050005020304" pitchFamily="18" charset="0"/>
                        <a:ea typeface="+mn-ea"/>
                        <a:cs typeface="Biome Light" panose="020B0303030204020804" pitchFamily="34" charset="0"/>
                      </a:endParaRPr>
                    </a:p>
                  </a:txBody>
                  <a:tcPr marL="77410" marR="77410" marT="38705" marB="387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71895934"/>
                  </a:ext>
                </a:extLst>
              </a:tr>
            </a:tbl>
          </a:graphicData>
        </a:graphic>
      </p:graphicFrame>
      <p:pic>
        <p:nvPicPr>
          <p:cNvPr id="3" name="Picture 2" descr="Logo, company name&#10;&#10;Description automatically generated">
            <a:extLst>
              <a:ext uri="{FF2B5EF4-FFF2-40B4-BE49-F238E27FC236}">
                <a16:creationId xmlns:a16="http://schemas.microsoft.com/office/drawing/2014/main" id="{662B953D-82CA-5E77-2880-820E8E1E0EB5}"/>
              </a:ext>
            </a:extLst>
          </p:cNvPr>
          <p:cNvPicPr>
            <a:picLocks noChangeAspect="1"/>
          </p:cNvPicPr>
          <p:nvPr/>
        </p:nvPicPr>
        <p:blipFill rotWithShape="1">
          <a:blip r:embed="rId2">
            <a:lum bright="70000" contrast="-70000"/>
            <a:extLst>
              <a:ext uri="{BEBA8EAE-BF5A-486C-A8C5-ECC9F3942E4B}">
                <a14:imgProps xmlns:a14="http://schemas.microsoft.com/office/drawing/2010/main">
                  <a14:imgLayer r:embed="rId3">
                    <a14:imgEffect>
                      <a14:saturation sat="0"/>
                    </a14:imgEffect>
                  </a14:imgLayer>
                </a14:imgProps>
              </a:ext>
            </a:extLst>
          </a:blip>
          <a:srcRect l="-1396" t="12544" r="1396" b="15168"/>
          <a:stretch/>
        </p:blipFill>
        <p:spPr>
          <a:xfrm>
            <a:off x="10150366" y="5507420"/>
            <a:ext cx="1505607" cy="1085938"/>
          </a:xfrm>
          <a:prstGeom prst="rect">
            <a:avLst/>
          </a:prstGeom>
        </p:spPr>
      </p:pic>
    </p:spTree>
    <p:extLst>
      <p:ext uri="{BB962C8B-B14F-4D97-AF65-F5344CB8AC3E}">
        <p14:creationId xmlns:p14="http://schemas.microsoft.com/office/powerpoint/2010/main" val="44507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anim calcmode="lin" valueType="num">
                                      <p:cBhvr>
                                        <p:cTn id="11" dur="1000" fill="hold"/>
                                        <p:tgtEl>
                                          <p:spTgt spid="23"/>
                                        </p:tgtEl>
                                        <p:attrNameLst>
                                          <p:attrName>ppt_x</p:attrName>
                                        </p:attrNameLst>
                                      </p:cBhvr>
                                      <p:tavLst>
                                        <p:tav tm="0">
                                          <p:val>
                                            <p:strVal val="#ppt_x"/>
                                          </p:val>
                                        </p:tav>
                                        <p:tav tm="100000">
                                          <p:val>
                                            <p:strVal val="#ppt_x"/>
                                          </p:val>
                                        </p:tav>
                                      </p:tavLst>
                                    </p:anim>
                                    <p:anim calcmode="lin" valueType="num">
                                      <p:cBhvr>
                                        <p:cTn id="1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schemeClr>
        </a:solidFill>
        <a:effectLst/>
      </p:bgPr>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BBA456D-E6C8-15FC-183E-1964C5A6584D}"/>
              </a:ext>
            </a:extLst>
          </p:cNvPr>
          <p:cNvPicPr>
            <a:picLocks noGrp="1" noChangeAspect="1"/>
          </p:cNvPicPr>
          <p:nvPr>
            <p:ph type="pic" sz="quarter" idx="10"/>
          </p:nvPr>
        </p:nvPicPr>
        <p:blipFill>
          <a:blip r:embed="rId2"/>
          <a:srcRect/>
          <a:stretch>
            <a:fillRect/>
          </a:stretch>
        </p:blipFill>
        <p:spPr>
          <a:prstGeom prst="rect">
            <a:avLst/>
          </a:prstGeom>
        </p:spPr>
      </p:pic>
      <p:sp>
        <p:nvSpPr>
          <p:cNvPr id="25" name="Content Placeholder 24">
            <a:extLst>
              <a:ext uri="{FF2B5EF4-FFF2-40B4-BE49-F238E27FC236}">
                <a16:creationId xmlns:a16="http://schemas.microsoft.com/office/drawing/2014/main" id="{EEC41F11-47BD-44B1-BF22-D3C7965626ED}"/>
              </a:ext>
            </a:extLst>
          </p:cNvPr>
          <p:cNvSpPr>
            <a:spLocks noGrp="1"/>
          </p:cNvSpPr>
          <p:nvPr>
            <p:ph idx="4294967295"/>
          </p:nvPr>
        </p:nvSpPr>
        <p:spPr>
          <a:xfrm>
            <a:off x="871045" y="2039883"/>
            <a:ext cx="3354114" cy="1389117"/>
          </a:xfrm>
        </p:spPr>
        <p:txBody>
          <a:bodyPr>
            <a:noAutofit/>
          </a:bodyPr>
          <a:lstStyle/>
          <a:p>
            <a:pPr marL="0" indent="0" rtl="0">
              <a:spcBef>
                <a:spcPts val="0"/>
              </a:spcBef>
              <a:spcAft>
                <a:spcPts val="0"/>
              </a:spcAft>
              <a:buNone/>
            </a:pPr>
            <a:r>
              <a:rPr lang="en-US" sz="1800" b="0" i="0" u="none" strike="noStrike" dirty="0">
                <a:solidFill>
                  <a:srgbClr val="414141"/>
                </a:solidFill>
                <a:effectLst/>
                <a:latin typeface="Amasis MT Pro Light" panose="02040304050005020304" pitchFamily="18" charset="0"/>
              </a:rPr>
              <a:t>NetSuite's Fashion Edition gives your team the tools they need to monitor the business. This will enable faster and more effective decision-making while also improving customer experience and your bottom line.</a:t>
            </a:r>
            <a:endParaRPr lang="en-US" sz="1800" dirty="0">
              <a:latin typeface="Amasis MT Pro Light" panose="02040304050005020304" pitchFamily="18" charset="0"/>
            </a:endParaRPr>
          </a:p>
        </p:txBody>
      </p:sp>
      <p:sp>
        <p:nvSpPr>
          <p:cNvPr id="26" name="Content Placeholder 25">
            <a:extLst>
              <a:ext uri="{FF2B5EF4-FFF2-40B4-BE49-F238E27FC236}">
                <a16:creationId xmlns:a16="http://schemas.microsoft.com/office/drawing/2014/main" id="{34CC2084-FCB9-4F4B-8B47-44B2A81D5235}"/>
              </a:ext>
            </a:extLst>
          </p:cNvPr>
          <p:cNvSpPr>
            <a:spLocks noGrp="1"/>
          </p:cNvSpPr>
          <p:nvPr>
            <p:ph idx="4294967295"/>
          </p:nvPr>
        </p:nvSpPr>
        <p:spPr>
          <a:xfrm>
            <a:off x="6210300" y="4198709"/>
            <a:ext cx="4163410" cy="2086478"/>
          </a:xfrm>
        </p:spPr>
        <p:txBody>
          <a:bodyPr>
            <a:noAutofit/>
          </a:bodyPr>
          <a:lstStyle/>
          <a:p>
            <a:pPr marL="0" indent="0" rtl="0">
              <a:lnSpc>
                <a:spcPct val="120000"/>
              </a:lnSpc>
              <a:spcBef>
                <a:spcPts val="1800"/>
              </a:spcBef>
              <a:spcAft>
                <a:spcPts val="600"/>
              </a:spcAft>
              <a:buNone/>
            </a:pPr>
            <a:r>
              <a:rPr lang="en-US" sz="1800" b="0" i="0" u="none" strike="noStrike" dirty="0">
                <a:solidFill>
                  <a:srgbClr val="000000"/>
                </a:solidFill>
                <a:effectLst/>
                <a:latin typeface="Amasis MT Pro Medium" panose="02040604050005020304" pitchFamily="18" charset="0"/>
              </a:rPr>
              <a:t>PRE-CONFIGURED DASHBOARDS,  KPIs AND REPORTS</a:t>
            </a:r>
          </a:p>
          <a:p>
            <a:pPr marL="0" indent="0" rtl="0">
              <a:lnSpc>
                <a:spcPct val="120000"/>
              </a:lnSpc>
              <a:spcBef>
                <a:spcPts val="0"/>
              </a:spcBef>
              <a:spcAft>
                <a:spcPts val="0"/>
              </a:spcAft>
              <a:buNone/>
            </a:pPr>
            <a:r>
              <a:rPr lang="en-US" sz="1600" b="0" i="0" u="none" strike="noStrike" dirty="0">
                <a:solidFill>
                  <a:srgbClr val="414141"/>
                </a:solidFill>
                <a:effectLst/>
                <a:latin typeface="Amasis MT Pro Light" panose="02040304050005020304" pitchFamily="18" charset="0"/>
              </a:rPr>
              <a:t>Each user of AFA is provided with a dashboard. It is designed to provide only the necessary information to enable them to do their daily tasks efficiently. </a:t>
            </a:r>
            <a:br>
              <a:rPr lang="en-US" sz="1600" dirty="0"/>
            </a:br>
            <a:endParaRPr lang="en-US" sz="1600" dirty="0">
              <a:solidFill>
                <a:srgbClr val="C0C9C2">
                  <a:lumMod val="50000"/>
                </a:srgbClr>
              </a:solidFill>
              <a:cs typeface="Biome Light" panose="020B0303030204020804" pitchFamily="34" charset="0"/>
            </a:endParaRPr>
          </a:p>
        </p:txBody>
      </p:sp>
      <p:sp>
        <p:nvSpPr>
          <p:cNvPr id="3" name="Content Placeholder 2">
            <a:extLst>
              <a:ext uri="{FF2B5EF4-FFF2-40B4-BE49-F238E27FC236}">
                <a16:creationId xmlns:a16="http://schemas.microsoft.com/office/drawing/2014/main" id="{B34BD264-B274-4D4C-8E2B-C6F7606B254F}"/>
              </a:ext>
            </a:extLst>
          </p:cNvPr>
          <p:cNvSpPr>
            <a:spLocks noGrp="1"/>
          </p:cNvSpPr>
          <p:nvPr>
            <p:ph idx="4294967295"/>
          </p:nvPr>
        </p:nvSpPr>
        <p:spPr>
          <a:xfrm>
            <a:off x="871045" y="792657"/>
            <a:ext cx="3606362" cy="1046653"/>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Amasis MT Pro Medium" panose="02040604050005020304" pitchFamily="18" charset="0"/>
              </a:rPr>
              <a:t>PRODUCT DESIGNED WITH  YOUR BUSINESS IN MIND</a:t>
            </a:r>
            <a:endParaRPr kumimoji="0" lang="en-US" sz="2400" b="0" i="0" u="none" strike="noStrike" kern="1200" cap="none" spc="0" normalizeH="0" baseline="0" noProof="0" dirty="0">
              <a:ln>
                <a:noFill/>
              </a:ln>
              <a:solidFill>
                <a:srgbClr val="C0C9C2">
                  <a:lumMod val="50000"/>
                </a:srgbClr>
              </a:solidFill>
              <a:effectLst/>
              <a:uLnTx/>
              <a:uFillTx/>
              <a:latin typeface="Amasis MT Pro Medium" panose="02040604050005020304" pitchFamily="18"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C0C9C2">
                  <a:lumMod val="50000"/>
                </a:srgbClr>
              </a:solidFill>
              <a:effectLst/>
              <a:uLnTx/>
              <a:uFillTx/>
              <a:latin typeface="Amasis MT Pro Medium" panose="02040604050005020304" pitchFamily="18" charset="0"/>
              <a:cs typeface="Biome Light" panose="020B0303030204020804" pitchFamily="34" charset="0"/>
            </a:endParaRPr>
          </a:p>
          <a:p>
            <a:endParaRPr lang="en-US" sz="2000" dirty="0">
              <a:solidFill>
                <a:schemeClr val="tx2">
                  <a:lumMod val="50000"/>
                </a:schemeClr>
              </a:solidFill>
              <a:latin typeface="Amasis MT Pro Medium" panose="02040604050005020304" pitchFamily="18" charset="0"/>
              <a:cs typeface="Biome Light" panose="020B0303030204020804" pitchFamily="34" charset="0"/>
            </a:endParaRPr>
          </a:p>
        </p:txBody>
      </p:sp>
      <p:pic>
        <p:nvPicPr>
          <p:cNvPr id="2" name="Picture 1" descr="Logo, company name&#10;&#10;Description automatically generated">
            <a:extLst>
              <a:ext uri="{FF2B5EF4-FFF2-40B4-BE49-F238E27FC236}">
                <a16:creationId xmlns:a16="http://schemas.microsoft.com/office/drawing/2014/main" id="{539A9521-821D-01DD-5E7D-6A328D90FD1A}"/>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saturation sat="0"/>
                    </a14:imgEffect>
                  </a14:imgLayer>
                </a14:imgProps>
              </a:ext>
            </a:extLst>
          </a:blip>
          <a:srcRect l="-1396" t="12544" r="1396" b="15168"/>
          <a:stretch/>
        </p:blipFill>
        <p:spPr>
          <a:xfrm>
            <a:off x="871045" y="5522374"/>
            <a:ext cx="1505607" cy="1085938"/>
          </a:xfrm>
          <a:prstGeom prst="rect">
            <a:avLst/>
          </a:prstGeom>
        </p:spPr>
      </p:pic>
    </p:spTree>
    <p:extLst>
      <p:ext uri="{BB962C8B-B14F-4D97-AF65-F5344CB8AC3E}">
        <p14:creationId xmlns:p14="http://schemas.microsoft.com/office/powerpoint/2010/main" val="34493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wipe(left)">
                                      <p:cBhvr>
                                        <p:cTn id="10" dur="500"/>
                                        <p:tgtEl>
                                          <p:spTgt spid="25">
                                            <p:txEl>
                                              <p:pRg st="0" end="0"/>
                                            </p:txEl>
                                          </p:spTgt>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1000"/>
                                        <p:tgtEl>
                                          <p:spTgt spid="26">
                                            <p:txEl>
                                              <p:pRg st="0" end="0"/>
                                            </p:txEl>
                                          </p:spTgt>
                                        </p:tgtEl>
                                      </p:cBhvr>
                                    </p:animEffect>
                                    <p:anim calcmode="lin" valueType="num">
                                      <p:cBhvr>
                                        <p:cTn id="15"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26">
                                            <p:txEl>
                                              <p:pRg st="1" end="1"/>
                                            </p:txEl>
                                          </p:spTgt>
                                        </p:tgtEl>
                                        <p:attrNameLst>
                                          <p:attrName>style.visibility</p:attrName>
                                        </p:attrNameLst>
                                      </p:cBhvr>
                                      <p:to>
                                        <p:strVal val="visible"/>
                                      </p:to>
                                    </p:set>
                                    <p:animEffect transition="in" filter="fade">
                                      <p:cBhvr>
                                        <p:cTn id="20" dur="1000"/>
                                        <p:tgtEl>
                                          <p:spTgt spid="26">
                                            <p:txEl>
                                              <p:pRg st="1" end="1"/>
                                            </p:txEl>
                                          </p:spTgt>
                                        </p:tgtEl>
                                      </p:cBhvr>
                                    </p:animEffect>
                                    <p:anim calcmode="lin" valueType="num">
                                      <p:cBhvr>
                                        <p:cTn id="21" dur="1000" fill="hold"/>
                                        <p:tgtEl>
                                          <p:spTgt spid="26">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build="p"/>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E71A3A-9406-9C50-00CD-D65041EA946C}"/>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0"/>
            <a:ext cx="12191999" cy="6858000"/>
          </a:xfrm>
          <a:prstGeom prst="rect">
            <a:avLst/>
          </a:prstGeom>
        </p:spPr>
      </p:pic>
      <p:sp>
        <p:nvSpPr>
          <p:cNvPr id="3" name="Title 2">
            <a:extLst>
              <a:ext uri="{FF2B5EF4-FFF2-40B4-BE49-F238E27FC236}">
                <a16:creationId xmlns:a16="http://schemas.microsoft.com/office/drawing/2014/main" id="{594C1777-B62D-468E-BE34-64A07CED098F}"/>
              </a:ext>
            </a:extLst>
          </p:cNvPr>
          <p:cNvSpPr>
            <a:spLocks noGrp="1"/>
          </p:cNvSpPr>
          <p:nvPr>
            <p:ph type="title"/>
          </p:nvPr>
        </p:nvSpPr>
        <p:spPr>
          <a:xfrm>
            <a:off x="1019169" y="743309"/>
            <a:ext cx="4519783" cy="1453353"/>
          </a:xfrm>
        </p:spPr>
        <p:txBody>
          <a:bodyPr>
            <a:noAutofit/>
          </a:bodyPr>
          <a:lstStyle/>
          <a:p>
            <a:r>
              <a:rPr lang="en-US" sz="3200" b="0" i="0" u="none" strike="noStrike" dirty="0">
                <a:solidFill>
                  <a:schemeClr val="tx1"/>
                </a:solidFill>
                <a:effectLst/>
                <a:latin typeface="Amasis MT Pro Medium" panose="02040604050005020304" pitchFamily="18" charset="0"/>
              </a:rPr>
              <a:t>UNIFIED OMNICHANNEL COMMERCE</a:t>
            </a:r>
            <a:endParaRPr lang="en-US" sz="3200" dirty="0">
              <a:solidFill>
                <a:schemeClr val="tx1"/>
              </a:solidFill>
              <a:latin typeface="Amasis MT Pro Medium" panose="02040604050005020304" pitchFamily="18" charset="0"/>
            </a:endParaRPr>
          </a:p>
        </p:txBody>
      </p:sp>
      <p:sp>
        <p:nvSpPr>
          <p:cNvPr id="5" name="TextBox 4">
            <a:extLst>
              <a:ext uri="{FF2B5EF4-FFF2-40B4-BE49-F238E27FC236}">
                <a16:creationId xmlns:a16="http://schemas.microsoft.com/office/drawing/2014/main" id="{58C0064C-C3AB-3F7C-DA9D-7D233351359E}"/>
              </a:ext>
            </a:extLst>
          </p:cNvPr>
          <p:cNvSpPr txBox="1"/>
          <p:nvPr/>
        </p:nvSpPr>
        <p:spPr>
          <a:xfrm>
            <a:off x="1019169" y="2462049"/>
            <a:ext cx="3972910" cy="1754326"/>
          </a:xfrm>
          <a:prstGeom prst="rect">
            <a:avLst/>
          </a:prstGeom>
          <a:noFill/>
        </p:spPr>
        <p:txBody>
          <a:bodyPr wrap="square" rtlCol="0">
            <a:spAutoFit/>
          </a:bodyPr>
          <a:lstStyle/>
          <a:p>
            <a:pPr rtl="0">
              <a:spcBef>
                <a:spcPts val="0"/>
              </a:spcBef>
              <a:spcAft>
                <a:spcPts val="0"/>
              </a:spcAft>
            </a:pPr>
            <a:r>
              <a:rPr lang="en-US" b="0" i="0" u="none" strike="noStrike" dirty="0">
                <a:effectLst/>
                <a:latin typeface="Amasis MT Pro Light" panose="02040304050005020304" pitchFamily="18" charset="0"/>
              </a:rPr>
              <a:t>NetSuite offers omnichannel capabilities to deliver an unrivalled shopping experience, build customer loyalty, and provide 360-degree visibility of customers and inventory across the enterprise.</a:t>
            </a:r>
            <a:endParaRPr lang="en-US" b="0" dirty="0">
              <a:effectLst/>
              <a:latin typeface="Amasis MT Pro Light" panose="02040304050005020304" pitchFamily="18" charset="0"/>
            </a:endParaRPr>
          </a:p>
        </p:txBody>
      </p:sp>
      <p:sp>
        <p:nvSpPr>
          <p:cNvPr id="7" name="TextBox 6">
            <a:extLst>
              <a:ext uri="{FF2B5EF4-FFF2-40B4-BE49-F238E27FC236}">
                <a16:creationId xmlns:a16="http://schemas.microsoft.com/office/drawing/2014/main" id="{43365D3A-C1F7-9D41-868A-E0F701B59E54}"/>
              </a:ext>
            </a:extLst>
          </p:cNvPr>
          <p:cNvSpPr txBox="1"/>
          <p:nvPr/>
        </p:nvSpPr>
        <p:spPr>
          <a:xfrm>
            <a:off x="6653050" y="743309"/>
            <a:ext cx="4519783" cy="4355038"/>
          </a:xfrm>
          <a:prstGeom prst="rect">
            <a:avLst/>
          </a:prstGeom>
          <a:noFill/>
        </p:spPr>
        <p:txBody>
          <a:bodyPr wrap="square" rtlCol="0">
            <a:spAutoFit/>
          </a:bodyPr>
          <a:lstStyle/>
          <a:p>
            <a:pPr rtl="0">
              <a:spcBef>
                <a:spcPts val="1800"/>
              </a:spcBef>
              <a:spcAft>
                <a:spcPts val="600"/>
              </a:spcAft>
            </a:pPr>
            <a:r>
              <a:rPr lang="en-US" sz="2000" b="0" i="0" u="none" strike="noStrike" dirty="0">
                <a:effectLst/>
                <a:latin typeface="Amasis MT Pro Medium" panose="02040604050005020304" pitchFamily="18" charset="0"/>
              </a:rPr>
              <a:t>KEY BENEFITS</a:t>
            </a:r>
            <a:endParaRPr lang="en-US" sz="2000" b="1" dirty="0">
              <a:effectLst/>
              <a:latin typeface="Amasis MT Pro Medium" panose="02040604050005020304" pitchFamily="18" charset="0"/>
            </a:endParaRPr>
          </a:p>
          <a:p>
            <a:pPr marL="285750" indent="-285750" rtl="0" fontAlgn="base">
              <a:spcBef>
                <a:spcPts val="0"/>
              </a:spcBef>
              <a:spcAft>
                <a:spcPts val="0"/>
              </a:spcAft>
              <a:buFont typeface="Wingdings" panose="05000000000000000000" pitchFamily="2" charset="2"/>
              <a:buChar char="ü"/>
            </a:pPr>
            <a:r>
              <a:rPr lang="en-US" sz="1400" b="0" i="0" u="none" strike="noStrike" dirty="0">
                <a:effectLst/>
                <a:latin typeface="Arial" panose="020B0604020202020204" pitchFamily="34" charset="0"/>
              </a:rPr>
              <a:t>Multi-site and multicountry support are available from one account to help you expand into new markets.</a:t>
            </a:r>
          </a:p>
          <a:p>
            <a:pPr rtl="0" fontAlgn="base">
              <a:spcBef>
                <a:spcPts val="0"/>
              </a:spcBef>
              <a:spcAft>
                <a:spcPts val="0"/>
              </a:spcAft>
            </a:pPr>
            <a:endParaRPr lang="en-US" sz="1400" b="0" i="0" u="none" strike="noStrike" dirty="0">
              <a:effectLst/>
              <a:latin typeface="Arial" panose="020B0604020202020204" pitchFamily="34" charset="0"/>
            </a:endParaRPr>
          </a:p>
          <a:p>
            <a:pPr marL="285750" indent="-285750" rtl="0" fontAlgn="base">
              <a:spcBef>
                <a:spcPts val="0"/>
              </a:spcBef>
              <a:spcAft>
                <a:spcPts val="0"/>
              </a:spcAft>
              <a:buFont typeface="Wingdings" panose="05000000000000000000" pitchFamily="2" charset="2"/>
              <a:buChar char="ü"/>
            </a:pPr>
            <a:r>
              <a:rPr lang="en-US" sz="1400" b="0" i="0" u="none" strike="noStrike" dirty="0">
                <a:effectLst/>
                <a:latin typeface="Arial" panose="020B0604020202020204" pitchFamily="34" charset="0"/>
              </a:rPr>
              <a:t>You can host both B2B or B2C web shops on the same platform.</a:t>
            </a:r>
          </a:p>
          <a:p>
            <a:pPr rtl="0" fontAlgn="base">
              <a:spcBef>
                <a:spcPts val="0"/>
              </a:spcBef>
              <a:spcAft>
                <a:spcPts val="0"/>
              </a:spcAft>
            </a:pPr>
            <a:endParaRPr lang="en-US" sz="1400" b="0" i="0" u="none" strike="noStrike" dirty="0">
              <a:effectLst/>
              <a:latin typeface="Arial" panose="020B0604020202020204" pitchFamily="34" charset="0"/>
            </a:endParaRPr>
          </a:p>
          <a:p>
            <a:pPr marL="285750" indent="-285750" rtl="0" fontAlgn="base">
              <a:spcBef>
                <a:spcPts val="0"/>
              </a:spcBef>
              <a:spcAft>
                <a:spcPts val="0"/>
              </a:spcAft>
              <a:buFont typeface="Wingdings" panose="05000000000000000000" pitchFamily="2" charset="2"/>
              <a:buChar char="ü"/>
            </a:pPr>
            <a:r>
              <a:rPr lang="en-US" sz="1400" b="0" i="0" u="none" strike="noStrike" dirty="0">
                <a:effectLst/>
                <a:latin typeface="Arial" panose="020B0604020202020204" pitchFamily="34" charset="0"/>
              </a:rPr>
              <a:t>Customize payment terms for different vendors.</a:t>
            </a:r>
          </a:p>
          <a:p>
            <a:pPr rtl="0" fontAlgn="base">
              <a:spcBef>
                <a:spcPts val="0"/>
              </a:spcBef>
              <a:spcAft>
                <a:spcPts val="0"/>
              </a:spcAft>
            </a:pPr>
            <a:endParaRPr lang="en-US" sz="1400" b="0" i="0" u="none" strike="noStrike" dirty="0">
              <a:effectLst/>
              <a:latin typeface="Arial" panose="020B0604020202020204" pitchFamily="34" charset="0"/>
            </a:endParaRPr>
          </a:p>
          <a:p>
            <a:pPr marL="285750" indent="-285750" rtl="0" fontAlgn="base">
              <a:spcBef>
                <a:spcPts val="0"/>
              </a:spcBef>
              <a:spcAft>
                <a:spcPts val="0"/>
              </a:spcAft>
              <a:buFont typeface="Wingdings" panose="05000000000000000000" pitchFamily="2" charset="2"/>
              <a:buChar char="ü"/>
            </a:pPr>
            <a:r>
              <a:rPr lang="en-US" sz="1400" b="0" i="0" u="none" strike="noStrike" dirty="0">
                <a:effectLst/>
                <a:latin typeface="Arial" panose="020B0604020202020204" pitchFamily="34" charset="0"/>
              </a:rPr>
              <a:t>Streamline your order bookings at tradeshows using mobile POS.</a:t>
            </a:r>
          </a:p>
          <a:p>
            <a:pPr rtl="0" fontAlgn="base">
              <a:spcBef>
                <a:spcPts val="0"/>
              </a:spcBef>
              <a:spcAft>
                <a:spcPts val="0"/>
              </a:spcAft>
            </a:pPr>
            <a:endParaRPr lang="en-US" sz="1400" b="0" i="0" u="none" strike="noStrike" dirty="0">
              <a:effectLst/>
              <a:latin typeface="Arial" panose="020B0604020202020204" pitchFamily="34" charset="0"/>
            </a:endParaRPr>
          </a:p>
          <a:p>
            <a:pPr marL="285750" indent="-285750" rtl="0" fontAlgn="base">
              <a:spcBef>
                <a:spcPts val="0"/>
              </a:spcBef>
              <a:spcAft>
                <a:spcPts val="0"/>
              </a:spcAft>
              <a:buFont typeface="Wingdings" panose="05000000000000000000" pitchFamily="2" charset="2"/>
              <a:buChar char="ü"/>
            </a:pPr>
            <a:r>
              <a:rPr lang="en-US" sz="1400" b="0" i="0" u="none" strike="noStrike" dirty="0">
                <a:effectLst/>
                <a:latin typeface="Arial" panose="020B0604020202020204" pitchFamily="34" charset="0"/>
              </a:rPr>
              <a:t>Use a tablet to service customers in-store and speed up the checkout process.</a:t>
            </a:r>
          </a:p>
          <a:p>
            <a:pPr rtl="0" fontAlgn="base">
              <a:spcBef>
                <a:spcPts val="0"/>
              </a:spcBef>
              <a:spcAft>
                <a:spcPts val="0"/>
              </a:spcAft>
            </a:pPr>
            <a:endParaRPr lang="en-US" sz="1400" b="0" i="0" u="none" strike="noStrike" dirty="0">
              <a:effectLst/>
              <a:latin typeface="Arial" panose="020B0604020202020204" pitchFamily="34" charset="0"/>
            </a:endParaRPr>
          </a:p>
          <a:p>
            <a:pPr marL="285750" indent="-285750" rtl="0" fontAlgn="base">
              <a:spcBef>
                <a:spcPts val="0"/>
              </a:spcBef>
              <a:spcAft>
                <a:spcPts val="1200"/>
              </a:spcAft>
              <a:buFont typeface="Wingdings" panose="05000000000000000000" pitchFamily="2" charset="2"/>
              <a:buChar char="ü"/>
            </a:pPr>
            <a:r>
              <a:rPr lang="en-US" sz="1400" b="0" i="0" u="none" strike="noStrike" dirty="0">
                <a:effectLst/>
                <a:latin typeface="Arial" panose="020B0604020202020204" pitchFamily="34" charset="0"/>
              </a:rPr>
              <a:t>A B2B portal can help you drive business by allowing you to place orders quickly, get wholesale pricing, and apply for credit.</a:t>
            </a:r>
          </a:p>
        </p:txBody>
      </p:sp>
      <p:pic>
        <p:nvPicPr>
          <p:cNvPr id="4" name="Picture 3" descr="Logo, company name&#10;&#10;Description automatically generated">
            <a:extLst>
              <a:ext uri="{FF2B5EF4-FFF2-40B4-BE49-F238E27FC236}">
                <a16:creationId xmlns:a16="http://schemas.microsoft.com/office/drawing/2014/main" id="{89F8DE26-A6D6-02D1-DCAE-B86CE44A046C}"/>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saturation sat="0"/>
                    </a14:imgEffect>
                  </a14:imgLayer>
                </a14:imgProps>
              </a:ext>
            </a:extLst>
          </a:blip>
          <a:srcRect l="-1396" t="12544" r="1396" b="15168"/>
          <a:stretch/>
        </p:blipFill>
        <p:spPr>
          <a:xfrm>
            <a:off x="1019169" y="5469822"/>
            <a:ext cx="1505607" cy="1085938"/>
          </a:xfrm>
          <a:prstGeom prst="rect">
            <a:avLst/>
          </a:prstGeom>
        </p:spPr>
      </p:pic>
    </p:spTree>
    <p:extLst>
      <p:ext uri="{BB962C8B-B14F-4D97-AF65-F5344CB8AC3E}">
        <p14:creationId xmlns:p14="http://schemas.microsoft.com/office/powerpoint/2010/main" val="67513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0"/>
                            </p:stCondLst>
                            <p:childTnLst>
                              <p:par>
                                <p:cTn id="11" presetID="2" presetClass="entr" presetSubtype="1"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 presetClass="entr" presetSubtype="1" fill="hold" grpId="0"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 presetClass="entr" presetSubtype="1"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additive="base">
                                        <p:cTn id="2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3" end="3"/>
                                            </p:txEl>
                                          </p:spTgt>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 presetClass="entr" presetSubtype="1" fill="hold" grpId="0" nodeType="after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 calcmode="lin" valueType="num">
                                      <p:cBhvr additive="base">
                                        <p:cTn id="28"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5" end="5"/>
                                            </p:txEl>
                                          </p:spTgt>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2" presetClass="entr" presetSubtype="1" fill="hold" grpId="0" nodeType="after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 calcmode="lin" valueType="num">
                                      <p:cBhvr additive="base">
                                        <p:cTn id="3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7" end="7"/>
                                            </p:txEl>
                                          </p:spTgt>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1" fill="hold" grpId="0" nodeType="afterEffect">
                                  <p:stCondLst>
                                    <p:cond delay="0"/>
                                  </p:stCondLst>
                                  <p:childTnLst>
                                    <p:set>
                                      <p:cBhvr>
                                        <p:cTn id="37" dur="1" fill="hold">
                                          <p:stCondLst>
                                            <p:cond delay="0"/>
                                          </p:stCondLst>
                                        </p:cTn>
                                        <p:tgtEl>
                                          <p:spTgt spid="7">
                                            <p:txEl>
                                              <p:pRg st="9" end="9"/>
                                            </p:txEl>
                                          </p:spTgt>
                                        </p:tgtEl>
                                        <p:attrNameLst>
                                          <p:attrName>style.visibility</p:attrName>
                                        </p:attrNameLst>
                                      </p:cBhvr>
                                      <p:to>
                                        <p:strVal val="visible"/>
                                      </p:to>
                                    </p:set>
                                    <p:anim calcmode="lin" valueType="num">
                                      <p:cBhvr additive="base">
                                        <p:cTn id="38"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9" end="9"/>
                                            </p:txEl>
                                          </p:spTgt>
                                        </p:tgtEl>
                                        <p:attrNameLst>
                                          <p:attrName>ppt_y</p:attrName>
                                        </p:attrNameLst>
                                      </p:cBhvr>
                                      <p:tavLst>
                                        <p:tav tm="0">
                                          <p:val>
                                            <p:strVal val="0-#ppt_h/2"/>
                                          </p:val>
                                        </p:tav>
                                        <p:tav tm="100000">
                                          <p:val>
                                            <p:strVal val="#ppt_y"/>
                                          </p:val>
                                        </p:tav>
                                      </p:tavLst>
                                    </p:anim>
                                  </p:childTnLst>
                                </p:cTn>
                              </p:par>
                            </p:childTnLst>
                          </p:cTn>
                        </p:par>
                        <p:par>
                          <p:cTn id="40" fill="hold">
                            <p:stCondLst>
                              <p:cond delay="3000"/>
                            </p:stCondLst>
                            <p:childTnLst>
                              <p:par>
                                <p:cTn id="41" presetID="2" presetClass="entr" presetSubtype="1" fill="hold" grpId="0" nodeType="afterEffect">
                                  <p:stCondLst>
                                    <p:cond delay="0"/>
                                  </p:stCondLst>
                                  <p:childTnLst>
                                    <p:set>
                                      <p:cBhvr>
                                        <p:cTn id="42" dur="1" fill="hold">
                                          <p:stCondLst>
                                            <p:cond delay="0"/>
                                          </p:stCondLst>
                                        </p:cTn>
                                        <p:tgtEl>
                                          <p:spTgt spid="7">
                                            <p:txEl>
                                              <p:pRg st="11" end="11"/>
                                            </p:txEl>
                                          </p:spTgt>
                                        </p:tgtEl>
                                        <p:attrNameLst>
                                          <p:attrName>style.visibility</p:attrName>
                                        </p:attrNameLst>
                                      </p:cBhvr>
                                      <p:to>
                                        <p:strVal val="visible"/>
                                      </p:to>
                                    </p:set>
                                    <p:anim calcmode="lin" valueType="num">
                                      <p:cBhvr additive="base">
                                        <p:cTn id="43"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1"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build="allAtOnce"/>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A10211-FBDE-44DA-8AD6-29E596B2975F}">
  <ds:schemaRefs>
    <ds:schemaRef ds:uri="http://schemas.microsoft.com/sharepoint/v3/contenttype/forms"/>
  </ds:schemaRefs>
</ds:datastoreItem>
</file>

<file path=customXml/itemProps2.xml><?xml version="1.0" encoding="utf-8"?>
<ds:datastoreItem xmlns:ds="http://schemas.openxmlformats.org/officeDocument/2006/customXml" ds:itemID="{D0976319-4513-485C-AD3A-E56C39927A38}">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A1B7BBB-8F46-4BA8-85EC-2ECC1D2E3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198</TotalTime>
  <Words>860</Words>
  <Application>Microsoft Office PowerPoint</Application>
  <PresentationFormat>Widescreen</PresentationFormat>
  <Paragraphs>104</Paragraphs>
  <Slides>16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Amasis MT Pro Black</vt:lpstr>
      <vt:lpstr>Amasis MT Pro Light</vt:lpstr>
      <vt:lpstr>Amasis MT Pro Medium</vt:lpstr>
      <vt:lpstr>Arial</vt:lpstr>
      <vt:lpstr>Biome Light</vt:lpstr>
      <vt:lpstr>Calibri</vt:lpstr>
      <vt:lpstr>Calibri Light</vt:lpstr>
      <vt:lpstr>Wingdings</vt:lpstr>
      <vt:lpstr>Office Theme</vt:lpstr>
      <vt:lpstr>NetSuite Helps to scale fashion businesses</vt:lpstr>
      <vt:lpstr>Agenda</vt:lpstr>
      <vt:lpstr>“The NetSuite solution gives us the power to successfully run the business so we can focus on growing this company we love. That ultimately motivates all of us.”  BEN IRVING, CHIEF OPERATING OFFICER, MONS ROYALE</vt:lpstr>
      <vt:lpstr>INDUSTRY-LEADING SOFTWARE  ALONE IS NOT ENOUGH</vt:lpstr>
      <vt:lpstr>Contoso was great to work with. Patrice was my representative, and she anticipated my needs and worked diligently to fix my issue.</vt:lpstr>
      <vt:lpstr>SUITESUCCESS</vt:lpstr>
      <vt:lpstr>Together, we can chart a course forward.</vt:lpstr>
      <vt:lpstr>PowerPoint Presentation</vt:lpstr>
      <vt:lpstr>UNIFIED OMNICHANNEL COMMERCE</vt:lpstr>
      <vt:lpstr>REAL-TIME GLOBAL INVENTORY  AND ORDER MANAGEMENT</vt:lpstr>
      <vt:lpstr>FINANCIALS AND ACCOUNTING</vt:lpstr>
      <vt:lpstr>PowerPoint Presentation</vt:lpstr>
      <vt:lpstr>All about NetSuite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NetSuite Helps to scale fashion businesses</dc:title>
  <dc:creator>mahek irfan</dc:creator>
  <cp:lastModifiedBy>Umer Sohail</cp:lastModifiedBy>
  <cp:revision>9</cp:revision>
  <dcterms:created xsi:type="dcterms:W3CDTF">2022-08-21T10:42:40Z</dcterms:created>
  <dcterms:modified xsi:type="dcterms:W3CDTF">2022-08-22T15:31:00Z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