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462" r:id="rId2"/>
    <p:sldId id="719" r:id="rId3"/>
    <p:sldId id="310" r:id="rId4"/>
    <p:sldId id="435" r:id="rId5"/>
    <p:sldId id="260" r:id="rId6"/>
    <p:sldId id="259" r:id="rId7"/>
    <p:sldId id="630" r:id="rId8"/>
    <p:sldId id="633" r:id="rId9"/>
    <p:sldId id="636" r:id="rId10"/>
    <p:sldId id="637" r:id="rId11"/>
    <p:sldId id="261" r:id="rId12"/>
    <p:sldId id="262" r:id="rId13"/>
    <p:sldId id="272" r:id="rId14"/>
    <p:sldId id="638" r:id="rId15"/>
    <p:sldId id="478" r:id="rId16"/>
    <p:sldId id="331" r:id="rId17"/>
    <p:sldId id="639" r:id="rId18"/>
    <p:sldId id="641" r:id="rId19"/>
    <p:sldId id="642" r:id="rId20"/>
    <p:sldId id="644" r:id="rId21"/>
    <p:sldId id="643" r:id="rId22"/>
    <p:sldId id="645" r:id="rId23"/>
    <p:sldId id="646" r:id="rId24"/>
    <p:sldId id="629" r:id="rId25"/>
    <p:sldId id="647" r:id="rId26"/>
    <p:sldId id="440" r:id="rId27"/>
    <p:sldId id="648" r:id="rId28"/>
    <p:sldId id="649" r:id="rId29"/>
    <p:sldId id="650" r:id="rId30"/>
    <p:sldId id="467" r:id="rId31"/>
    <p:sldId id="468" r:id="rId32"/>
    <p:sldId id="469" r:id="rId33"/>
    <p:sldId id="651" r:id="rId34"/>
    <p:sldId id="282" r:id="rId35"/>
    <p:sldId id="652" r:id="rId36"/>
    <p:sldId id="653" r:id="rId37"/>
    <p:sldId id="654" r:id="rId38"/>
    <p:sldId id="287" r:id="rId39"/>
    <p:sldId id="655" r:id="rId40"/>
    <p:sldId id="660" r:id="rId41"/>
    <p:sldId id="657" r:id="rId42"/>
    <p:sldId id="658" r:id="rId43"/>
    <p:sldId id="656" r:id="rId44"/>
    <p:sldId id="290" r:id="rId45"/>
    <p:sldId id="356" r:id="rId46"/>
    <p:sldId id="588" r:id="rId47"/>
    <p:sldId id="718" r:id="rId48"/>
    <p:sldId id="720" r:id="rId49"/>
    <p:sldId id="721" r:id="rId50"/>
    <p:sldId id="722" r:id="rId51"/>
    <p:sldId id="723" r:id="rId52"/>
    <p:sldId id="724" r:id="rId53"/>
    <p:sldId id="725" r:id="rId54"/>
    <p:sldId id="726" r:id="rId55"/>
    <p:sldId id="659" r:id="rId56"/>
    <p:sldId id="546" r:id="rId57"/>
    <p:sldId id="581" r:id="rId58"/>
    <p:sldId id="297" r:id="rId59"/>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3" orient="horz" pos="5808" userDrawn="1">
          <p15:clr>
            <a:srgbClr val="A4A3A4"/>
          </p15:clr>
        </p15:guide>
        <p15:guide id="4" pos="576" userDrawn="1">
          <p15:clr>
            <a:srgbClr val="A4A3A4"/>
          </p15:clr>
        </p15:guide>
        <p15:guide id="5" pos="10920" userDrawn="1">
          <p15:clr>
            <a:srgbClr val="A4A3A4"/>
          </p15:clr>
        </p15:guide>
        <p15:guide id="8" orient="horz" pos="3264" userDrawn="1">
          <p15:clr>
            <a:srgbClr val="A4A3A4"/>
          </p15:clr>
        </p15:guide>
        <p15:guide id="9" pos="57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D84C6"/>
    <a:srgbClr val="5D739A"/>
    <a:srgbClr val="6997AF"/>
    <a:srgbClr val="84ACB6"/>
    <a:srgbClr val="FEFEFE"/>
    <a:srgbClr val="8784C7"/>
    <a:srgbClr val="F0F0F0"/>
    <a:srgbClr val="CEB5DD"/>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5059" autoAdjust="0"/>
  </p:normalViewPr>
  <p:slideViewPr>
    <p:cSldViewPr snapToGrid="0" showGuides="1">
      <p:cViewPr varScale="1">
        <p:scale>
          <a:sx n="39" d="100"/>
          <a:sy n="39" d="100"/>
        </p:scale>
        <p:origin x="845" y="53"/>
      </p:cViewPr>
      <p:guideLst>
        <p:guide orient="horz" pos="648"/>
        <p:guide orient="horz" pos="5808"/>
        <p:guide pos="576"/>
        <p:guide pos="10920"/>
        <p:guide orient="horz" pos="3264"/>
        <p:guide pos="5736"/>
      </p:guideLst>
    </p:cSldViewPr>
  </p:slideViewPr>
  <p:notesTextViewPr>
    <p:cViewPr>
      <p:scale>
        <a:sx n="1" d="1"/>
        <a:sy n="1" d="1"/>
      </p:scale>
      <p:origin x="0" y="0"/>
    </p:cViewPr>
  </p:notesTextViewPr>
  <p:sorterViewPr>
    <p:cViewPr>
      <p:scale>
        <a:sx n="100" d="100"/>
        <a:sy n="100" d="100"/>
      </p:scale>
      <p:origin x="0" y="-4902"/>
    </p:cViewPr>
  </p:sorterViewPr>
  <p:notesViewPr>
    <p:cSldViewPr snapToGrid="0">
      <p:cViewPr varScale="1">
        <p:scale>
          <a:sx n="83" d="100"/>
          <a:sy n="83" d="100"/>
        </p:scale>
        <p:origin x="307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3A475C-0B6F-4FF4-AB70-AB2EF2647240}" type="datetimeFigureOut">
              <a:rPr lang="en-US" smtClean="0"/>
              <a:t>6/5/2023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5029D6-98FF-4A22-9D29-C361A8B3AC91}" type="slidenum">
              <a:rPr lang="en-US" smtClean="0"/>
              <a:t>‹#›</a:t>
            </a:fld>
            <a:endParaRPr lang="en-US"/>
          </a:p>
        </p:txBody>
      </p:sp>
    </p:spTree>
    <p:extLst>
      <p:ext uri="{BB962C8B-B14F-4D97-AF65-F5344CB8AC3E}">
        <p14:creationId xmlns:p14="http://schemas.microsoft.com/office/powerpoint/2010/main" val="325671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1FFA5-63AC-40CC-ABDC-ABFBE2AEE080}"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EAD21-347A-49D6-B746-1DD893311168}" type="slidenum">
              <a:rPr lang="en-US" smtClean="0"/>
              <a:t>‹#›</a:t>
            </a:fld>
            <a:endParaRPr lang="en-US"/>
          </a:p>
        </p:txBody>
      </p:sp>
    </p:spTree>
    <p:extLst>
      <p:ext uri="{BB962C8B-B14F-4D97-AF65-F5344CB8AC3E}">
        <p14:creationId xmlns:p14="http://schemas.microsoft.com/office/powerpoint/2010/main" val="305483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7EAD21-347A-49D6-B746-1DD893311168}" type="slidenum">
              <a:rPr lang="en-US" smtClean="0"/>
              <a:t>1</a:t>
            </a:fld>
            <a:endParaRPr lang="en-US"/>
          </a:p>
        </p:txBody>
      </p:sp>
    </p:spTree>
    <p:extLst>
      <p:ext uri="{BB962C8B-B14F-4D97-AF65-F5344CB8AC3E}">
        <p14:creationId xmlns:p14="http://schemas.microsoft.com/office/powerpoint/2010/main" val="311925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10</a:t>
            </a:fld>
            <a:endParaRPr lang="en-US"/>
          </a:p>
        </p:txBody>
      </p:sp>
    </p:spTree>
    <p:extLst>
      <p:ext uri="{BB962C8B-B14F-4D97-AF65-F5344CB8AC3E}">
        <p14:creationId xmlns:p14="http://schemas.microsoft.com/office/powerpoint/2010/main" val="250127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11</a:t>
            </a:fld>
            <a:endParaRPr lang="en-US"/>
          </a:p>
        </p:txBody>
      </p:sp>
    </p:spTree>
    <p:extLst>
      <p:ext uri="{BB962C8B-B14F-4D97-AF65-F5344CB8AC3E}">
        <p14:creationId xmlns:p14="http://schemas.microsoft.com/office/powerpoint/2010/main" val="100076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7EAD21-347A-49D6-B746-1DD893311168}" type="slidenum">
              <a:rPr lang="en-US" smtClean="0"/>
              <a:t>12</a:t>
            </a:fld>
            <a:endParaRPr lang="en-US"/>
          </a:p>
        </p:txBody>
      </p:sp>
    </p:spTree>
    <p:extLst>
      <p:ext uri="{BB962C8B-B14F-4D97-AF65-F5344CB8AC3E}">
        <p14:creationId xmlns:p14="http://schemas.microsoft.com/office/powerpoint/2010/main" val="335037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13</a:t>
            </a:fld>
            <a:endParaRPr lang="en-US"/>
          </a:p>
        </p:txBody>
      </p:sp>
    </p:spTree>
    <p:extLst>
      <p:ext uri="{BB962C8B-B14F-4D97-AF65-F5344CB8AC3E}">
        <p14:creationId xmlns:p14="http://schemas.microsoft.com/office/powerpoint/2010/main" val="376663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14</a:t>
            </a:fld>
            <a:endParaRPr lang="en-US"/>
          </a:p>
        </p:txBody>
      </p:sp>
    </p:spTree>
    <p:extLst>
      <p:ext uri="{BB962C8B-B14F-4D97-AF65-F5344CB8AC3E}">
        <p14:creationId xmlns:p14="http://schemas.microsoft.com/office/powerpoint/2010/main" val="136405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15</a:t>
            </a:fld>
            <a:endParaRPr lang="en-US"/>
          </a:p>
        </p:txBody>
      </p:sp>
    </p:spTree>
    <p:extLst>
      <p:ext uri="{BB962C8B-B14F-4D97-AF65-F5344CB8AC3E}">
        <p14:creationId xmlns:p14="http://schemas.microsoft.com/office/powerpoint/2010/main" val="9682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16</a:t>
            </a:fld>
            <a:endParaRPr lang="en-US"/>
          </a:p>
        </p:txBody>
      </p:sp>
    </p:spTree>
    <p:extLst>
      <p:ext uri="{BB962C8B-B14F-4D97-AF65-F5344CB8AC3E}">
        <p14:creationId xmlns:p14="http://schemas.microsoft.com/office/powerpoint/2010/main" val="3110868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17</a:t>
            </a:fld>
            <a:endParaRPr lang="en-US"/>
          </a:p>
        </p:txBody>
      </p:sp>
    </p:spTree>
    <p:extLst>
      <p:ext uri="{BB962C8B-B14F-4D97-AF65-F5344CB8AC3E}">
        <p14:creationId xmlns:p14="http://schemas.microsoft.com/office/powerpoint/2010/main" val="22627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18</a:t>
            </a:fld>
            <a:endParaRPr lang="en-US"/>
          </a:p>
        </p:txBody>
      </p:sp>
    </p:spTree>
    <p:extLst>
      <p:ext uri="{BB962C8B-B14F-4D97-AF65-F5344CB8AC3E}">
        <p14:creationId xmlns:p14="http://schemas.microsoft.com/office/powerpoint/2010/main" val="573490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19</a:t>
            </a:fld>
            <a:endParaRPr lang="en-US"/>
          </a:p>
        </p:txBody>
      </p:sp>
    </p:spTree>
    <p:extLst>
      <p:ext uri="{BB962C8B-B14F-4D97-AF65-F5344CB8AC3E}">
        <p14:creationId xmlns:p14="http://schemas.microsoft.com/office/powerpoint/2010/main" val="426412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2</a:t>
            </a:fld>
            <a:endParaRPr lang="en-US"/>
          </a:p>
        </p:txBody>
      </p:sp>
    </p:spTree>
    <p:extLst>
      <p:ext uri="{BB962C8B-B14F-4D97-AF65-F5344CB8AC3E}">
        <p14:creationId xmlns:p14="http://schemas.microsoft.com/office/powerpoint/2010/main" val="115610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20</a:t>
            </a:fld>
            <a:endParaRPr lang="en-US"/>
          </a:p>
        </p:txBody>
      </p:sp>
    </p:spTree>
    <p:extLst>
      <p:ext uri="{BB962C8B-B14F-4D97-AF65-F5344CB8AC3E}">
        <p14:creationId xmlns:p14="http://schemas.microsoft.com/office/powerpoint/2010/main" val="19157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21</a:t>
            </a:fld>
            <a:endParaRPr lang="en-US"/>
          </a:p>
        </p:txBody>
      </p:sp>
    </p:spTree>
    <p:extLst>
      <p:ext uri="{BB962C8B-B14F-4D97-AF65-F5344CB8AC3E}">
        <p14:creationId xmlns:p14="http://schemas.microsoft.com/office/powerpoint/2010/main" val="3201944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22</a:t>
            </a:fld>
            <a:endParaRPr lang="en-US"/>
          </a:p>
        </p:txBody>
      </p:sp>
    </p:spTree>
    <p:extLst>
      <p:ext uri="{BB962C8B-B14F-4D97-AF65-F5344CB8AC3E}">
        <p14:creationId xmlns:p14="http://schemas.microsoft.com/office/powerpoint/2010/main" val="3064212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23</a:t>
            </a:fld>
            <a:endParaRPr lang="en-US"/>
          </a:p>
        </p:txBody>
      </p:sp>
    </p:spTree>
    <p:extLst>
      <p:ext uri="{BB962C8B-B14F-4D97-AF65-F5344CB8AC3E}">
        <p14:creationId xmlns:p14="http://schemas.microsoft.com/office/powerpoint/2010/main" val="2880984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24</a:t>
            </a:fld>
            <a:endParaRPr lang="en-US"/>
          </a:p>
        </p:txBody>
      </p:sp>
    </p:spTree>
    <p:extLst>
      <p:ext uri="{BB962C8B-B14F-4D97-AF65-F5344CB8AC3E}">
        <p14:creationId xmlns:p14="http://schemas.microsoft.com/office/powerpoint/2010/main" val="162225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25</a:t>
            </a:fld>
            <a:endParaRPr lang="en-US"/>
          </a:p>
        </p:txBody>
      </p:sp>
    </p:spTree>
    <p:extLst>
      <p:ext uri="{BB962C8B-B14F-4D97-AF65-F5344CB8AC3E}">
        <p14:creationId xmlns:p14="http://schemas.microsoft.com/office/powerpoint/2010/main" val="3098511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29</a:t>
            </a:fld>
            <a:endParaRPr lang="en-US"/>
          </a:p>
        </p:txBody>
      </p:sp>
    </p:spTree>
    <p:extLst>
      <p:ext uri="{BB962C8B-B14F-4D97-AF65-F5344CB8AC3E}">
        <p14:creationId xmlns:p14="http://schemas.microsoft.com/office/powerpoint/2010/main" val="352408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30</a:t>
            </a:fld>
            <a:endParaRPr lang="en-US"/>
          </a:p>
        </p:txBody>
      </p:sp>
    </p:spTree>
    <p:extLst>
      <p:ext uri="{BB962C8B-B14F-4D97-AF65-F5344CB8AC3E}">
        <p14:creationId xmlns:p14="http://schemas.microsoft.com/office/powerpoint/2010/main" val="715540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31</a:t>
            </a:fld>
            <a:endParaRPr lang="en-US"/>
          </a:p>
        </p:txBody>
      </p:sp>
    </p:spTree>
    <p:extLst>
      <p:ext uri="{BB962C8B-B14F-4D97-AF65-F5344CB8AC3E}">
        <p14:creationId xmlns:p14="http://schemas.microsoft.com/office/powerpoint/2010/main" val="3732559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32</a:t>
            </a:fld>
            <a:endParaRPr lang="en-US"/>
          </a:p>
        </p:txBody>
      </p:sp>
    </p:spTree>
    <p:extLst>
      <p:ext uri="{BB962C8B-B14F-4D97-AF65-F5344CB8AC3E}">
        <p14:creationId xmlns:p14="http://schemas.microsoft.com/office/powerpoint/2010/main" val="121646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a:t>
            </a:fld>
            <a:endParaRPr lang="en-US"/>
          </a:p>
        </p:txBody>
      </p:sp>
    </p:spTree>
    <p:extLst>
      <p:ext uri="{BB962C8B-B14F-4D97-AF65-F5344CB8AC3E}">
        <p14:creationId xmlns:p14="http://schemas.microsoft.com/office/powerpoint/2010/main" val="2948290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33</a:t>
            </a:fld>
            <a:endParaRPr lang="en-US"/>
          </a:p>
        </p:txBody>
      </p:sp>
    </p:spTree>
    <p:extLst>
      <p:ext uri="{BB962C8B-B14F-4D97-AF65-F5344CB8AC3E}">
        <p14:creationId xmlns:p14="http://schemas.microsoft.com/office/powerpoint/2010/main" val="3126602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34</a:t>
            </a:fld>
            <a:endParaRPr lang="en-US"/>
          </a:p>
        </p:txBody>
      </p:sp>
    </p:spTree>
    <p:extLst>
      <p:ext uri="{BB962C8B-B14F-4D97-AF65-F5344CB8AC3E}">
        <p14:creationId xmlns:p14="http://schemas.microsoft.com/office/powerpoint/2010/main" val="1340282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35</a:t>
            </a:fld>
            <a:endParaRPr lang="en-US"/>
          </a:p>
        </p:txBody>
      </p:sp>
    </p:spTree>
    <p:extLst>
      <p:ext uri="{BB962C8B-B14F-4D97-AF65-F5344CB8AC3E}">
        <p14:creationId xmlns:p14="http://schemas.microsoft.com/office/powerpoint/2010/main" val="2733480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36</a:t>
            </a:fld>
            <a:endParaRPr lang="en-US"/>
          </a:p>
        </p:txBody>
      </p:sp>
    </p:spTree>
    <p:extLst>
      <p:ext uri="{BB962C8B-B14F-4D97-AF65-F5344CB8AC3E}">
        <p14:creationId xmlns:p14="http://schemas.microsoft.com/office/powerpoint/2010/main" val="2552222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37</a:t>
            </a:fld>
            <a:endParaRPr lang="en-US"/>
          </a:p>
        </p:txBody>
      </p:sp>
    </p:spTree>
    <p:extLst>
      <p:ext uri="{BB962C8B-B14F-4D97-AF65-F5344CB8AC3E}">
        <p14:creationId xmlns:p14="http://schemas.microsoft.com/office/powerpoint/2010/main" val="2543624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40</a:t>
            </a:fld>
            <a:endParaRPr lang="en-US"/>
          </a:p>
        </p:txBody>
      </p:sp>
    </p:spTree>
    <p:extLst>
      <p:ext uri="{BB962C8B-B14F-4D97-AF65-F5344CB8AC3E}">
        <p14:creationId xmlns:p14="http://schemas.microsoft.com/office/powerpoint/2010/main" val="508197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41</a:t>
            </a:fld>
            <a:endParaRPr lang="en-US"/>
          </a:p>
        </p:txBody>
      </p:sp>
    </p:spTree>
    <p:extLst>
      <p:ext uri="{BB962C8B-B14F-4D97-AF65-F5344CB8AC3E}">
        <p14:creationId xmlns:p14="http://schemas.microsoft.com/office/powerpoint/2010/main" val="3657911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42</a:t>
            </a:fld>
            <a:endParaRPr lang="en-US"/>
          </a:p>
        </p:txBody>
      </p:sp>
    </p:spTree>
    <p:extLst>
      <p:ext uri="{BB962C8B-B14F-4D97-AF65-F5344CB8AC3E}">
        <p14:creationId xmlns:p14="http://schemas.microsoft.com/office/powerpoint/2010/main" val="2522175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43</a:t>
            </a:fld>
            <a:endParaRPr lang="en-US"/>
          </a:p>
        </p:txBody>
      </p:sp>
    </p:spTree>
    <p:extLst>
      <p:ext uri="{BB962C8B-B14F-4D97-AF65-F5344CB8AC3E}">
        <p14:creationId xmlns:p14="http://schemas.microsoft.com/office/powerpoint/2010/main" val="1562163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4" name="Google Shape;140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4</a:t>
            </a:fld>
            <a:endParaRPr lang="en-US"/>
          </a:p>
        </p:txBody>
      </p:sp>
    </p:spTree>
    <p:extLst>
      <p:ext uri="{BB962C8B-B14F-4D97-AF65-F5344CB8AC3E}">
        <p14:creationId xmlns:p14="http://schemas.microsoft.com/office/powerpoint/2010/main" val="2858421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8"/>
        <p:cNvGrpSpPr/>
        <p:nvPr/>
      </p:nvGrpSpPr>
      <p:grpSpPr>
        <a:xfrm>
          <a:off x="0" y="0"/>
          <a:ext cx="0" cy="0"/>
          <a:chOff x="0" y="0"/>
          <a:chExt cx="0" cy="0"/>
        </a:xfrm>
      </p:grpSpPr>
      <p:sp>
        <p:nvSpPr>
          <p:cNvPr id="3569" name="Google Shape;3569;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0" name="Google Shape;3570;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4"/>
        <p:cNvGrpSpPr/>
        <p:nvPr/>
      </p:nvGrpSpPr>
      <p:grpSpPr>
        <a:xfrm>
          <a:off x="0" y="0"/>
          <a:ext cx="0" cy="0"/>
          <a:chOff x="0" y="0"/>
          <a:chExt cx="0" cy="0"/>
        </a:xfrm>
      </p:grpSpPr>
      <p:sp>
        <p:nvSpPr>
          <p:cNvPr id="12395" name="Google Shape;12395;p3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96" name="Google Shape;12396;p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6"/>
        <p:cNvGrpSpPr/>
        <p:nvPr/>
      </p:nvGrpSpPr>
      <p:grpSpPr>
        <a:xfrm>
          <a:off x="0" y="0"/>
          <a:ext cx="0" cy="0"/>
          <a:chOff x="0" y="0"/>
          <a:chExt cx="0" cy="0"/>
        </a:xfrm>
      </p:grpSpPr>
      <p:sp>
        <p:nvSpPr>
          <p:cNvPr id="19157" name="Google Shape;19157;p4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58" name="Google Shape;19158;p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48</a:t>
            </a:fld>
            <a:endParaRPr lang="en-US"/>
          </a:p>
        </p:txBody>
      </p:sp>
    </p:spTree>
    <p:extLst>
      <p:ext uri="{BB962C8B-B14F-4D97-AF65-F5344CB8AC3E}">
        <p14:creationId xmlns:p14="http://schemas.microsoft.com/office/powerpoint/2010/main" val="293067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50</a:t>
            </a:fld>
            <a:endParaRPr lang="en-US"/>
          </a:p>
        </p:txBody>
      </p:sp>
    </p:spTree>
    <p:extLst>
      <p:ext uri="{BB962C8B-B14F-4D97-AF65-F5344CB8AC3E}">
        <p14:creationId xmlns:p14="http://schemas.microsoft.com/office/powerpoint/2010/main" val="1598900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51</a:t>
            </a:fld>
            <a:endParaRPr lang="en-US"/>
          </a:p>
        </p:txBody>
      </p:sp>
    </p:spTree>
    <p:extLst>
      <p:ext uri="{BB962C8B-B14F-4D97-AF65-F5344CB8AC3E}">
        <p14:creationId xmlns:p14="http://schemas.microsoft.com/office/powerpoint/2010/main" val="2005726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52</a:t>
            </a:fld>
            <a:endParaRPr lang="en-US"/>
          </a:p>
        </p:txBody>
      </p:sp>
    </p:spTree>
    <p:extLst>
      <p:ext uri="{BB962C8B-B14F-4D97-AF65-F5344CB8AC3E}">
        <p14:creationId xmlns:p14="http://schemas.microsoft.com/office/powerpoint/2010/main" val="2414883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54</a:t>
            </a:fld>
            <a:endParaRPr lang="en-US"/>
          </a:p>
        </p:txBody>
      </p:sp>
    </p:spTree>
    <p:extLst>
      <p:ext uri="{BB962C8B-B14F-4D97-AF65-F5344CB8AC3E}">
        <p14:creationId xmlns:p14="http://schemas.microsoft.com/office/powerpoint/2010/main" val="70956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5</a:t>
            </a:fld>
            <a:endParaRPr lang="en-US"/>
          </a:p>
        </p:txBody>
      </p:sp>
    </p:spTree>
    <p:extLst>
      <p:ext uri="{BB962C8B-B14F-4D97-AF65-F5344CB8AC3E}">
        <p14:creationId xmlns:p14="http://schemas.microsoft.com/office/powerpoint/2010/main" val="199148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6</a:t>
            </a:fld>
            <a:endParaRPr lang="en-US"/>
          </a:p>
        </p:txBody>
      </p:sp>
    </p:spTree>
    <p:extLst>
      <p:ext uri="{BB962C8B-B14F-4D97-AF65-F5344CB8AC3E}">
        <p14:creationId xmlns:p14="http://schemas.microsoft.com/office/powerpoint/2010/main" val="384150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7</a:t>
            </a:fld>
            <a:endParaRPr lang="en-US"/>
          </a:p>
        </p:txBody>
      </p:sp>
    </p:spTree>
    <p:extLst>
      <p:ext uri="{BB962C8B-B14F-4D97-AF65-F5344CB8AC3E}">
        <p14:creationId xmlns:p14="http://schemas.microsoft.com/office/powerpoint/2010/main" val="423368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8</a:t>
            </a:fld>
            <a:endParaRPr lang="en-US"/>
          </a:p>
        </p:txBody>
      </p:sp>
    </p:spTree>
    <p:extLst>
      <p:ext uri="{BB962C8B-B14F-4D97-AF65-F5344CB8AC3E}">
        <p14:creationId xmlns:p14="http://schemas.microsoft.com/office/powerpoint/2010/main" val="376980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9</a:t>
            </a:fld>
            <a:endParaRPr lang="en-US"/>
          </a:p>
        </p:txBody>
      </p:sp>
    </p:spTree>
    <p:extLst>
      <p:ext uri="{BB962C8B-B14F-4D97-AF65-F5344CB8AC3E}">
        <p14:creationId xmlns:p14="http://schemas.microsoft.com/office/powerpoint/2010/main" val="139130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Canvas">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0" y="0"/>
            <a:ext cx="18287999" cy="102870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451155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ivdul team">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746912" y="2347415"/>
            <a:ext cx="3941064" cy="570259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696764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CHAS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072760" y="6284579"/>
            <a:ext cx="1508760" cy="219456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41734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ORTANT POINTS">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570017" y="4280605"/>
            <a:ext cx="2944368" cy="47365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3702523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pport Team_1">
    <p:spTree>
      <p:nvGrpSpPr>
        <p:cNvPr id="1" name=""/>
        <p:cNvGrpSpPr/>
        <p:nvPr/>
      </p:nvGrpSpPr>
      <p:grpSpPr>
        <a:xfrm>
          <a:off x="0" y="0"/>
          <a:ext cx="0" cy="0"/>
          <a:chOff x="0" y="0"/>
          <a:chExt cx="0" cy="0"/>
        </a:xfrm>
      </p:grpSpPr>
      <p:sp>
        <p:nvSpPr>
          <p:cNvPr id="11" name="Picture Placeholder 2"/>
          <p:cNvSpPr>
            <a:spLocks noGrp="1"/>
          </p:cNvSpPr>
          <p:nvPr>
            <p:ph type="pic" idx="10"/>
          </p:nvPr>
        </p:nvSpPr>
        <p:spPr>
          <a:xfrm>
            <a:off x="13321096" y="6926716"/>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3" name="Picture Placeholder 2"/>
          <p:cNvSpPr>
            <a:spLocks noGrp="1"/>
          </p:cNvSpPr>
          <p:nvPr>
            <p:ph type="pic" idx="12"/>
          </p:nvPr>
        </p:nvSpPr>
        <p:spPr>
          <a:xfrm>
            <a:off x="7511076" y="6511904"/>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4" name="Picture Placeholder 2"/>
          <p:cNvSpPr>
            <a:spLocks noGrp="1"/>
          </p:cNvSpPr>
          <p:nvPr>
            <p:ph type="pic" idx="13"/>
          </p:nvPr>
        </p:nvSpPr>
        <p:spPr>
          <a:xfrm>
            <a:off x="10540879" y="4927319"/>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5" name="Picture Placeholder 2"/>
          <p:cNvSpPr>
            <a:spLocks noGrp="1"/>
          </p:cNvSpPr>
          <p:nvPr>
            <p:ph type="pic" idx="14"/>
          </p:nvPr>
        </p:nvSpPr>
        <p:spPr>
          <a:xfrm>
            <a:off x="13321096" y="2927922"/>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2" name="Picture Placeholder 2"/>
          <p:cNvSpPr>
            <a:spLocks noGrp="1"/>
          </p:cNvSpPr>
          <p:nvPr>
            <p:ph type="pic" idx="11"/>
          </p:nvPr>
        </p:nvSpPr>
        <p:spPr>
          <a:xfrm>
            <a:off x="7511076" y="3342734"/>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5" name="Picture Placeholder 2"/>
          <p:cNvSpPr>
            <a:spLocks noGrp="1"/>
          </p:cNvSpPr>
          <p:nvPr>
            <p:ph type="pic" idx="1"/>
          </p:nvPr>
        </p:nvSpPr>
        <p:spPr>
          <a:xfrm>
            <a:off x="1818837" y="4305538"/>
            <a:ext cx="2916936" cy="3547872"/>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182569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pport Team_2">
    <p:spTree>
      <p:nvGrpSpPr>
        <p:cNvPr id="1" name=""/>
        <p:cNvGrpSpPr/>
        <p:nvPr/>
      </p:nvGrpSpPr>
      <p:grpSpPr>
        <a:xfrm>
          <a:off x="0" y="0"/>
          <a:ext cx="0" cy="0"/>
          <a:chOff x="0" y="0"/>
          <a:chExt cx="0" cy="0"/>
        </a:xfrm>
      </p:grpSpPr>
      <p:sp>
        <p:nvSpPr>
          <p:cNvPr id="27" name="Picture Placeholder 2"/>
          <p:cNvSpPr>
            <a:spLocks noGrp="1"/>
          </p:cNvSpPr>
          <p:nvPr>
            <p:ph type="pic" idx="26"/>
          </p:nvPr>
        </p:nvSpPr>
        <p:spPr>
          <a:xfrm>
            <a:off x="4368747" y="2093828"/>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28" name="Picture Placeholder 2"/>
          <p:cNvSpPr>
            <a:spLocks noGrp="1"/>
          </p:cNvSpPr>
          <p:nvPr>
            <p:ph type="pic" idx="27"/>
          </p:nvPr>
        </p:nvSpPr>
        <p:spPr>
          <a:xfrm>
            <a:off x="6996272" y="5749149"/>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1784710" y="2093828"/>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7020849" y="2093828"/>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Picture Placeholder 2"/>
          <p:cNvSpPr>
            <a:spLocks noGrp="1"/>
          </p:cNvSpPr>
          <p:nvPr>
            <p:ph type="pic" idx="24"/>
          </p:nvPr>
        </p:nvSpPr>
        <p:spPr>
          <a:xfrm>
            <a:off x="1784710" y="5746636"/>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8" name="Picture Placeholder 2"/>
          <p:cNvSpPr>
            <a:spLocks noGrp="1"/>
          </p:cNvSpPr>
          <p:nvPr>
            <p:ph type="pic" idx="25"/>
          </p:nvPr>
        </p:nvSpPr>
        <p:spPr>
          <a:xfrm>
            <a:off x="4390491" y="5744411"/>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442653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dership">
    <p:spTree>
      <p:nvGrpSpPr>
        <p:cNvPr id="1" name=""/>
        <p:cNvGrpSpPr/>
        <p:nvPr/>
      </p:nvGrpSpPr>
      <p:grpSpPr>
        <a:xfrm>
          <a:off x="0" y="0"/>
          <a:ext cx="0" cy="0"/>
          <a:chOff x="0" y="0"/>
          <a:chExt cx="0" cy="0"/>
        </a:xfrm>
      </p:grpSpPr>
      <p:sp>
        <p:nvSpPr>
          <p:cNvPr id="13" name="Picture Placeholder 2"/>
          <p:cNvSpPr>
            <a:spLocks noGrp="1"/>
          </p:cNvSpPr>
          <p:nvPr>
            <p:ph type="pic" idx="25"/>
          </p:nvPr>
        </p:nvSpPr>
        <p:spPr>
          <a:xfrm>
            <a:off x="5778942" y="3603848"/>
            <a:ext cx="2322576" cy="2322576"/>
          </a:xfrm>
          <a:prstGeom prst="ellipse">
            <a:avLst/>
          </a:prstGeom>
          <a:ln w="76200">
            <a:solidFill>
              <a:schemeClr val="accent4">
                <a:lumMod val="75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p:cNvSpPr>
          <p:nvPr>
            <p:ph type="pic" idx="26"/>
          </p:nvPr>
        </p:nvSpPr>
        <p:spPr>
          <a:xfrm>
            <a:off x="10284136" y="3603848"/>
            <a:ext cx="2322576" cy="2322576"/>
          </a:xfrm>
          <a:prstGeom prst="ellipse">
            <a:avLst/>
          </a:prstGeom>
          <a:ln w="762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5" name="Picture Placeholder 2"/>
          <p:cNvSpPr>
            <a:spLocks noGrp="1"/>
          </p:cNvSpPr>
          <p:nvPr>
            <p:ph type="pic" idx="27"/>
          </p:nvPr>
        </p:nvSpPr>
        <p:spPr>
          <a:xfrm>
            <a:off x="14707441" y="3603848"/>
            <a:ext cx="2322576" cy="2322576"/>
          </a:xfrm>
          <a:prstGeom prst="ellipse">
            <a:avLst/>
          </a:prstGeom>
          <a:ln w="76200">
            <a:solidFill>
              <a:schemeClr val="accent2">
                <a:lumMod val="75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Picture Placeholder 2"/>
          <p:cNvSpPr>
            <a:spLocks noGrp="1"/>
          </p:cNvSpPr>
          <p:nvPr>
            <p:ph type="pic" idx="24"/>
          </p:nvPr>
        </p:nvSpPr>
        <p:spPr>
          <a:xfrm>
            <a:off x="1273748" y="3603848"/>
            <a:ext cx="2322576" cy="2322576"/>
          </a:xfrm>
          <a:prstGeom prst="ellipse">
            <a:avLst/>
          </a:prstGeom>
          <a:ln w="76200">
            <a:solidFill>
              <a:schemeClr val="accent6"/>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596862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dership_2">
    <p:spTree>
      <p:nvGrpSpPr>
        <p:cNvPr id="1" name=""/>
        <p:cNvGrpSpPr/>
        <p:nvPr/>
      </p:nvGrpSpPr>
      <p:grpSpPr>
        <a:xfrm>
          <a:off x="0" y="0"/>
          <a:ext cx="0" cy="0"/>
          <a:chOff x="0" y="0"/>
          <a:chExt cx="0" cy="0"/>
        </a:xfrm>
      </p:grpSpPr>
      <p:sp>
        <p:nvSpPr>
          <p:cNvPr id="17" name="Picture Placeholder 2"/>
          <p:cNvSpPr>
            <a:spLocks noGrp="1"/>
          </p:cNvSpPr>
          <p:nvPr>
            <p:ph type="pic" idx="24"/>
          </p:nvPr>
        </p:nvSpPr>
        <p:spPr>
          <a:xfrm>
            <a:off x="1787857" y="4219668"/>
            <a:ext cx="6647688" cy="3948622"/>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688986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dership_3">
    <p:spTree>
      <p:nvGrpSpPr>
        <p:cNvPr id="1" name=""/>
        <p:cNvGrpSpPr/>
        <p:nvPr/>
      </p:nvGrpSpPr>
      <p:grpSpPr>
        <a:xfrm>
          <a:off x="0" y="0"/>
          <a:ext cx="0" cy="0"/>
          <a:chOff x="0" y="0"/>
          <a:chExt cx="0" cy="0"/>
        </a:xfrm>
      </p:grpSpPr>
      <p:sp>
        <p:nvSpPr>
          <p:cNvPr id="17" name="Picture Placeholder 2"/>
          <p:cNvSpPr>
            <a:spLocks noGrp="1"/>
          </p:cNvSpPr>
          <p:nvPr>
            <p:ph type="pic" idx="24"/>
          </p:nvPr>
        </p:nvSpPr>
        <p:spPr>
          <a:xfrm>
            <a:off x="1842448" y="4081053"/>
            <a:ext cx="6155140" cy="3452038"/>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010656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lcome Page_1">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0" y="7028599"/>
            <a:ext cx="18288000" cy="3258401"/>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2786047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NERSHIP">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0" y="8187495"/>
            <a:ext cx="18288000" cy="2099505"/>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15644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01">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314700" y="3230563"/>
            <a:ext cx="4352544" cy="4352544"/>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561446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0" y="0"/>
            <a:ext cx="18288000" cy="484632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74730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 Page_01">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2468691" y="3680828"/>
            <a:ext cx="13725144" cy="3637163"/>
          </a:xfrm>
          <a:prstGeom prst="round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3646665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sp>
        <p:nvSpPr>
          <p:cNvPr id="3" name="Picture Placeholder 2"/>
          <p:cNvSpPr>
            <a:spLocks noGrp="1" noChangeAspect="1"/>
          </p:cNvSpPr>
          <p:nvPr>
            <p:ph type="pic" idx="10"/>
          </p:nvPr>
        </p:nvSpPr>
        <p:spPr>
          <a:xfrm>
            <a:off x="9235440" y="3225473"/>
            <a:ext cx="8138160" cy="43251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Picture Placeholder 2"/>
          <p:cNvSpPr>
            <a:spLocks noGrp="1" noChangeAspect="1"/>
          </p:cNvSpPr>
          <p:nvPr>
            <p:ph type="pic" idx="11"/>
          </p:nvPr>
        </p:nvSpPr>
        <p:spPr>
          <a:xfrm>
            <a:off x="914400" y="3225473"/>
            <a:ext cx="8138160" cy="43251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245172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ssion / Vision">
    <p:spTree>
      <p:nvGrpSpPr>
        <p:cNvPr id="1" name=""/>
        <p:cNvGrpSpPr/>
        <p:nvPr/>
      </p:nvGrpSpPr>
      <p:grpSpPr>
        <a:xfrm>
          <a:off x="0" y="0"/>
          <a:ext cx="0" cy="0"/>
          <a:chOff x="0" y="0"/>
          <a:chExt cx="0" cy="0"/>
        </a:xfrm>
      </p:grpSpPr>
      <p:sp>
        <p:nvSpPr>
          <p:cNvPr id="4" name="Picture Placeholder 2"/>
          <p:cNvSpPr>
            <a:spLocks noGrp="1" noChangeAspect="1"/>
          </p:cNvSpPr>
          <p:nvPr>
            <p:ph type="pic" idx="11"/>
          </p:nvPr>
        </p:nvSpPr>
        <p:spPr>
          <a:xfrm>
            <a:off x="914401" y="2836862"/>
            <a:ext cx="8212138" cy="3268663"/>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noChangeAspect="1"/>
          </p:cNvSpPr>
          <p:nvPr>
            <p:ph type="pic" idx="12"/>
          </p:nvPr>
        </p:nvSpPr>
        <p:spPr>
          <a:xfrm>
            <a:off x="9161462" y="2836862"/>
            <a:ext cx="8212138" cy="3268663"/>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3" name="Picture Placeholder 2"/>
          <p:cNvSpPr>
            <a:spLocks noGrp="1" noChangeAspect="1"/>
          </p:cNvSpPr>
          <p:nvPr>
            <p:ph type="pic" idx="13"/>
          </p:nvPr>
        </p:nvSpPr>
        <p:spPr>
          <a:xfrm>
            <a:off x="9161462" y="6140450"/>
            <a:ext cx="8212138" cy="3268663"/>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noChangeAspect="1"/>
          </p:cNvSpPr>
          <p:nvPr>
            <p:ph type="pic" idx="14"/>
          </p:nvPr>
        </p:nvSpPr>
        <p:spPr>
          <a:xfrm>
            <a:off x="914401" y="6140450"/>
            <a:ext cx="8212138" cy="3268663"/>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079402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sion / Vision_2">
    <p:spTree>
      <p:nvGrpSpPr>
        <p:cNvPr id="1" name=""/>
        <p:cNvGrpSpPr/>
        <p:nvPr/>
      </p:nvGrpSpPr>
      <p:grpSpPr>
        <a:xfrm>
          <a:off x="0" y="0"/>
          <a:ext cx="0" cy="0"/>
          <a:chOff x="0" y="0"/>
          <a:chExt cx="0" cy="0"/>
        </a:xfrm>
      </p:grpSpPr>
      <p:sp>
        <p:nvSpPr>
          <p:cNvPr id="4" name="Picture Placeholder 2"/>
          <p:cNvSpPr>
            <a:spLocks noGrp="1" noChangeAspect="1"/>
          </p:cNvSpPr>
          <p:nvPr>
            <p:ph type="pic" idx="11"/>
          </p:nvPr>
        </p:nvSpPr>
        <p:spPr>
          <a:xfrm>
            <a:off x="914400" y="2533149"/>
            <a:ext cx="363254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3" name="Picture Placeholder 2"/>
          <p:cNvSpPr>
            <a:spLocks noGrp="1" noChangeAspect="1"/>
          </p:cNvSpPr>
          <p:nvPr>
            <p:ph type="pic" idx="12"/>
          </p:nvPr>
        </p:nvSpPr>
        <p:spPr>
          <a:xfrm>
            <a:off x="5189948" y="2533149"/>
            <a:ext cx="363254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noChangeAspect="1"/>
          </p:cNvSpPr>
          <p:nvPr>
            <p:ph type="pic" idx="13"/>
          </p:nvPr>
        </p:nvSpPr>
        <p:spPr>
          <a:xfrm>
            <a:off x="9465494" y="2533149"/>
            <a:ext cx="363254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5" name="Picture Placeholder 2"/>
          <p:cNvSpPr>
            <a:spLocks noGrp="1" noChangeAspect="1"/>
          </p:cNvSpPr>
          <p:nvPr>
            <p:ph type="pic" idx="14"/>
          </p:nvPr>
        </p:nvSpPr>
        <p:spPr>
          <a:xfrm>
            <a:off x="13715504" y="2533149"/>
            <a:ext cx="363254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366265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Service">
    <p:spTree>
      <p:nvGrpSpPr>
        <p:cNvPr id="1" name=""/>
        <p:cNvGrpSpPr/>
        <p:nvPr/>
      </p:nvGrpSpPr>
      <p:grpSpPr>
        <a:xfrm>
          <a:off x="0" y="0"/>
          <a:ext cx="0" cy="0"/>
          <a:chOff x="0" y="0"/>
          <a:chExt cx="0" cy="0"/>
        </a:xfrm>
      </p:grpSpPr>
      <p:sp>
        <p:nvSpPr>
          <p:cNvPr id="4" name="Picture Placeholder 2"/>
          <p:cNvSpPr>
            <a:spLocks noGrp="1" noChangeAspect="1"/>
          </p:cNvSpPr>
          <p:nvPr>
            <p:ph type="pic" idx="11"/>
          </p:nvPr>
        </p:nvSpPr>
        <p:spPr>
          <a:xfrm>
            <a:off x="8357903" y="5259164"/>
            <a:ext cx="4067139" cy="212140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noChangeAspect="1"/>
          </p:cNvSpPr>
          <p:nvPr>
            <p:ph type="pic" idx="12"/>
          </p:nvPr>
        </p:nvSpPr>
        <p:spPr>
          <a:xfrm>
            <a:off x="13306461" y="5235356"/>
            <a:ext cx="4067139" cy="212140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noChangeAspect="1"/>
          </p:cNvSpPr>
          <p:nvPr>
            <p:ph type="pic" idx="13"/>
          </p:nvPr>
        </p:nvSpPr>
        <p:spPr>
          <a:xfrm>
            <a:off x="922951" y="872926"/>
            <a:ext cx="5651239" cy="8357616"/>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7164551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ckup Page_1">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2577744" y="1670771"/>
            <a:ext cx="4489704" cy="606247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395175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ckup Page_2">
    <p:spTree>
      <p:nvGrpSpPr>
        <p:cNvPr id="1" name=""/>
        <p:cNvGrpSpPr/>
        <p:nvPr/>
      </p:nvGrpSpPr>
      <p:grpSpPr>
        <a:xfrm>
          <a:off x="0" y="0"/>
          <a:ext cx="0" cy="0"/>
          <a:chOff x="0" y="0"/>
          <a:chExt cx="0" cy="0"/>
        </a:xfrm>
      </p:grpSpPr>
      <p:sp>
        <p:nvSpPr>
          <p:cNvPr id="8" name="Picture Placeholder 2"/>
          <p:cNvSpPr>
            <a:spLocks noGrp="1"/>
          </p:cNvSpPr>
          <p:nvPr>
            <p:ph type="pic" idx="15"/>
          </p:nvPr>
        </p:nvSpPr>
        <p:spPr>
          <a:xfrm>
            <a:off x="3882839" y="3405118"/>
            <a:ext cx="2834640" cy="50292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7705688" y="3405118"/>
            <a:ext cx="2834640" cy="50292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11532773" y="3405118"/>
            <a:ext cx="2834640" cy="50292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082428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ckup Page_4">
    <p:spTree>
      <p:nvGrpSpPr>
        <p:cNvPr id="1" name=""/>
        <p:cNvGrpSpPr/>
        <p:nvPr/>
      </p:nvGrpSpPr>
      <p:grpSpPr>
        <a:xfrm>
          <a:off x="0" y="0"/>
          <a:ext cx="0" cy="0"/>
          <a:chOff x="0" y="0"/>
          <a:chExt cx="0" cy="0"/>
        </a:xfrm>
      </p:grpSpPr>
      <p:sp>
        <p:nvSpPr>
          <p:cNvPr id="13" name="Picture Placeholder 2"/>
          <p:cNvSpPr>
            <a:spLocks noGrp="1"/>
          </p:cNvSpPr>
          <p:nvPr>
            <p:ph type="pic" idx="17"/>
          </p:nvPr>
        </p:nvSpPr>
        <p:spPr>
          <a:xfrm>
            <a:off x="7049275" y="3149532"/>
            <a:ext cx="4213151" cy="547850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2688707" y="3201230"/>
            <a:ext cx="4242816" cy="564184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6"/>
          </p:nvPr>
        </p:nvSpPr>
        <p:spPr>
          <a:xfrm>
            <a:off x="11323851" y="3214878"/>
            <a:ext cx="4242816" cy="564184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172709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ckup Page_5">
    <p:spTree>
      <p:nvGrpSpPr>
        <p:cNvPr id="1" name=""/>
        <p:cNvGrpSpPr/>
        <p:nvPr/>
      </p:nvGrpSpPr>
      <p:grpSpPr>
        <a:xfrm>
          <a:off x="0" y="0"/>
          <a:ext cx="0" cy="0"/>
          <a:chOff x="0" y="0"/>
          <a:chExt cx="0" cy="0"/>
        </a:xfrm>
      </p:grpSpPr>
      <p:sp>
        <p:nvSpPr>
          <p:cNvPr id="8" name="Picture Placeholder 2"/>
          <p:cNvSpPr>
            <a:spLocks noGrp="1"/>
          </p:cNvSpPr>
          <p:nvPr>
            <p:ph type="pic" idx="15"/>
          </p:nvPr>
        </p:nvSpPr>
        <p:spPr>
          <a:xfrm>
            <a:off x="1433015" y="2552131"/>
            <a:ext cx="4096512" cy="54681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6"/>
          </p:nvPr>
        </p:nvSpPr>
        <p:spPr>
          <a:xfrm>
            <a:off x="3414423" y="4659966"/>
            <a:ext cx="5486400" cy="4059936"/>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598720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TREND">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314700" y="3230563"/>
            <a:ext cx="4352544" cy="4352544"/>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708039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ckup Page_6">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3042944" y="4656880"/>
            <a:ext cx="4956048" cy="281635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8"/>
          </p:nvPr>
        </p:nvSpPr>
        <p:spPr>
          <a:xfrm>
            <a:off x="9009069" y="6365257"/>
            <a:ext cx="3593592" cy="22585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13763395" y="6354845"/>
            <a:ext cx="1755648" cy="235915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0" name="Picture Placeholder 2"/>
          <p:cNvSpPr>
            <a:spLocks noGrp="1"/>
          </p:cNvSpPr>
          <p:nvPr>
            <p:ph type="pic" idx="16"/>
          </p:nvPr>
        </p:nvSpPr>
        <p:spPr>
          <a:xfrm>
            <a:off x="2365092" y="6072114"/>
            <a:ext cx="1399032" cy="24871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149940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ckup Page_3">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0140287" y="4067579"/>
            <a:ext cx="4617720" cy="263347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862925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ckup Page_7">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2114328" y="2966452"/>
            <a:ext cx="5440680" cy="4105656"/>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90066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ockup Page_8">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3638909" y="3783392"/>
            <a:ext cx="2514600" cy="448970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291189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ckup Page_9">
    <p:spTree>
      <p:nvGrpSpPr>
        <p:cNvPr id="1" name=""/>
        <p:cNvGrpSpPr/>
        <p:nvPr/>
      </p:nvGrpSpPr>
      <p:grpSpPr>
        <a:xfrm>
          <a:off x="0" y="0"/>
          <a:ext cx="0" cy="0"/>
          <a:chOff x="0" y="0"/>
          <a:chExt cx="0" cy="0"/>
        </a:xfrm>
      </p:grpSpPr>
      <p:sp>
        <p:nvSpPr>
          <p:cNvPr id="8" name="Picture Placeholder 2"/>
          <p:cNvSpPr>
            <a:spLocks noGrp="1"/>
          </p:cNvSpPr>
          <p:nvPr>
            <p:ph type="pic" idx="15"/>
          </p:nvPr>
        </p:nvSpPr>
        <p:spPr>
          <a:xfrm>
            <a:off x="11652970" y="4097568"/>
            <a:ext cx="3639312" cy="22585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2996798" y="4092918"/>
            <a:ext cx="3639312" cy="22585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6552962" y="3366821"/>
            <a:ext cx="5184648" cy="320954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364525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commerce Business_1">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5464787" y="2660362"/>
            <a:ext cx="5980176" cy="5980176"/>
          </a:xfrm>
          <a:prstGeom prst="flowChartConnector">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197429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ods and Restaurant_1">
    <p:spTree>
      <p:nvGrpSpPr>
        <p:cNvPr id="1" name=""/>
        <p:cNvGrpSpPr/>
        <p:nvPr/>
      </p:nvGrpSpPr>
      <p:grpSpPr>
        <a:xfrm>
          <a:off x="0" y="0"/>
          <a:ext cx="0" cy="0"/>
          <a:chOff x="0" y="0"/>
          <a:chExt cx="0" cy="0"/>
        </a:xfrm>
      </p:grpSpPr>
      <p:sp>
        <p:nvSpPr>
          <p:cNvPr id="12" name="Picture Placeholder 2"/>
          <p:cNvSpPr>
            <a:spLocks noGrp="1"/>
          </p:cNvSpPr>
          <p:nvPr>
            <p:ph type="pic" idx="17"/>
          </p:nvPr>
        </p:nvSpPr>
        <p:spPr>
          <a:xfrm>
            <a:off x="13112941" y="5732040"/>
            <a:ext cx="2679192" cy="2679192"/>
          </a:xfrm>
          <a:prstGeom prst="flowChartConnector">
            <a:avLst/>
          </a:prstGeom>
          <a:ln w="76200">
            <a:solidFill>
              <a:schemeClr val="accent2">
                <a:lumMod val="40000"/>
                <a:lumOff val="60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 name="Picture Placeholder 2"/>
          <p:cNvSpPr>
            <a:spLocks noGrp="1"/>
          </p:cNvSpPr>
          <p:nvPr>
            <p:ph type="pic" idx="14"/>
          </p:nvPr>
        </p:nvSpPr>
        <p:spPr>
          <a:xfrm>
            <a:off x="9922601" y="3504696"/>
            <a:ext cx="2606040" cy="2606040"/>
          </a:xfrm>
          <a:prstGeom prst="flowChartConnector">
            <a:avLst/>
          </a:prstGeom>
          <a:ln w="76200">
            <a:solidFill>
              <a:schemeClr val="accent5">
                <a:lumMod val="40000"/>
                <a:lumOff val="60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1" name="Picture Placeholder 2"/>
          <p:cNvSpPr>
            <a:spLocks noGrp="1"/>
          </p:cNvSpPr>
          <p:nvPr>
            <p:ph type="pic" idx="16"/>
          </p:nvPr>
        </p:nvSpPr>
        <p:spPr>
          <a:xfrm>
            <a:off x="7655696" y="5936558"/>
            <a:ext cx="2267712" cy="2267712"/>
          </a:xfrm>
          <a:prstGeom prst="flowChartConnector">
            <a:avLst/>
          </a:prstGeom>
          <a:ln w="76200">
            <a:solidFill>
              <a:schemeClr val="accent4">
                <a:lumMod val="40000"/>
                <a:lumOff val="60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0" name="Picture Placeholder 2"/>
          <p:cNvSpPr>
            <a:spLocks noGrp="1"/>
          </p:cNvSpPr>
          <p:nvPr>
            <p:ph type="pic" idx="15"/>
          </p:nvPr>
        </p:nvSpPr>
        <p:spPr>
          <a:xfrm>
            <a:off x="5150272" y="3229127"/>
            <a:ext cx="2258568" cy="2258568"/>
          </a:xfrm>
          <a:prstGeom prst="flowChartConnector">
            <a:avLst/>
          </a:prstGeom>
          <a:ln w="76200">
            <a:solidFill>
              <a:schemeClr val="accent6">
                <a:lumMod val="25000"/>
                <a:lumOff val="75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1633447" y="5058099"/>
            <a:ext cx="2953512" cy="2953512"/>
          </a:xfrm>
          <a:prstGeom prst="flowChartConnector">
            <a:avLst/>
          </a:prstGeom>
          <a:ln w="76200">
            <a:solidFill>
              <a:schemeClr val="accent3">
                <a:lumMod val="40000"/>
                <a:lumOff val="60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092393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ds and Restaurant_2">
    <p:spTree>
      <p:nvGrpSpPr>
        <p:cNvPr id="1" name=""/>
        <p:cNvGrpSpPr/>
        <p:nvPr/>
      </p:nvGrpSpPr>
      <p:grpSpPr>
        <a:xfrm>
          <a:off x="0" y="0"/>
          <a:ext cx="0" cy="0"/>
          <a:chOff x="0" y="0"/>
          <a:chExt cx="0" cy="0"/>
        </a:xfrm>
      </p:grpSpPr>
      <p:sp>
        <p:nvSpPr>
          <p:cNvPr id="11" name="Picture Placeholder 2"/>
          <p:cNvSpPr>
            <a:spLocks noGrp="1"/>
          </p:cNvSpPr>
          <p:nvPr>
            <p:ph type="pic" idx="16"/>
          </p:nvPr>
        </p:nvSpPr>
        <p:spPr>
          <a:xfrm>
            <a:off x="6776329" y="3361700"/>
            <a:ext cx="2395728" cy="2395728"/>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4178610" y="3601401"/>
            <a:ext cx="3374136" cy="3374136"/>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Picture Placeholder 2"/>
          <p:cNvSpPr>
            <a:spLocks noGrp="1"/>
          </p:cNvSpPr>
          <p:nvPr>
            <p:ph type="pic" idx="18"/>
          </p:nvPr>
        </p:nvSpPr>
        <p:spPr>
          <a:xfrm>
            <a:off x="7531473" y="1757794"/>
            <a:ext cx="1965960" cy="1965960"/>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7"/>
          </p:nvPr>
        </p:nvSpPr>
        <p:spPr>
          <a:xfrm>
            <a:off x="12695861" y="3361700"/>
            <a:ext cx="2395728" cy="2395728"/>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 name="Picture Placeholder 2"/>
          <p:cNvSpPr>
            <a:spLocks noGrp="1"/>
          </p:cNvSpPr>
          <p:nvPr>
            <p:ph type="pic" idx="14"/>
          </p:nvPr>
        </p:nvSpPr>
        <p:spPr>
          <a:xfrm>
            <a:off x="8329164" y="2142360"/>
            <a:ext cx="4837176" cy="4837176"/>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008609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rector">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911682" y="2873692"/>
            <a:ext cx="5056632" cy="429984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5" name="Picture Placeholder 2"/>
          <p:cNvSpPr>
            <a:spLocks noGrp="1"/>
          </p:cNvSpPr>
          <p:nvPr>
            <p:ph type="pic" idx="14"/>
          </p:nvPr>
        </p:nvSpPr>
        <p:spPr>
          <a:xfrm>
            <a:off x="6597993" y="2873518"/>
            <a:ext cx="5056632" cy="43159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12278868" y="2873518"/>
            <a:ext cx="5056632" cy="43159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96070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dividul Team">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243365" y="3910824"/>
            <a:ext cx="2679192" cy="2679192"/>
          </a:xfrm>
          <a:prstGeom prst="ellipse">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5606619" y="3910824"/>
            <a:ext cx="2679192" cy="2679192"/>
          </a:xfrm>
          <a:prstGeom prst="ellipse">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 name="Picture Placeholder 2"/>
          <p:cNvSpPr>
            <a:spLocks noGrp="1"/>
          </p:cNvSpPr>
          <p:nvPr>
            <p:ph type="pic" idx="15"/>
          </p:nvPr>
        </p:nvSpPr>
        <p:spPr>
          <a:xfrm>
            <a:off x="9966942" y="3910824"/>
            <a:ext cx="2679192" cy="2679192"/>
          </a:xfrm>
          <a:prstGeom prst="ellipse">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0" name="Picture Placeholder 2"/>
          <p:cNvSpPr>
            <a:spLocks noGrp="1"/>
          </p:cNvSpPr>
          <p:nvPr>
            <p:ph type="pic" idx="16"/>
          </p:nvPr>
        </p:nvSpPr>
        <p:spPr>
          <a:xfrm>
            <a:off x="14321403" y="3910824"/>
            <a:ext cx="2679192" cy="2679192"/>
          </a:xfrm>
          <a:prstGeom prst="ellipse">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232193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out Us 01">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229361" y="4283265"/>
            <a:ext cx="3749040" cy="3749040"/>
          </a:xfrm>
          <a:prstGeom prst="flowChartConnector">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486732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ividul Team_2">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5304384" y="3482202"/>
            <a:ext cx="3191256" cy="27249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908451" y="3482202"/>
            <a:ext cx="3191256" cy="27249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 name="Picture Placeholder 2"/>
          <p:cNvSpPr>
            <a:spLocks noGrp="1"/>
          </p:cNvSpPr>
          <p:nvPr>
            <p:ph type="pic" idx="15"/>
          </p:nvPr>
        </p:nvSpPr>
        <p:spPr>
          <a:xfrm>
            <a:off x="14089646" y="3482202"/>
            <a:ext cx="3191256" cy="27249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0" name="Picture Placeholder 2"/>
          <p:cNvSpPr>
            <a:spLocks noGrp="1"/>
          </p:cNvSpPr>
          <p:nvPr>
            <p:ph type="pic" idx="16"/>
          </p:nvPr>
        </p:nvSpPr>
        <p:spPr>
          <a:xfrm>
            <a:off x="9699216" y="3482202"/>
            <a:ext cx="3191256" cy="27249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226904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pport Team">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3829677" y="3861565"/>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8289281" y="3478272"/>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1" name="Picture Placeholder 2"/>
          <p:cNvSpPr>
            <a:spLocks noGrp="1"/>
          </p:cNvSpPr>
          <p:nvPr>
            <p:ph type="pic" idx="16"/>
          </p:nvPr>
        </p:nvSpPr>
        <p:spPr>
          <a:xfrm>
            <a:off x="12761622" y="3861565"/>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7"/>
          </p:nvPr>
        </p:nvSpPr>
        <p:spPr>
          <a:xfrm>
            <a:off x="1276694" y="6751900"/>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3" name="Picture Placeholder 2"/>
          <p:cNvSpPr>
            <a:spLocks noGrp="1"/>
          </p:cNvSpPr>
          <p:nvPr>
            <p:ph type="pic" idx="18"/>
          </p:nvPr>
        </p:nvSpPr>
        <p:spPr>
          <a:xfrm>
            <a:off x="6459444" y="6728023"/>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p:cNvSpPr>
          <p:nvPr>
            <p:ph type="pic" idx="19"/>
          </p:nvPr>
        </p:nvSpPr>
        <p:spPr>
          <a:xfrm>
            <a:off x="10178449" y="6742678"/>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5" name="Picture Placeholder 2"/>
          <p:cNvSpPr>
            <a:spLocks noGrp="1"/>
          </p:cNvSpPr>
          <p:nvPr>
            <p:ph type="pic" idx="20"/>
          </p:nvPr>
        </p:nvSpPr>
        <p:spPr>
          <a:xfrm>
            <a:off x="15345397" y="6747374"/>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043443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adership Skills">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917544" y="3345719"/>
            <a:ext cx="2898648" cy="224942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p:cNvSpPr>
          <p:nvPr>
            <p:ph type="pic" idx="15"/>
          </p:nvPr>
        </p:nvSpPr>
        <p:spPr>
          <a:xfrm>
            <a:off x="9920744" y="3345719"/>
            <a:ext cx="2898648" cy="224942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5" name="Picture Placeholder 2"/>
          <p:cNvSpPr>
            <a:spLocks noGrp="1"/>
          </p:cNvSpPr>
          <p:nvPr>
            <p:ph type="pic" idx="16"/>
          </p:nvPr>
        </p:nvSpPr>
        <p:spPr>
          <a:xfrm>
            <a:off x="14440507" y="3345719"/>
            <a:ext cx="2898648" cy="224942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23" name="Picture Placeholder 2"/>
          <p:cNvSpPr>
            <a:spLocks noGrp="1"/>
          </p:cNvSpPr>
          <p:nvPr>
            <p:ph type="pic" idx="17"/>
          </p:nvPr>
        </p:nvSpPr>
        <p:spPr>
          <a:xfrm>
            <a:off x="5423338" y="3345719"/>
            <a:ext cx="2898648" cy="224942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128138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reative photography">
    <p:spTree>
      <p:nvGrpSpPr>
        <p:cNvPr id="1" name=""/>
        <p:cNvGrpSpPr/>
        <p:nvPr/>
      </p:nvGrpSpPr>
      <p:grpSpPr>
        <a:xfrm>
          <a:off x="0" y="0"/>
          <a:ext cx="0" cy="0"/>
          <a:chOff x="0" y="0"/>
          <a:chExt cx="0" cy="0"/>
        </a:xfrm>
      </p:grpSpPr>
      <p:sp>
        <p:nvSpPr>
          <p:cNvPr id="9" name="Freeform 6"/>
          <p:cNvSpPr>
            <a:spLocks noEditPoints="1"/>
          </p:cNvSpPr>
          <p:nvPr/>
        </p:nvSpPr>
        <p:spPr bwMode="auto">
          <a:xfrm rot="16200000">
            <a:off x="11873372" y="3391109"/>
            <a:ext cx="5757103" cy="3849613"/>
          </a:xfrm>
          <a:custGeom>
            <a:avLst/>
            <a:gdLst>
              <a:gd name="T0" fmla="*/ 2283 w 2327"/>
              <a:gd name="T1" fmla="*/ 888 h 1556"/>
              <a:gd name="T2" fmla="*/ 2047 w 2327"/>
              <a:gd name="T3" fmla="*/ 1554 h 1556"/>
              <a:gd name="T4" fmla="*/ 2084 w 2327"/>
              <a:gd name="T5" fmla="*/ 1556 h 1556"/>
              <a:gd name="T6" fmla="*/ 2327 w 2327"/>
              <a:gd name="T7" fmla="*/ 890 h 1556"/>
              <a:gd name="T8" fmla="*/ 2283 w 2327"/>
              <a:gd name="T9" fmla="*/ 888 h 1556"/>
              <a:gd name="T10" fmla="*/ 2292 w 2327"/>
              <a:gd name="T11" fmla="*/ 863 h 1556"/>
              <a:gd name="T12" fmla="*/ 2285 w 2327"/>
              <a:gd name="T13" fmla="*/ 883 h 1556"/>
              <a:gd name="T14" fmla="*/ 2295 w 2327"/>
              <a:gd name="T15" fmla="*/ 863 h 1556"/>
              <a:gd name="T16" fmla="*/ 2292 w 2327"/>
              <a:gd name="T17" fmla="*/ 863 h 1556"/>
              <a:gd name="T18" fmla="*/ 420 w 2327"/>
              <a:gd name="T19" fmla="*/ 0 h 1556"/>
              <a:gd name="T20" fmla="*/ 0 w 2327"/>
              <a:gd name="T21" fmla="*/ 1202 h 1556"/>
              <a:gd name="T22" fmla="*/ 870 w 2327"/>
              <a:gd name="T23" fmla="*/ 1514 h 1556"/>
              <a:gd name="T24" fmla="*/ 991 w 2327"/>
              <a:gd name="T25" fmla="*/ 1517 h 1556"/>
              <a:gd name="T26" fmla="*/ 37 w 2327"/>
              <a:gd name="T27" fmla="*/ 1179 h 1556"/>
              <a:gd name="T28" fmla="*/ 450 w 2327"/>
              <a:gd name="T29" fmla="*/ 11 h 1556"/>
              <a:gd name="T30" fmla="*/ 420 w 2327"/>
              <a:gd name="T31" fmla="*/ 0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7" h="1556">
                <a:moveTo>
                  <a:pt x="2283" y="888"/>
                </a:moveTo>
                <a:lnTo>
                  <a:pt x="2047" y="1554"/>
                </a:lnTo>
                <a:lnTo>
                  <a:pt x="2084" y="1556"/>
                </a:lnTo>
                <a:lnTo>
                  <a:pt x="2327" y="890"/>
                </a:lnTo>
                <a:lnTo>
                  <a:pt x="2283" y="888"/>
                </a:lnTo>
                <a:moveTo>
                  <a:pt x="2292" y="863"/>
                </a:moveTo>
                <a:lnTo>
                  <a:pt x="2285" y="883"/>
                </a:lnTo>
                <a:lnTo>
                  <a:pt x="2295" y="863"/>
                </a:lnTo>
                <a:lnTo>
                  <a:pt x="2292" y="863"/>
                </a:lnTo>
                <a:moveTo>
                  <a:pt x="420" y="0"/>
                </a:moveTo>
                <a:lnTo>
                  <a:pt x="0" y="1202"/>
                </a:lnTo>
                <a:lnTo>
                  <a:pt x="870" y="1514"/>
                </a:lnTo>
                <a:lnTo>
                  <a:pt x="991" y="1517"/>
                </a:lnTo>
                <a:lnTo>
                  <a:pt x="37" y="1179"/>
                </a:lnTo>
                <a:lnTo>
                  <a:pt x="450" y="11"/>
                </a:lnTo>
                <a:lnTo>
                  <a:pt x="4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Picture Placeholder 2"/>
          <p:cNvSpPr>
            <a:spLocks noGrp="1"/>
          </p:cNvSpPr>
          <p:nvPr>
            <p:ph type="pic" idx="18"/>
          </p:nvPr>
        </p:nvSpPr>
        <p:spPr>
          <a:xfrm rot="17360166">
            <a:off x="12646895" y="3694620"/>
            <a:ext cx="4861820" cy="30536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7" name="Picture Placeholder 2"/>
          <p:cNvSpPr>
            <a:spLocks noGrp="1"/>
          </p:cNvSpPr>
          <p:nvPr>
            <p:ph type="pic" idx="17"/>
          </p:nvPr>
        </p:nvSpPr>
        <p:spPr>
          <a:xfrm rot="16357064">
            <a:off x="11011295" y="2535109"/>
            <a:ext cx="4371962" cy="3089567"/>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Freeform 12"/>
          <p:cNvSpPr>
            <a:spLocks noEditPoints="1"/>
          </p:cNvSpPr>
          <p:nvPr/>
        </p:nvSpPr>
        <p:spPr bwMode="auto">
          <a:xfrm rot="16200000">
            <a:off x="11022302" y="2441075"/>
            <a:ext cx="4510184" cy="3547780"/>
          </a:xfrm>
          <a:custGeom>
            <a:avLst/>
            <a:gdLst>
              <a:gd name="T0" fmla="*/ 1648 w 1823"/>
              <a:gd name="T1" fmla="*/ 1377 h 1434"/>
              <a:gd name="T2" fmla="*/ 1630 w 1823"/>
              <a:gd name="T3" fmla="*/ 1425 h 1434"/>
              <a:gd name="T4" fmla="*/ 1822 w 1823"/>
              <a:gd name="T5" fmla="*/ 1434 h 1434"/>
              <a:gd name="T6" fmla="*/ 1823 w 1823"/>
              <a:gd name="T7" fmla="*/ 1386 h 1434"/>
              <a:gd name="T8" fmla="*/ 1648 w 1823"/>
              <a:gd name="T9" fmla="*/ 1377 h 1434"/>
              <a:gd name="T10" fmla="*/ 26 w 1823"/>
              <a:gd name="T11" fmla="*/ 0 h 1434"/>
              <a:gd name="T12" fmla="*/ 0 w 1823"/>
              <a:gd name="T13" fmla="*/ 583 h 1434"/>
              <a:gd name="T14" fmla="*/ 17 w 1823"/>
              <a:gd name="T15" fmla="*/ 594 h 1434"/>
              <a:gd name="T16" fmla="*/ 17 w 1823"/>
              <a:gd name="T17" fmla="*/ 596 h 1434"/>
              <a:gd name="T18" fmla="*/ 46 w 1823"/>
              <a:gd name="T19" fmla="*/ 606 h 1434"/>
              <a:gd name="T20" fmla="*/ 74 w 1823"/>
              <a:gd name="T21" fmla="*/ 2 h 1434"/>
              <a:gd name="T22" fmla="*/ 26 w 1823"/>
              <a:gd name="T23"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3" h="1434">
                <a:moveTo>
                  <a:pt x="1648" y="1377"/>
                </a:moveTo>
                <a:lnTo>
                  <a:pt x="1630" y="1425"/>
                </a:lnTo>
                <a:lnTo>
                  <a:pt x="1822" y="1434"/>
                </a:lnTo>
                <a:lnTo>
                  <a:pt x="1823" y="1386"/>
                </a:lnTo>
                <a:lnTo>
                  <a:pt x="1648" y="1377"/>
                </a:lnTo>
                <a:moveTo>
                  <a:pt x="26" y="0"/>
                </a:moveTo>
                <a:lnTo>
                  <a:pt x="0" y="583"/>
                </a:lnTo>
                <a:lnTo>
                  <a:pt x="17" y="594"/>
                </a:lnTo>
                <a:lnTo>
                  <a:pt x="17" y="596"/>
                </a:lnTo>
                <a:lnTo>
                  <a:pt x="46" y="606"/>
                </a:lnTo>
                <a:lnTo>
                  <a:pt x="74" y="2"/>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noEditPoints="1"/>
          </p:cNvSpPr>
          <p:nvPr/>
        </p:nvSpPr>
        <p:spPr bwMode="auto">
          <a:xfrm rot="16200000">
            <a:off x="12037898" y="3446775"/>
            <a:ext cx="3926310" cy="2046036"/>
          </a:xfrm>
          <a:custGeom>
            <a:avLst/>
            <a:gdLst>
              <a:gd name="T0" fmla="*/ 1573 w 1587"/>
              <a:gd name="T1" fmla="*/ 822 h 827"/>
              <a:gd name="T2" fmla="*/ 1569 w 1587"/>
              <a:gd name="T3" fmla="*/ 827 h 827"/>
              <a:gd name="T4" fmla="*/ 1571 w 1587"/>
              <a:gd name="T5" fmla="*/ 827 h 827"/>
              <a:gd name="T6" fmla="*/ 1573 w 1587"/>
              <a:gd name="T7" fmla="*/ 822 h 827"/>
              <a:gd name="T8" fmla="*/ 1555 w 1587"/>
              <a:gd name="T9" fmla="*/ 778 h 827"/>
              <a:gd name="T10" fmla="*/ 1546 w 1587"/>
              <a:gd name="T11" fmla="*/ 801 h 827"/>
              <a:gd name="T12" fmla="*/ 1580 w 1587"/>
              <a:gd name="T13" fmla="*/ 802 h 827"/>
              <a:gd name="T14" fmla="*/ 1587 w 1587"/>
              <a:gd name="T15" fmla="*/ 779 h 827"/>
              <a:gd name="T16" fmla="*/ 1555 w 1587"/>
              <a:gd name="T17" fmla="*/ 778 h 827"/>
              <a:gd name="T18" fmla="*/ 2 w 1587"/>
              <a:gd name="T19" fmla="*/ 0 h 827"/>
              <a:gd name="T20" fmla="*/ 0 w 1587"/>
              <a:gd name="T21" fmla="*/ 24 h 827"/>
              <a:gd name="T22" fmla="*/ 29 w 1587"/>
              <a:gd name="T23" fmla="*/ 33 h 827"/>
              <a:gd name="T24" fmla="*/ 31 w 1587"/>
              <a:gd name="T25" fmla="*/ 10 h 827"/>
              <a:gd name="T26" fmla="*/ 2 w 1587"/>
              <a:gd name="T27"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7" h="827">
                <a:moveTo>
                  <a:pt x="1573" y="822"/>
                </a:moveTo>
                <a:lnTo>
                  <a:pt x="1569" y="827"/>
                </a:lnTo>
                <a:lnTo>
                  <a:pt x="1571" y="827"/>
                </a:lnTo>
                <a:lnTo>
                  <a:pt x="1573" y="822"/>
                </a:lnTo>
                <a:moveTo>
                  <a:pt x="1555" y="778"/>
                </a:moveTo>
                <a:lnTo>
                  <a:pt x="1546" y="801"/>
                </a:lnTo>
                <a:lnTo>
                  <a:pt x="1580" y="802"/>
                </a:lnTo>
                <a:lnTo>
                  <a:pt x="1587" y="779"/>
                </a:lnTo>
                <a:lnTo>
                  <a:pt x="1555" y="778"/>
                </a:lnTo>
                <a:moveTo>
                  <a:pt x="2" y="0"/>
                </a:moveTo>
                <a:lnTo>
                  <a:pt x="0" y="24"/>
                </a:lnTo>
                <a:lnTo>
                  <a:pt x="29" y="33"/>
                </a:lnTo>
                <a:lnTo>
                  <a:pt x="31" y="1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rot="16200000">
            <a:off x="12029239" y="3593980"/>
            <a:ext cx="3938679" cy="1922333"/>
          </a:xfrm>
          <a:custGeom>
            <a:avLst/>
            <a:gdLst>
              <a:gd name="T0" fmla="*/ 37 w 1592"/>
              <a:gd name="T1" fmla="*/ 0 h 777"/>
              <a:gd name="T2" fmla="*/ 0 w 1592"/>
              <a:gd name="T3" fmla="*/ 699 h 777"/>
              <a:gd name="T4" fmla="*/ 1583 w 1592"/>
              <a:gd name="T5" fmla="*/ 777 h 777"/>
              <a:gd name="T6" fmla="*/ 1592 w 1592"/>
              <a:gd name="T7" fmla="*/ 754 h 777"/>
              <a:gd name="T8" fmla="*/ 36 w 1592"/>
              <a:gd name="T9" fmla="*/ 683 h 777"/>
              <a:gd name="T10" fmla="*/ 66 w 1592"/>
              <a:gd name="T11" fmla="*/ 9 h 777"/>
              <a:gd name="T12" fmla="*/ 37 w 1592"/>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1592" h="777">
                <a:moveTo>
                  <a:pt x="37" y="0"/>
                </a:moveTo>
                <a:lnTo>
                  <a:pt x="0" y="699"/>
                </a:lnTo>
                <a:lnTo>
                  <a:pt x="1583" y="777"/>
                </a:lnTo>
                <a:lnTo>
                  <a:pt x="1592" y="754"/>
                </a:lnTo>
                <a:lnTo>
                  <a:pt x="36" y="683"/>
                </a:lnTo>
                <a:lnTo>
                  <a:pt x="66" y="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p:nvSpPr>
        <p:spPr bwMode="auto">
          <a:xfrm rot="16200000">
            <a:off x="10033921" y="3177104"/>
            <a:ext cx="4064856" cy="1209809"/>
          </a:xfrm>
          <a:custGeom>
            <a:avLst/>
            <a:gdLst>
              <a:gd name="T0" fmla="*/ 1643 w 1643"/>
              <a:gd name="T1" fmla="*/ 464 h 489"/>
              <a:gd name="T2" fmla="*/ 1601 w 1643"/>
              <a:gd name="T3" fmla="*/ 467 h 489"/>
              <a:gd name="T4" fmla="*/ 1601 w 1643"/>
              <a:gd name="T5" fmla="*/ 480 h 489"/>
              <a:gd name="T6" fmla="*/ 1640 w 1643"/>
              <a:gd name="T7" fmla="*/ 476 h 489"/>
              <a:gd name="T8" fmla="*/ 1643 w 1643"/>
              <a:gd name="T9" fmla="*/ 489 h 489"/>
              <a:gd name="T10" fmla="*/ 1643 w 1643"/>
              <a:gd name="T11" fmla="*/ 464 h 489"/>
              <a:gd name="T12" fmla="*/ 0 w 1643"/>
              <a:gd name="T13" fmla="*/ 0 h 489"/>
              <a:gd name="T14" fmla="*/ 4 w 1643"/>
              <a:gd name="T15" fmla="*/ 42 h 489"/>
              <a:gd name="T16" fmla="*/ 20 w 1643"/>
              <a:gd name="T17" fmla="*/ 44 h 489"/>
              <a:gd name="T18" fmla="*/ 16 w 1643"/>
              <a:gd name="T19" fmla="*/ 0 h 489"/>
              <a:gd name="T20" fmla="*/ 0 w 1643"/>
              <a:gd name="T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3" h="489">
                <a:moveTo>
                  <a:pt x="1643" y="464"/>
                </a:moveTo>
                <a:lnTo>
                  <a:pt x="1601" y="467"/>
                </a:lnTo>
                <a:lnTo>
                  <a:pt x="1601" y="480"/>
                </a:lnTo>
                <a:lnTo>
                  <a:pt x="1640" y="476"/>
                </a:lnTo>
                <a:lnTo>
                  <a:pt x="1643" y="489"/>
                </a:lnTo>
                <a:lnTo>
                  <a:pt x="1643" y="464"/>
                </a:lnTo>
                <a:moveTo>
                  <a:pt x="0" y="0"/>
                </a:moveTo>
                <a:lnTo>
                  <a:pt x="4" y="42"/>
                </a:lnTo>
                <a:lnTo>
                  <a:pt x="20" y="44"/>
                </a:lnTo>
                <a:lnTo>
                  <a:pt x="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rot="16200000">
            <a:off x="10254111" y="3164734"/>
            <a:ext cx="3951050" cy="1328563"/>
          </a:xfrm>
          <a:custGeom>
            <a:avLst/>
            <a:gdLst>
              <a:gd name="T0" fmla="*/ 0 w 1597"/>
              <a:gd name="T1" fmla="*/ 0 h 537"/>
              <a:gd name="T2" fmla="*/ 44 w 1597"/>
              <a:gd name="T3" fmla="*/ 537 h 537"/>
              <a:gd name="T4" fmla="*/ 1597 w 1597"/>
              <a:gd name="T5" fmla="*/ 438 h 537"/>
              <a:gd name="T6" fmla="*/ 1597 w 1597"/>
              <a:gd name="T7" fmla="*/ 425 h 537"/>
              <a:gd name="T8" fmla="*/ 55 w 1597"/>
              <a:gd name="T9" fmla="*/ 530 h 537"/>
              <a:gd name="T10" fmla="*/ 16 w 1597"/>
              <a:gd name="T11" fmla="*/ 2 h 537"/>
              <a:gd name="T12" fmla="*/ 0 w 1597"/>
              <a:gd name="T13" fmla="*/ 0 h 537"/>
            </a:gdLst>
            <a:ahLst/>
            <a:cxnLst>
              <a:cxn ang="0">
                <a:pos x="T0" y="T1"/>
              </a:cxn>
              <a:cxn ang="0">
                <a:pos x="T2" y="T3"/>
              </a:cxn>
              <a:cxn ang="0">
                <a:pos x="T4" y="T5"/>
              </a:cxn>
              <a:cxn ang="0">
                <a:pos x="T6" y="T7"/>
              </a:cxn>
              <a:cxn ang="0">
                <a:pos x="T8" y="T9"/>
              </a:cxn>
              <a:cxn ang="0">
                <a:pos x="T10" y="T11"/>
              </a:cxn>
              <a:cxn ang="0">
                <a:pos x="T12" y="T13"/>
              </a:cxn>
            </a:cxnLst>
            <a:rect l="0" t="0" r="r" b="b"/>
            <a:pathLst>
              <a:path w="1597" h="537">
                <a:moveTo>
                  <a:pt x="0" y="0"/>
                </a:moveTo>
                <a:lnTo>
                  <a:pt x="44" y="537"/>
                </a:lnTo>
                <a:lnTo>
                  <a:pt x="1597" y="438"/>
                </a:lnTo>
                <a:lnTo>
                  <a:pt x="1597" y="425"/>
                </a:lnTo>
                <a:lnTo>
                  <a:pt x="55" y="530"/>
                </a:lnTo>
                <a:lnTo>
                  <a:pt x="16"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rot="16200000">
            <a:off x="10765001" y="5842887"/>
            <a:ext cx="61852" cy="39585"/>
          </a:xfrm>
          <a:custGeom>
            <a:avLst/>
            <a:gdLst>
              <a:gd name="T0" fmla="*/ 24 w 25"/>
              <a:gd name="T1" fmla="*/ 0 h 16"/>
              <a:gd name="T2" fmla="*/ 0 w 25"/>
              <a:gd name="T3" fmla="*/ 4 h 16"/>
              <a:gd name="T4" fmla="*/ 2 w 25"/>
              <a:gd name="T5" fmla="*/ 16 h 16"/>
              <a:gd name="T6" fmla="*/ 25 w 25"/>
              <a:gd name="T7" fmla="*/ 13 h 16"/>
              <a:gd name="T8" fmla="*/ 24 w 25"/>
              <a:gd name="T9" fmla="*/ 0 h 16"/>
            </a:gdLst>
            <a:ahLst/>
            <a:cxnLst>
              <a:cxn ang="0">
                <a:pos x="T0" y="T1"/>
              </a:cxn>
              <a:cxn ang="0">
                <a:pos x="T2" y="T3"/>
              </a:cxn>
              <a:cxn ang="0">
                <a:pos x="T4" y="T5"/>
              </a:cxn>
              <a:cxn ang="0">
                <a:pos x="T6" y="T7"/>
              </a:cxn>
              <a:cxn ang="0">
                <a:pos x="T8" y="T9"/>
              </a:cxn>
            </a:cxnLst>
            <a:rect l="0" t="0" r="r" b="b"/>
            <a:pathLst>
              <a:path w="25" h="16">
                <a:moveTo>
                  <a:pt x="24" y="0"/>
                </a:moveTo>
                <a:lnTo>
                  <a:pt x="0" y="4"/>
                </a:lnTo>
                <a:lnTo>
                  <a:pt x="2" y="16"/>
                </a:lnTo>
                <a:lnTo>
                  <a:pt x="25" y="13"/>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Picture Placeholder 2"/>
          <p:cNvSpPr>
            <a:spLocks noGrp="1"/>
          </p:cNvSpPr>
          <p:nvPr>
            <p:ph type="pic" idx="16"/>
          </p:nvPr>
        </p:nvSpPr>
        <p:spPr>
          <a:xfrm rot="15970542">
            <a:off x="8654162" y="1762851"/>
            <a:ext cx="4856524" cy="3295045"/>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2" name="Freeform 41"/>
          <p:cNvSpPr>
            <a:spLocks/>
          </p:cNvSpPr>
          <p:nvPr/>
        </p:nvSpPr>
        <p:spPr bwMode="auto">
          <a:xfrm rot="16200000">
            <a:off x="6014836" y="2201094"/>
            <a:ext cx="5433002" cy="4010427"/>
          </a:xfrm>
          <a:custGeom>
            <a:avLst/>
            <a:gdLst>
              <a:gd name="T0" fmla="*/ 0 w 2196"/>
              <a:gd name="T1" fmla="*/ 404 h 1621"/>
              <a:gd name="T2" fmla="*/ 1941 w 2196"/>
              <a:gd name="T3" fmla="*/ 0 h 1621"/>
              <a:gd name="T4" fmla="*/ 2196 w 2196"/>
              <a:gd name="T5" fmla="*/ 1217 h 1621"/>
              <a:gd name="T6" fmla="*/ 253 w 2196"/>
              <a:gd name="T7" fmla="*/ 1621 h 1621"/>
              <a:gd name="T8" fmla="*/ 0 w 2196"/>
              <a:gd name="T9" fmla="*/ 404 h 1621"/>
            </a:gdLst>
            <a:ahLst/>
            <a:cxnLst>
              <a:cxn ang="0">
                <a:pos x="T0" y="T1"/>
              </a:cxn>
              <a:cxn ang="0">
                <a:pos x="T2" y="T3"/>
              </a:cxn>
              <a:cxn ang="0">
                <a:pos x="T4" y="T5"/>
              </a:cxn>
              <a:cxn ang="0">
                <a:pos x="T6" y="T7"/>
              </a:cxn>
              <a:cxn ang="0">
                <a:pos x="T8" y="T9"/>
              </a:cxn>
            </a:cxnLst>
            <a:rect l="0" t="0" r="r" b="b"/>
            <a:pathLst>
              <a:path w="2196" h="1621">
                <a:moveTo>
                  <a:pt x="0" y="404"/>
                </a:moveTo>
                <a:lnTo>
                  <a:pt x="1941" y="0"/>
                </a:lnTo>
                <a:lnTo>
                  <a:pt x="2196" y="1217"/>
                </a:lnTo>
                <a:lnTo>
                  <a:pt x="253" y="1621"/>
                </a:lnTo>
                <a:lnTo>
                  <a:pt x="0" y="4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rot="16200000">
            <a:off x="6367387" y="4743175"/>
            <a:ext cx="4171239" cy="4443384"/>
          </a:xfrm>
          <a:custGeom>
            <a:avLst/>
            <a:gdLst>
              <a:gd name="T0" fmla="*/ 1234 w 1686"/>
              <a:gd name="T1" fmla="*/ 0 h 1796"/>
              <a:gd name="T2" fmla="*/ 0 w 1686"/>
              <a:gd name="T3" fmla="*/ 568 h 1796"/>
              <a:gd name="T4" fmla="*/ 606 w 1686"/>
              <a:gd name="T5" fmla="*/ 1796 h 1796"/>
              <a:gd name="T6" fmla="*/ 998 w 1686"/>
              <a:gd name="T7" fmla="*/ 1617 h 1796"/>
              <a:gd name="T8" fmla="*/ 984 w 1686"/>
              <a:gd name="T9" fmla="*/ 1552 h 1796"/>
              <a:gd name="T10" fmla="*/ 977 w 1686"/>
              <a:gd name="T11" fmla="*/ 1522 h 1796"/>
              <a:gd name="T12" fmla="*/ 1014 w 1686"/>
              <a:gd name="T13" fmla="*/ 1509 h 1796"/>
              <a:gd name="T14" fmla="*/ 823 w 1686"/>
              <a:gd name="T15" fmla="*/ 586 h 1796"/>
              <a:gd name="T16" fmla="*/ 1686 w 1686"/>
              <a:gd name="T17" fmla="*/ 407 h 1796"/>
              <a:gd name="T18" fmla="*/ 1234 w 1686"/>
              <a:gd name="T19" fmla="*/ 0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6" h="1796">
                <a:moveTo>
                  <a:pt x="1234" y="0"/>
                </a:moveTo>
                <a:lnTo>
                  <a:pt x="0" y="568"/>
                </a:lnTo>
                <a:lnTo>
                  <a:pt x="606" y="1796"/>
                </a:lnTo>
                <a:lnTo>
                  <a:pt x="998" y="1617"/>
                </a:lnTo>
                <a:lnTo>
                  <a:pt x="984" y="1552"/>
                </a:lnTo>
                <a:lnTo>
                  <a:pt x="977" y="1522"/>
                </a:lnTo>
                <a:lnTo>
                  <a:pt x="1014" y="1509"/>
                </a:lnTo>
                <a:lnTo>
                  <a:pt x="823" y="586"/>
                </a:lnTo>
                <a:lnTo>
                  <a:pt x="1686" y="407"/>
                </a:lnTo>
                <a:lnTo>
                  <a:pt x="1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rot="16200000">
            <a:off x="10035158" y="6436657"/>
            <a:ext cx="126177" cy="267197"/>
          </a:xfrm>
          <a:custGeom>
            <a:avLst/>
            <a:gdLst>
              <a:gd name="T0" fmla="*/ 37 w 51"/>
              <a:gd name="T1" fmla="*/ 0 h 108"/>
              <a:gd name="T2" fmla="*/ 0 w 51"/>
              <a:gd name="T3" fmla="*/ 13 h 108"/>
              <a:gd name="T4" fmla="*/ 7 w 51"/>
              <a:gd name="T5" fmla="*/ 43 h 108"/>
              <a:gd name="T6" fmla="*/ 21 w 51"/>
              <a:gd name="T7" fmla="*/ 108 h 108"/>
              <a:gd name="T8" fmla="*/ 51 w 51"/>
              <a:gd name="T9" fmla="*/ 94 h 108"/>
              <a:gd name="T10" fmla="*/ 48 w 51"/>
              <a:gd name="T11" fmla="*/ 59 h 108"/>
              <a:gd name="T12" fmla="*/ 50 w 51"/>
              <a:gd name="T13" fmla="*/ 57 h 108"/>
              <a:gd name="T14" fmla="*/ 37 w 51"/>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08">
                <a:moveTo>
                  <a:pt x="37" y="0"/>
                </a:moveTo>
                <a:lnTo>
                  <a:pt x="0" y="13"/>
                </a:lnTo>
                <a:lnTo>
                  <a:pt x="7" y="43"/>
                </a:lnTo>
                <a:lnTo>
                  <a:pt x="21" y="108"/>
                </a:lnTo>
                <a:lnTo>
                  <a:pt x="51" y="94"/>
                </a:lnTo>
                <a:lnTo>
                  <a:pt x="48" y="59"/>
                </a:lnTo>
                <a:lnTo>
                  <a:pt x="50" y="57"/>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rot="16200000">
            <a:off x="7575959" y="4484636"/>
            <a:ext cx="2192003" cy="2867418"/>
          </a:xfrm>
          <a:custGeom>
            <a:avLst/>
            <a:gdLst>
              <a:gd name="T0" fmla="*/ 863 w 886"/>
              <a:gd name="T1" fmla="*/ 0 h 1159"/>
              <a:gd name="T2" fmla="*/ 0 w 886"/>
              <a:gd name="T3" fmla="*/ 179 h 1159"/>
              <a:gd name="T4" fmla="*/ 191 w 886"/>
              <a:gd name="T5" fmla="*/ 1102 h 1159"/>
              <a:gd name="T6" fmla="*/ 204 w 886"/>
              <a:gd name="T7" fmla="*/ 1159 h 1159"/>
              <a:gd name="T8" fmla="*/ 234 w 886"/>
              <a:gd name="T9" fmla="*/ 1145 h 1159"/>
              <a:gd name="T10" fmla="*/ 37 w 886"/>
              <a:gd name="T11" fmla="*/ 197 h 1159"/>
              <a:gd name="T12" fmla="*/ 886 w 886"/>
              <a:gd name="T13" fmla="*/ 20 h 1159"/>
              <a:gd name="T14" fmla="*/ 863 w 886"/>
              <a:gd name="T15" fmla="*/ 0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1159">
                <a:moveTo>
                  <a:pt x="863" y="0"/>
                </a:moveTo>
                <a:lnTo>
                  <a:pt x="0" y="179"/>
                </a:lnTo>
                <a:lnTo>
                  <a:pt x="191" y="1102"/>
                </a:lnTo>
                <a:lnTo>
                  <a:pt x="204" y="1159"/>
                </a:lnTo>
                <a:lnTo>
                  <a:pt x="234" y="1145"/>
                </a:lnTo>
                <a:lnTo>
                  <a:pt x="37" y="197"/>
                </a:lnTo>
                <a:lnTo>
                  <a:pt x="886" y="20"/>
                </a:lnTo>
                <a:lnTo>
                  <a:pt x="8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rot="16200000">
            <a:off x="6922811" y="3774586"/>
            <a:ext cx="3513143" cy="2783301"/>
          </a:xfrm>
          <a:custGeom>
            <a:avLst/>
            <a:gdLst>
              <a:gd name="T0" fmla="*/ 849 w 1420"/>
              <a:gd name="T1" fmla="*/ 0 h 1125"/>
              <a:gd name="T2" fmla="*/ 0 w 1420"/>
              <a:gd name="T3" fmla="*/ 177 h 1125"/>
              <a:gd name="T4" fmla="*/ 197 w 1420"/>
              <a:gd name="T5" fmla="*/ 1125 h 1125"/>
              <a:gd name="T6" fmla="*/ 1420 w 1420"/>
              <a:gd name="T7" fmla="*/ 554 h 1125"/>
              <a:gd name="T8" fmla="*/ 1379 w 1420"/>
              <a:gd name="T9" fmla="*/ 478 h 1125"/>
              <a:gd name="T10" fmla="*/ 849 w 1420"/>
              <a:gd name="T11" fmla="*/ 0 h 1125"/>
            </a:gdLst>
            <a:ahLst/>
            <a:cxnLst>
              <a:cxn ang="0">
                <a:pos x="T0" y="T1"/>
              </a:cxn>
              <a:cxn ang="0">
                <a:pos x="T2" y="T3"/>
              </a:cxn>
              <a:cxn ang="0">
                <a:pos x="T4" y="T5"/>
              </a:cxn>
              <a:cxn ang="0">
                <a:pos x="T6" y="T7"/>
              </a:cxn>
              <a:cxn ang="0">
                <a:pos x="T8" y="T9"/>
              </a:cxn>
              <a:cxn ang="0">
                <a:pos x="T10" y="T11"/>
              </a:cxn>
            </a:cxnLst>
            <a:rect l="0" t="0" r="r" b="b"/>
            <a:pathLst>
              <a:path w="1420" h="1125">
                <a:moveTo>
                  <a:pt x="849" y="0"/>
                </a:moveTo>
                <a:lnTo>
                  <a:pt x="0" y="177"/>
                </a:lnTo>
                <a:lnTo>
                  <a:pt x="197" y="1125"/>
                </a:lnTo>
                <a:lnTo>
                  <a:pt x="1420" y="554"/>
                </a:lnTo>
                <a:lnTo>
                  <a:pt x="1379" y="478"/>
                </a:lnTo>
                <a:lnTo>
                  <a:pt x="8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Picture Placeholder 2"/>
          <p:cNvSpPr>
            <a:spLocks noGrp="1"/>
          </p:cNvSpPr>
          <p:nvPr>
            <p:ph type="pic" idx="15"/>
          </p:nvPr>
        </p:nvSpPr>
        <p:spPr>
          <a:xfrm rot="15496197">
            <a:off x="6284489" y="2677452"/>
            <a:ext cx="4900224" cy="305825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userDrawn="1">
            <p:ph type="pic" idx="14"/>
          </p:nvPr>
        </p:nvSpPr>
        <p:spPr>
          <a:xfrm rot="14669393">
            <a:off x="5751338" y="4557468"/>
            <a:ext cx="4438144" cy="3114765"/>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93187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graphy_6">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1269492" y="4177634"/>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5"/>
          </p:nvPr>
        </p:nvSpPr>
        <p:spPr>
          <a:xfrm>
            <a:off x="4454216" y="4177634"/>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3" name="Picture Placeholder 2"/>
          <p:cNvSpPr>
            <a:spLocks noGrp="1"/>
          </p:cNvSpPr>
          <p:nvPr>
            <p:ph type="pic" idx="16"/>
          </p:nvPr>
        </p:nvSpPr>
        <p:spPr>
          <a:xfrm>
            <a:off x="7635848" y="4174479"/>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6" name="Picture Placeholder 2"/>
          <p:cNvSpPr>
            <a:spLocks noGrp="1"/>
          </p:cNvSpPr>
          <p:nvPr>
            <p:ph type="pic" idx="17"/>
          </p:nvPr>
        </p:nvSpPr>
        <p:spPr>
          <a:xfrm>
            <a:off x="10820572" y="4174479"/>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Picture Placeholder 2"/>
          <p:cNvSpPr>
            <a:spLocks noGrp="1"/>
          </p:cNvSpPr>
          <p:nvPr>
            <p:ph type="pic" idx="18"/>
          </p:nvPr>
        </p:nvSpPr>
        <p:spPr>
          <a:xfrm>
            <a:off x="14023848" y="4174479"/>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850389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graphy_7">
    <p:spTree>
      <p:nvGrpSpPr>
        <p:cNvPr id="1" name=""/>
        <p:cNvGrpSpPr/>
        <p:nvPr/>
      </p:nvGrpSpPr>
      <p:grpSpPr>
        <a:xfrm>
          <a:off x="0" y="0"/>
          <a:ext cx="0" cy="0"/>
          <a:chOff x="0" y="0"/>
          <a:chExt cx="0" cy="0"/>
        </a:xfrm>
      </p:grpSpPr>
      <p:sp>
        <p:nvSpPr>
          <p:cNvPr id="31" name="Picture Placeholder 2"/>
          <p:cNvSpPr>
            <a:spLocks noGrp="1"/>
          </p:cNvSpPr>
          <p:nvPr>
            <p:ph type="pic" idx="16"/>
          </p:nvPr>
        </p:nvSpPr>
        <p:spPr>
          <a:xfrm>
            <a:off x="14502012" y="6096434"/>
            <a:ext cx="1965960" cy="1965960"/>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32" name="Picture Placeholder 2"/>
          <p:cNvSpPr>
            <a:spLocks noGrp="1"/>
          </p:cNvSpPr>
          <p:nvPr>
            <p:ph type="pic" idx="17"/>
          </p:nvPr>
        </p:nvSpPr>
        <p:spPr>
          <a:xfrm>
            <a:off x="1857041" y="6063421"/>
            <a:ext cx="1965960" cy="1965960"/>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25" name="Picture Placeholder 2"/>
          <p:cNvSpPr>
            <a:spLocks noGrp="1"/>
          </p:cNvSpPr>
          <p:nvPr>
            <p:ph type="pic" idx="14"/>
          </p:nvPr>
        </p:nvSpPr>
        <p:spPr>
          <a:xfrm>
            <a:off x="3754765" y="4498508"/>
            <a:ext cx="3337560" cy="3337560"/>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30" name="Picture Placeholder 2"/>
          <p:cNvSpPr>
            <a:spLocks noGrp="1"/>
          </p:cNvSpPr>
          <p:nvPr>
            <p:ph type="pic" idx="15"/>
          </p:nvPr>
        </p:nvSpPr>
        <p:spPr>
          <a:xfrm>
            <a:off x="11217381" y="4498508"/>
            <a:ext cx="3337560" cy="3337560"/>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6754390" y="3010197"/>
            <a:ext cx="4782312" cy="4782312"/>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878058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graphy_9">
    <p:spTree>
      <p:nvGrpSpPr>
        <p:cNvPr id="1" name=""/>
        <p:cNvGrpSpPr/>
        <p:nvPr/>
      </p:nvGrpSpPr>
      <p:grpSpPr>
        <a:xfrm>
          <a:off x="0" y="0"/>
          <a:ext cx="0" cy="0"/>
          <a:chOff x="0" y="0"/>
          <a:chExt cx="0" cy="0"/>
        </a:xfrm>
      </p:grpSpPr>
      <p:sp>
        <p:nvSpPr>
          <p:cNvPr id="6" name="Picture Placeholder 2"/>
          <p:cNvSpPr>
            <a:spLocks noGrp="1"/>
          </p:cNvSpPr>
          <p:nvPr>
            <p:ph type="pic" idx="14" hasCustomPrompt="1"/>
          </p:nvPr>
        </p:nvSpPr>
        <p:spPr>
          <a:xfrm>
            <a:off x="1042600" y="1944315"/>
            <a:ext cx="3931920" cy="45537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15" name="Picture Placeholder 2"/>
          <p:cNvSpPr>
            <a:spLocks noGrp="1"/>
          </p:cNvSpPr>
          <p:nvPr>
            <p:ph type="pic" idx="15" hasCustomPrompt="1"/>
          </p:nvPr>
        </p:nvSpPr>
        <p:spPr>
          <a:xfrm>
            <a:off x="1042600" y="6588187"/>
            <a:ext cx="3931920"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18" name="Picture Placeholder 2"/>
          <p:cNvSpPr>
            <a:spLocks noGrp="1"/>
          </p:cNvSpPr>
          <p:nvPr>
            <p:ph type="pic" idx="16" hasCustomPrompt="1"/>
          </p:nvPr>
        </p:nvSpPr>
        <p:spPr>
          <a:xfrm>
            <a:off x="5084567" y="1936949"/>
            <a:ext cx="4242816" cy="308152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19" name="Picture Placeholder 2"/>
          <p:cNvSpPr>
            <a:spLocks noGrp="1"/>
          </p:cNvSpPr>
          <p:nvPr>
            <p:ph type="pic" idx="17" hasCustomPrompt="1"/>
          </p:nvPr>
        </p:nvSpPr>
        <p:spPr>
          <a:xfrm>
            <a:off x="5084567" y="5110553"/>
            <a:ext cx="4242816" cy="42793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20" name="Picture Placeholder 2"/>
          <p:cNvSpPr>
            <a:spLocks noGrp="1"/>
          </p:cNvSpPr>
          <p:nvPr>
            <p:ph type="pic" idx="18" hasCustomPrompt="1"/>
          </p:nvPr>
        </p:nvSpPr>
        <p:spPr>
          <a:xfrm>
            <a:off x="9424549" y="1947090"/>
            <a:ext cx="4242816" cy="45537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21" name="Picture Placeholder 2"/>
          <p:cNvSpPr>
            <a:spLocks noGrp="1"/>
          </p:cNvSpPr>
          <p:nvPr>
            <p:ph type="pic" idx="19" hasCustomPrompt="1"/>
          </p:nvPr>
        </p:nvSpPr>
        <p:spPr>
          <a:xfrm>
            <a:off x="9437428" y="6581037"/>
            <a:ext cx="424281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Tree>
    <p:extLst>
      <p:ext uri="{BB962C8B-B14F-4D97-AF65-F5344CB8AC3E}">
        <p14:creationId xmlns:p14="http://schemas.microsoft.com/office/powerpoint/2010/main" val="3531561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elcome To">
    <p:spTree>
      <p:nvGrpSpPr>
        <p:cNvPr id="1" name=""/>
        <p:cNvGrpSpPr/>
        <p:nvPr/>
      </p:nvGrpSpPr>
      <p:grpSpPr>
        <a:xfrm>
          <a:off x="0" y="0"/>
          <a:ext cx="0" cy="0"/>
          <a:chOff x="0" y="0"/>
          <a:chExt cx="0" cy="0"/>
        </a:xfrm>
      </p:grpSpPr>
      <p:sp>
        <p:nvSpPr>
          <p:cNvPr id="6" name="Picture Placeholder 2"/>
          <p:cNvSpPr>
            <a:spLocks noGrp="1"/>
          </p:cNvSpPr>
          <p:nvPr>
            <p:ph type="pic" idx="14" hasCustomPrompt="1"/>
          </p:nvPr>
        </p:nvSpPr>
        <p:spPr>
          <a:xfrm>
            <a:off x="1" y="5442385"/>
            <a:ext cx="18288000" cy="484632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Tree>
    <p:extLst>
      <p:ext uri="{BB962C8B-B14F-4D97-AF65-F5344CB8AC3E}">
        <p14:creationId xmlns:p14="http://schemas.microsoft.com/office/powerpoint/2010/main" val="1688888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BE183-B837-4A70-9EAD-637292435025}"/>
              </a:ext>
            </a:extLst>
          </p:cNvPr>
          <p:cNvSpPr>
            <a:spLocks noGrp="1"/>
          </p:cNvSpPr>
          <p:nvPr>
            <p:ph type="dt" sz="half" idx="10"/>
          </p:nvPr>
        </p:nvSpPr>
        <p:spPr/>
        <p:txBody>
          <a:bodyPr/>
          <a:lstStyle/>
          <a:p>
            <a:fld id="{2B91BCCD-1005-466E-8D00-A8CC45177135}" type="datetimeFigureOut">
              <a:rPr lang="pl-PL" smtClean="0"/>
              <a:t>05.06.2023</a:t>
            </a:fld>
            <a:endParaRPr lang="pl-PL"/>
          </a:p>
        </p:txBody>
      </p:sp>
      <p:sp>
        <p:nvSpPr>
          <p:cNvPr id="3" name="Footer Placeholder 2">
            <a:extLst>
              <a:ext uri="{FF2B5EF4-FFF2-40B4-BE49-F238E27FC236}">
                <a16:creationId xmlns:a16="http://schemas.microsoft.com/office/drawing/2014/main" id="{89072212-85DD-4D76-8F19-EFC5C50BB0A0}"/>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915E8BA0-5B46-45B0-B5DC-F0865DD451DF}"/>
              </a:ext>
            </a:extLst>
          </p:cNvPr>
          <p:cNvSpPr>
            <a:spLocks noGrp="1"/>
          </p:cNvSpPr>
          <p:nvPr>
            <p:ph type="sldNum" sz="quarter" idx="12"/>
          </p:nvPr>
        </p:nvSpPr>
        <p:spPr/>
        <p:txBody>
          <a:bodyPr/>
          <a:lstStyle/>
          <a:p>
            <a:fld id="{CD02AA0A-AAB0-495D-86F7-4C9BC9BCBB59}" type="slidenum">
              <a:rPr lang="pl-PL" smtClean="0"/>
              <a:t>‹#›</a:t>
            </a:fld>
            <a:endParaRPr lang="pl-PL"/>
          </a:p>
        </p:txBody>
      </p:sp>
    </p:spTree>
    <p:extLst>
      <p:ext uri="{BB962C8B-B14F-4D97-AF65-F5344CB8AC3E}">
        <p14:creationId xmlns:p14="http://schemas.microsoft.com/office/powerpoint/2010/main" val="4058162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6_Custom Layout">
  <p:cSld name="66_Custom Layout">
    <p:spTree>
      <p:nvGrpSpPr>
        <p:cNvPr id="1" name="Shape 494"/>
        <p:cNvGrpSpPr/>
        <p:nvPr/>
      </p:nvGrpSpPr>
      <p:grpSpPr>
        <a:xfrm>
          <a:off x="0" y="0"/>
          <a:ext cx="0" cy="0"/>
          <a:chOff x="0" y="0"/>
          <a:chExt cx="0" cy="0"/>
        </a:xfrm>
      </p:grpSpPr>
      <p:sp>
        <p:nvSpPr>
          <p:cNvPr id="495" name="Google Shape;495;p598"/>
          <p:cNvSpPr>
            <a:spLocks noGrp="1"/>
          </p:cNvSpPr>
          <p:nvPr>
            <p:ph type="pic" idx="2"/>
          </p:nvPr>
        </p:nvSpPr>
        <p:spPr>
          <a:xfrm>
            <a:off x="7510382" y="1517537"/>
            <a:ext cx="3167984" cy="6858000"/>
          </a:xfrm>
          <a:prstGeom prst="rect">
            <a:avLst/>
          </a:prstGeom>
          <a:solidFill>
            <a:srgbClr val="E1F7FE"/>
          </a:solidFill>
          <a:ln>
            <a:noFill/>
          </a:ln>
        </p:spPr>
      </p:sp>
    </p:spTree>
    <p:extLst>
      <p:ext uri="{BB962C8B-B14F-4D97-AF65-F5344CB8AC3E}">
        <p14:creationId xmlns:p14="http://schemas.microsoft.com/office/powerpoint/2010/main" val="353987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_HISTORY">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668462" y="5232401"/>
            <a:ext cx="2441448" cy="2441448"/>
          </a:xfrm>
          <a:prstGeom prst="flowChartConnector">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644931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02">
    <p:spTree>
      <p:nvGrpSpPr>
        <p:cNvPr id="1" name=""/>
        <p:cNvGrpSpPr/>
        <p:nvPr/>
      </p:nvGrpSpPr>
      <p:grpSpPr>
        <a:xfrm>
          <a:off x="0" y="0"/>
          <a:ext cx="0" cy="0"/>
          <a:chOff x="0" y="0"/>
          <a:chExt cx="0" cy="0"/>
        </a:xfrm>
      </p:grpSpPr>
      <p:sp>
        <p:nvSpPr>
          <p:cNvPr id="9" name="Picture Placeholder 2"/>
          <p:cNvSpPr>
            <a:spLocks noGrp="1"/>
          </p:cNvSpPr>
          <p:nvPr>
            <p:ph type="pic" idx="11"/>
          </p:nvPr>
        </p:nvSpPr>
        <p:spPr>
          <a:xfrm rot="17816566">
            <a:off x="-246229" y="2174975"/>
            <a:ext cx="8419870" cy="1874520"/>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5" name="Picture Placeholder 2"/>
          <p:cNvSpPr>
            <a:spLocks noGrp="1"/>
          </p:cNvSpPr>
          <p:nvPr>
            <p:ph type="pic" idx="1"/>
          </p:nvPr>
        </p:nvSpPr>
        <p:spPr>
          <a:xfrm rot="17816566">
            <a:off x="-3266932" y="3638104"/>
            <a:ext cx="8181781" cy="1874520"/>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2"/>
          </p:nvPr>
        </p:nvSpPr>
        <p:spPr>
          <a:xfrm rot="17816566">
            <a:off x="1686007" y="4908685"/>
            <a:ext cx="6471436" cy="1874520"/>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19653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 Left Side">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1" y="1"/>
            <a:ext cx="9144000" cy="102870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3361554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son , Visson">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2" y="3274714"/>
            <a:ext cx="18288001" cy="353872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21573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 Right Side">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9144000" y="0"/>
            <a:ext cx="9144000" cy="102870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1116157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26C65A0-FBA4-4F84-B50E-2E23AE53DE35}" type="datetimeFigureOut">
              <a:rPr lang="en-US" smtClean="0"/>
              <a:t>6/5/2023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r>
              <a:rPr lang="en-US" sz="1800" dirty="0">
                <a:latin typeface="Roboto" panose="02000000000000000000" pitchFamily="2" charset="0"/>
                <a:ea typeface="Roboto" panose="02000000000000000000" pitchFamily="2" charset="0"/>
                <a:cs typeface="Roboto" panose="02000000000000000000" pitchFamily="2" charset="0"/>
              </a:rPr>
              <a:t>www.yourmail.com</a:t>
            </a:r>
            <a:endParaRPr lang="en-US" dirty="0"/>
          </a:p>
        </p:txBody>
      </p:sp>
    </p:spTree>
    <p:extLst>
      <p:ext uri="{BB962C8B-B14F-4D97-AF65-F5344CB8AC3E}">
        <p14:creationId xmlns:p14="http://schemas.microsoft.com/office/powerpoint/2010/main" val="3151547729"/>
      </p:ext>
    </p:extLst>
  </p:cSld>
  <p:clrMap bg1="lt1" tx1="dk1" bg2="lt2" tx2="dk2" accent1="accent1" accent2="accent2" accent3="accent3" accent4="accent4" accent5="accent5" accent6="accent6" hlink="hlink" folHlink="folHlink"/>
  <p:sldLayoutIdLst>
    <p:sldLayoutId id="2147483667" r:id="rId1"/>
    <p:sldLayoutId id="2147483690" r:id="rId2"/>
    <p:sldLayoutId id="2147483715" r:id="rId3"/>
    <p:sldLayoutId id="2147483714" r:id="rId4"/>
    <p:sldLayoutId id="2147483692" r:id="rId5"/>
    <p:sldLayoutId id="2147483691" r:id="rId6"/>
    <p:sldLayoutId id="2147483670" r:id="rId7"/>
    <p:sldLayoutId id="2147483693" r:id="rId8"/>
    <p:sldLayoutId id="2147483671" r:id="rId9"/>
    <p:sldLayoutId id="2147483672" r:id="rId10"/>
    <p:sldLayoutId id="2147483700" r:id="rId11"/>
    <p:sldLayoutId id="2147483699" r:id="rId12"/>
    <p:sldLayoutId id="2147483695" r:id="rId13"/>
    <p:sldLayoutId id="2147483681" r:id="rId14"/>
    <p:sldLayoutId id="2147483696" r:id="rId15"/>
    <p:sldLayoutId id="2147483697" r:id="rId16"/>
    <p:sldLayoutId id="2147483698" r:id="rId17"/>
    <p:sldLayoutId id="2147483694" r:id="rId18"/>
    <p:sldLayoutId id="2147483701" r:id="rId19"/>
    <p:sldLayoutId id="2147483688" r:id="rId20"/>
    <p:sldLayoutId id="2147483689" r:id="rId21"/>
    <p:sldLayoutId id="2147483673" r:id="rId22"/>
    <p:sldLayoutId id="2147483674" r:id="rId23"/>
    <p:sldLayoutId id="2147483675" r:id="rId24"/>
    <p:sldLayoutId id="2147483676" r:id="rId25"/>
    <p:sldLayoutId id="2147483702" r:id="rId26"/>
    <p:sldLayoutId id="2147483703" r:id="rId27"/>
    <p:sldLayoutId id="2147483705" r:id="rId28"/>
    <p:sldLayoutId id="2147483706" r:id="rId29"/>
    <p:sldLayoutId id="2147483707" r:id="rId30"/>
    <p:sldLayoutId id="2147483704" r:id="rId31"/>
    <p:sldLayoutId id="2147483708" r:id="rId32"/>
    <p:sldLayoutId id="2147483709" r:id="rId33"/>
    <p:sldLayoutId id="2147483710" r:id="rId34"/>
    <p:sldLayoutId id="2147483711" r:id="rId35"/>
    <p:sldLayoutId id="2147483712" r:id="rId36"/>
    <p:sldLayoutId id="2147483713" r:id="rId37"/>
    <p:sldLayoutId id="2147483678" r:id="rId38"/>
    <p:sldLayoutId id="2147483677" r:id="rId39"/>
    <p:sldLayoutId id="2147483679" r:id="rId40"/>
    <p:sldLayoutId id="2147483680" r:id="rId41"/>
    <p:sldLayoutId id="2147483682" r:id="rId42"/>
    <p:sldLayoutId id="2147483683" r:id="rId43"/>
    <p:sldLayoutId id="2147483684" r:id="rId44"/>
    <p:sldLayoutId id="2147483685" r:id="rId45"/>
    <p:sldLayoutId id="2147483686" r:id="rId46"/>
    <p:sldLayoutId id="2147483687" r:id="rId47"/>
    <p:sldLayoutId id="2147483716" r:id="rId48"/>
    <p:sldLayoutId id="2147483717" r:id="rId49"/>
  </p:sldLayoutIdLst>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49.xml"/><Relationship Id="rId5" Type="http://schemas.microsoft.com/office/2007/relationships/hdphoto" Target="../media/hdphoto1.wdp"/><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47.xml"/><Relationship Id="rId5" Type="http://schemas.microsoft.com/office/2007/relationships/hdphoto" Target="../media/hdphoto1.wdp"/><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4.wdp"/></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5.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netsuite.sales@folio3.com"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DAA99B4-1D90-52F6-7066-8F0E612313F7}"/>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6378" y="0"/>
            <a:ext cx="18404378" cy="10287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292100" dist="139700" dir="2700000" algn="tl" rotWithShape="0">
              <a:srgbClr val="333333">
                <a:alpha val="65000"/>
              </a:srgbClr>
            </a:outerShdw>
          </a:effectLst>
        </p:spPr>
      </p:pic>
      <p:sp>
        <p:nvSpPr>
          <p:cNvPr id="21" name="TextBox 20"/>
          <p:cNvSpPr txBox="1"/>
          <p:nvPr/>
        </p:nvSpPr>
        <p:spPr>
          <a:xfrm>
            <a:off x="3010750" y="3904699"/>
            <a:ext cx="12266500" cy="2477601"/>
          </a:xfrm>
          <a:prstGeom prst="rect">
            <a:avLst/>
          </a:prstGeom>
          <a:noFill/>
        </p:spPr>
        <p:txBody>
          <a:bodyPr wrap="none" rtlCol="0">
            <a:spAutoFit/>
          </a:bodyPr>
          <a:lstStyle/>
          <a:p>
            <a:pPr algn="ctr"/>
            <a:r>
              <a:rPr lang="en-US" sz="8000" dirty="0">
                <a:solidFill>
                  <a:schemeClr val="bg1"/>
                </a:solidFill>
                <a:latin typeface="Book Antiqua" panose="02040602050305030304" pitchFamily="18" charset="0"/>
              </a:rPr>
              <a:t>The Evolution of NetSuite </a:t>
            </a:r>
          </a:p>
          <a:p>
            <a:pPr algn="ctr"/>
            <a:endParaRPr lang="en-US" dirty="0">
              <a:solidFill>
                <a:schemeClr val="bg1"/>
              </a:solidFill>
              <a:latin typeface="Book Antiqua" panose="02040602050305030304" pitchFamily="18" charset="0"/>
            </a:endParaRPr>
          </a:p>
          <a:p>
            <a:pPr algn="ctr"/>
            <a:r>
              <a:rPr lang="en-US" sz="4800" dirty="0">
                <a:solidFill>
                  <a:schemeClr val="bg1"/>
                </a:solidFill>
                <a:latin typeface="Book Antiqua" panose="02040602050305030304" pitchFamily="18" charset="0"/>
              </a:rPr>
              <a:t>from 2017 till 2023</a:t>
            </a:r>
          </a:p>
        </p:txBody>
      </p:sp>
      <p:sp>
        <p:nvSpPr>
          <p:cNvPr id="4" name="Rectangle 3"/>
          <p:cNvSpPr/>
          <p:nvPr/>
        </p:nvSpPr>
        <p:spPr>
          <a:xfrm>
            <a:off x="-116378" y="6749934"/>
            <a:ext cx="18404378" cy="3537066"/>
          </a:xfrm>
          <a:prstGeom prst="rect">
            <a:avLst/>
          </a:prstGeom>
          <a:gradFill>
            <a:gsLst>
              <a:gs pos="14000">
                <a:schemeClr val="accent1">
                  <a:alpha val="51000"/>
                  <a:lumMod val="53000"/>
                </a:schemeClr>
              </a:gs>
              <a:gs pos="56000">
                <a:schemeClr val="tx2">
                  <a:lumMod val="53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 company name&#10;&#10;Description automatically generated">
            <a:extLst>
              <a:ext uri="{FF2B5EF4-FFF2-40B4-BE49-F238E27FC236}">
                <a16:creationId xmlns:a16="http://schemas.microsoft.com/office/drawing/2014/main" id="{981E5EAE-0CE4-7F71-2ED5-C133EE6D6A0C}"/>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extLst>
      <p:ext uri="{BB962C8B-B14F-4D97-AF65-F5344CB8AC3E}">
        <p14:creationId xmlns:p14="http://schemas.microsoft.com/office/powerpoint/2010/main" val="776015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2"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2018.1</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954107"/>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With several new features and upgrades, NetSuite 18.1 made users line up to see the latest offerings. </a:t>
            </a:r>
          </a:p>
        </p:txBody>
      </p:sp>
      <p:pic>
        <p:nvPicPr>
          <p:cNvPr id="2" name="Picture 2" descr="Logo, company name&#10;&#10;Description automatically generated">
            <a:extLst>
              <a:ext uri="{FF2B5EF4-FFF2-40B4-BE49-F238E27FC236}">
                <a16:creationId xmlns:a16="http://schemas.microsoft.com/office/drawing/2014/main" id="{C3C4B01F-3841-3D05-98C2-B50375D0D1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29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4264189-A798-4FB2-8323-3CE99D9BE9A3}"/>
              </a:ext>
            </a:extLst>
          </p:cNvPr>
          <p:cNvSpPr/>
          <p:nvPr/>
        </p:nvSpPr>
        <p:spPr>
          <a:xfrm>
            <a:off x="13254329" y="4950462"/>
            <a:ext cx="1657350" cy="165735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11" name="Oval 10">
            <a:extLst>
              <a:ext uri="{FF2B5EF4-FFF2-40B4-BE49-F238E27FC236}">
                <a16:creationId xmlns:a16="http://schemas.microsoft.com/office/drawing/2014/main" id="{1ABB2062-004E-4D17-9153-BC103C5B4BCE}"/>
              </a:ext>
            </a:extLst>
          </p:cNvPr>
          <p:cNvSpPr/>
          <p:nvPr/>
        </p:nvSpPr>
        <p:spPr>
          <a:xfrm>
            <a:off x="8315325" y="4951092"/>
            <a:ext cx="1657350" cy="16573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a:p>
        </p:txBody>
      </p:sp>
      <p:sp>
        <p:nvSpPr>
          <p:cNvPr id="17" name="Oval 16">
            <a:extLst>
              <a:ext uri="{FF2B5EF4-FFF2-40B4-BE49-F238E27FC236}">
                <a16:creationId xmlns:a16="http://schemas.microsoft.com/office/drawing/2014/main" id="{74067644-011B-4A39-B72F-8CB47AC660D0}"/>
              </a:ext>
            </a:extLst>
          </p:cNvPr>
          <p:cNvSpPr/>
          <p:nvPr/>
        </p:nvSpPr>
        <p:spPr>
          <a:xfrm>
            <a:off x="3667728" y="4944619"/>
            <a:ext cx="1657350" cy="165735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cxnSp>
        <p:nvCxnSpPr>
          <p:cNvPr id="25" name="Connector 3">
            <a:extLst>
              <a:ext uri="{FF2B5EF4-FFF2-40B4-BE49-F238E27FC236}">
                <a16:creationId xmlns:a16="http://schemas.microsoft.com/office/drawing/2014/main" id="{6C1995FB-AC5F-4DE7-A7A8-1910431B40B2}"/>
              </a:ext>
            </a:extLst>
          </p:cNvPr>
          <p:cNvCxnSpPr>
            <a:cxnSpLocks/>
            <a:stCxn id="8" idx="6"/>
          </p:cNvCxnSpPr>
          <p:nvPr/>
        </p:nvCxnSpPr>
        <p:spPr>
          <a:xfrm flipV="1">
            <a:off x="14911679" y="5773294"/>
            <a:ext cx="3376321" cy="5843"/>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ctor 2">
            <a:extLst>
              <a:ext uri="{FF2B5EF4-FFF2-40B4-BE49-F238E27FC236}">
                <a16:creationId xmlns:a16="http://schemas.microsoft.com/office/drawing/2014/main" id="{D76307ED-9BC3-421E-B02A-6F65A9924761}"/>
              </a:ext>
            </a:extLst>
          </p:cNvPr>
          <p:cNvCxnSpPr>
            <a:cxnSpLocks/>
            <a:stCxn id="11" idx="6"/>
            <a:endCxn id="8" idx="2"/>
          </p:cNvCxnSpPr>
          <p:nvPr/>
        </p:nvCxnSpPr>
        <p:spPr>
          <a:xfrm flipV="1">
            <a:off x="9972676" y="5779137"/>
            <a:ext cx="3281654" cy="63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ctor 1">
            <a:extLst>
              <a:ext uri="{FF2B5EF4-FFF2-40B4-BE49-F238E27FC236}">
                <a16:creationId xmlns:a16="http://schemas.microsoft.com/office/drawing/2014/main" id="{B6777CF9-D92B-427B-A618-A8EF9E6980F3}"/>
              </a:ext>
            </a:extLst>
          </p:cNvPr>
          <p:cNvCxnSpPr>
            <a:cxnSpLocks/>
            <a:stCxn id="17" idx="6"/>
            <a:endCxn id="11" idx="2"/>
          </p:cNvCxnSpPr>
          <p:nvPr/>
        </p:nvCxnSpPr>
        <p:spPr>
          <a:xfrm>
            <a:off x="5325078" y="5773294"/>
            <a:ext cx="2990247" cy="6473"/>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3" name="Text 3">
            <a:extLst>
              <a:ext uri="{FF2B5EF4-FFF2-40B4-BE49-F238E27FC236}">
                <a16:creationId xmlns:a16="http://schemas.microsoft.com/office/drawing/2014/main" id="{9AA797EB-B086-403B-A3B5-C7F5A1A7E03B}"/>
              </a:ext>
            </a:extLst>
          </p:cNvPr>
          <p:cNvGrpSpPr/>
          <p:nvPr/>
        </p:nvGrpSpPr>
        <p:grpSpPr>
          <a:xfrm>
            <a:off x="11892165" y="6791106"/>
            <a:ext cx="4879755" cy="2228981"/>
            <a:chOff x="1201938" y="4839596"/>
            <a:chExt cx="3253170" cy="1485987"/>
          </a:xfrm>
        </p:grpSpPr>
        <p:sp>
          <p:nvSpPr>
            <p:cNvPr id="34" name="TextBox 33">
              <a:extLst>
                <a:ext uri="{FF2B5EF4-FFF2-40B4-BE49-F238E27FC236}">
                  <a16:creationId xmlns:a16="http://schemas.microsoft.com/office/drawing/2014/main" id="{8EA2B663-88C5-45F2-A8D2-FAAFF7CBF5D5}"/>
                </a:ext>
              </a:extLst>
            </p:cNvPr>
            <p:cNvSpPr txBox="1"/>
            <p:nvPr/>
          </p:nvSpPr>
          <p:spPr>
            <a:xfrm>
              <a:off x="1515154" y="5710030"/>
              <a:ext cx="2626738" cy="615553"/>
            </a:xfrm>
            <a:prstGeom prst="rect">
              <a:avLst/>
            </a:prstGeom>
            <a:noFill/>
          </p:spPr>
          <p:txBody>
            <a:bodyPr wrap="square" rtlCol="0">
              <a:spAutoFit/>
            </a:bodyPr>
            <a:lstStyle/>
            <a:p>
              <a:pPr algn="ctr"/>
              <a:r>
                <a:rPr lang="en-US" sz="1800" b="0" i="0" u="none" strike="noStrike" dirty="0">
                  <a:solidFill>
                    <a:schemeClr val="accent2">
                      <a:lumMod val="50000"/>
                    </a:schemeClr>
                  </a:solidFill>
                  <a:effectLst/>
                  <a:latin typeface="Book Antiqua" panose="02040602050305030304" pitchFamily="18" charset="0"/>
                </a:rPr>
                <a:t>Customers could now be shared across several subsidiaries as it was possible to do with vendors. </a:t>
              </a:r>
              <a:endParaRPr lang="en-US" sz="1800" dirty="0">
                <a:solidFill>
                  <a:schemeClr val="accent2">
                    <a:lumMod val="50000"/>
                  </a:schemeClr>
                </a:solidFill>
                <a:latin typeface="Book Antiqua" panose="02040602050305030304" pitchFamily="18" charset="0"/>
              </a:endParaRPr>
            </a:p>
          </p:txBody>
        </p:sp>
        <p:sp>
          <p:nvSpPr>
            <p:cNvPr id="35" name="TextBox 34">
              <a:extLst>
                <a:ext uri="{FF2B5EF4-FFF2-40B4-BE49-F238E27FC236}">
                  <a16:creationId xmlns:a16="http://schemas.microsoft.com/office/drawing/2014/main" id="{8FF37993-BFEC-4AF9-9995-78FB1A89D1BC}"/>
                </a:ext>
              </a:extLst>
            </p:cNvPr>
            <p:cNvSpPr txBox="1"/>
            <p:nvPr/>
          </p:nvSpPr>
          <p:spPr>
            <a:xfrm>
              <a:off x="1201938" y="4839596"/>
              <a:ext cx="3253170" cy="841256"/>
            </a:xfrm>
            <a:prstGeom prst="rect">
              <a:avLst/>
            </a:prstGeom>
            <a:noFill/>
          </p:spPr>
          <p:txBody>
            <a:bodyPr wrap="square" rtlCol="0">
              <a:spAutoFit/>
            </a:bodyPr>
            <a:lstStyle/>
            <a:p>
              <a:pPr algn="ctr"/>
              <a:r>
                <a:rPr lang="en-US" sz="4000" b="0" i="0" u="none" strike="noStrike" dirty="0">
                  <a:solidFill>
                    <a:schemeClr val="accent2">
                      <a:lumMod val="50000"/>
                    </a:schemeClr>
                  </a:solidFill>
                  <a:effectLst/>
                  <a:latin typeface="Book Antiqua" panose="02040602050305030304" pitchFamily="18" charset="0"/>
                </a:rPr>
                <a:t>  </a:t>
              </a:r>
              <a:r>
                <a:rPr lang="en-US" sz="3600" b="0" i="0" u="none" strike="noStrike" dirty="0">
                  <a:solidFill>
                    <a:schemeClr val="accent2">
                      <a:lumMod val="50000"/>
                    </a:schemeClr>
                  </a:solidFill>
                  <a:effectLst/>
                  <a:latin typeface="Book Antiqua" panose="02040602050305030304" pitchFamily="18" charset="0"/>
                </a:rPr>
                <a:t>Multi-Subsidiary Customers</a:t>
              </a:r>
              <a:endParaRPr lang="pl-PL" sz="4000" b="1" dirty="0">
                <a:solidFill>
                  <a:schemeClr val="accent2">
                    <a:lumMod val="50000"/>
                  </a:schemeClr>
                </a:solidFill>
                <a:latin typeface="Book Antiqua" panose="02040602050305030304" pitchFamily="18" charset="0"/>
                <a:ea typeface="Open Sans" panose="020B0606030504020204" pitchFamily="34" charset="0"/>
                <a:cs typeface="Open Sans" panose="020B0606030504020204" pitchFamily="34" charset="0"/>
              </a:endParaRPr>
            </a:p>
          </p:txBody>
        </p:sp>
      </p:grpSp>
      <p:grpSp>
        <p:nvGrpSpPr>
          <p:cNvPr id="27" name="Text 1">
            <a:extLst>
              <a:ext uri="{FF2B5EF4-FFF2-40B4-BE49-F238E27FC236}">
                <a16:creationId xmlns:a16="http://schemas.microsoft.com/office/drawing/2014/main" id="{D90B336C-FEDD-4A23-856C-405EF03D5A66}"/>
              </a:ext>
            </a:extLst>
          </p:cNvPr>
          <p:cNvGrpSpPr/>
          <p:nvPr/>
        </p:nvGrpSpPr>
        <p:grpSpPr>
          <a:xfrm>
            <a:off x="2600995" y="7025457"/>
            <a:ext cx="3940107" cy="1994631"/>
            <a:chOff x="1349128" y="4884573"/>
            <a:chExt cx="2626738" cy="1329753"/>
          </a:xfrm>
        </p:grpSpPr>
        <p:sp>
          <p:nvSpPr>
            <p:cNvPr id="28" name="TextBox 27">
              <a:extLst>
                <a:ext uri="{FF2B5EF4-FFF2-40B4-BE49-F238E27FC236}">
                  <a16:creationId xmlns:a16="http://schemas.microsoft.com/office/drawing/2014/main" id="{0DB7349C-12A9-498B-BA72-FE33427132A5}"/>
                </a:ext>
              </a:extLst>
            </p:cNvPr>
            <p:cNvSpPr txBox="1"/>
            <p:nvPr/>
          </p:nvSpPr>
          <p:spPr>
            <a:xfrm>
              <a:off x="1349128" y="5414107"/>
              <a:ext cx="2626738" cy="800219"/>
            </a:xfrm>
            <a:prstGeom prst="rect">
              <a:avLst/>
            </a:prstGeom>
            <a:noFill/>
          </p:spPr>
          <p:txBody>
            <a:bodyPr wrap="square" rtlCol="0">
              <a:spAutoFit/>
            </a:bodyPr>
            <a:lstStyle/>
            <a:p>
              <a:pPr algn="ctr" rtl="0">
                <a:spcBef>
                  <a:spcPts val="1200"/>
                </a:spcBef>
                <a:spcAft>
                  <a:spcPts val="1200"/>
                </a:spcAft>
              </a:pPr>
              <a:r>
                <a:rPr lang="en-US" sz="1800" b="0" i="0" u="none" strike="noStrike" dirty="0">
                  <a:solidFill>
                    <a:schemeClr val="accent2">
                      <a:lumMod val="50000"/>
                    </a:schemeClr>
                  </a:solidFill>
                  <a:effectLst/>
                  <a:latin typeface="Book Antiqua" panose="02040602050305030304" pitchFamily="18" charset="0"/>
                </a:rPr>
                <a:t>With this update, Sandbox was moved to the System URL. NetSuite. The NetSuite users no longer needed a separate login for Sandbox.</a:t>
              </a:r>
              <a:endParaRPr lang="en-US" sz="1800" dirty="0">
                <a:solidFill>
                  <a:schemeClr val="accent2">
                    <a:lumMod val="50000"/>
                  </a:schemeClr>
                </a:solidFill>
                <a:latin typeface="Book Antiqua" panose="02040602050305030304" pitchFamily="18" charset="0"/>
              </a:endParaRPr>
            </a:p>
          </p:txBody>
        </p:sp>
        <p:sp>
          <p:nvSpPr>
            <p:cNvPr id="29" name="TextBox 28">
              <a:extLst>
                <a:ext uri="{FF2B5EF4-FFF2-40B4-BE49-F238E27FC236}">
                  <a16:creationId xmlns:a16="http://schemas.microsoft.com/office/drawing/2014/main" id="{7F46DD48-5BCF-457B-A156-495AF935F655}"/>
                </a:ext>
              </a:extLst>
            </p:cNvPr>
            <p:cNvSpPr txBox="1"/>
            <p:nvPr/>
          </p:nvSpPr>
          <p:spPr>
            <a:xfrm>
              <a:off x="1540853" y="4884573"/>
              <a:ext cx="2143760" cy="430887"/>
            </a:xfrm>
            <a:prstGeom prst="rect">
              <a:avLst/>
            </a:prstGeom>
            <a:noFill/>
          </p:spPr>
          <p:txBody>
            <a:bodyPr wrap="square" rtlCol="0">
              <a:spAutoFit/>
            </a:bodyPr>
            <a:lstStyle/>
            <a:p>
              <a:pPr algn="ctr"/>
              <a:r>
                <a:rPr lang="en-US" sz="3600" b="0" i="0" u="none" strike="noStrike" dirty="0">
                  <a:solidFill>
                    <a:schemeClr val="accent2">
                      <a:lumMod val="50000"/>
                    </a:schemeClr>
                  </a:solidFill>
                  <a:effectLst/>
                  <a:latin typeface="Book Antiqua" panose="02040602050305030304" pitchFamily="18" charset="0"/>
                </a:rPr>
                <a:t>  Sandbox</a:t>
              </a:r>
              <a:endParaRPr lang="pl-PL" sz="3600" b="1" dirty="0">
                <a:solidFill>
                  <a:schemeClr val="accent2">
                    <a:lumMod val="50000"/>
                  </a:schemeClr>
                </a:solidFill>
                <a:latin typeface="Book Antiqua" panose="02040602050305030304" pitchFamily="18" charset="0"/>
                <a:ea typeface="Open Sans" panose="020B0606030504020204" pitchFamily="34" charset="0"/>
                <a:cs typeface="Open Sans" panose="020B0606030504020204" pitchFamily="34" charset="0"/>
              </a:endParaRPr>
            </a:p>
          </p:txBody>
        </p:sp>
      </p:grpSp>
      <p:grpSp>
        <p:nvGrpSpPr>
          <p:cNvPr id="24" name="Text 1">
            <a:extLst>
              <a:ext uri="{FF2B5EF4-FFF2-40B4-BE49-F238E27FC236}">
                <a16:creationId xmlns:a16="http://schemas.microsoft.com/office/drawing/2014/main" id="{CB861325-2B8C-1145-9504-E111757263AD}"/>
              </a:ext>
            </a:extLst>
          </p:cNvPr>
          <p:cNvGrpSpPr/>
          <p:nvPr/>
        </p:nvGrpSpPr>
        <p:grpSpPr>
          <a:xfrm>
            <a:off x="6473967" y="1587661"/>
            <a:ext cx="5340065" cy="2948741"/>
            <a:chOff x="882475" y="4433166"/>
            <a:chExt cx="3560043" cy="1965827"/>
          </a:xfrm>
        </p:grpSpPr>
        <p:sp>
          <p:nvSpPr>
            <p:cNvPr id="26" name="TextBox 25">
              <a:extLst>
                <a:ext uri="{FF2B5EF4-FFF2-40B4-BE49-F238E27FC236}">
                  <a16:creationId xmlns:a16="http://schemas.microsoft.com/office/drawing/2014/main" id="{1A4CED47-A754-09B6-E173-EE809494DF7C}"/>
                </a:ext>
              </a:extLst>
            </p:cNvPr>
            <p:cNvSpPr txBox="1"/>
            <p:nvPr/>
          </p:nvSpPr>
          <p:spPr>
            <a:xfrm>
              <a:off x="1349128" y="5414108"/>
              <a:ext cx="2626738" cy="984885"/>
            </a:xfrm>
            <a:prstGeom prst="rect">
              <a:avLst/>
            </a:prstGeom>
            <a:noFill/>
          </p:spPr>
          <p:txBody>
            <a:bodyPr wrap="square" rtlCol="0">
              <a:spAutoFit/>
            </a:bodyPr>
            <a:lstStyle/>
            <a:p>
              <a:pPr algn="ctr"/>
              <a:r>
                <a:rPr lang="en-US" sz="1800" b="0" i="0" u="none" strike="noStrike" dirty="0">
                  <a:solidFill>
                    <a:schemeClr val="accent2">
                      <a:lumMod val="50000"/>
                    </a:schemeClr>
                  </a:solidFill>
                  <a:effectLst/>
                  <a:latin typeface="Book Antiqua" panose="02040602050305030304" pitchFamily="18" charset="0"/>
                </a:rPr>
                <a:t>Dashboard Tiles SuiteApp is generally available with this release. It displays your important business KPIs, and blinking images enabled via conditional alerts.</a:t>
              </a:r>
              <a:r>
                <a:rPr lang="en-US" sz="1800" b="1" i="0" u="none" strike="noStrike" dirty="0">
                  <a:solidFill>
                    <a:schemeClr val="accent2">
                      <a:lumMod val="50000"/>
                    </a:schemeClr>
                  </a:solidFill>
                  <a:effectLst/>
                  <a:latin typeface="Book Antiqua" panose="02040602050305030304" pitchFamily="18" charset="0"/>
                </a:rPr>
                <a:t> </a:t>
              </a:r>
              <a:endParaRPr lang="en-US" sz="1800" dirty="0">
                <a:solidFill>
                  <a:schemeClr val="accent2">
                    <a:lumMod val="50000"/>
                  </a:schemeClr>
                </a:solidFill>
                <a:latin typeface="Book Antiqua" panose="02040602050305030304" pitchFamily="18" charset="0"/>
              </a:endParaRPr>
            </a:p>
          </p:txBody>
        </p:sp>
        <p:sp>
          <p:nvSpPr>
            <p:cNvPr id="36" name="TextBox 35">
              <a:extLst>
                <a:ext uri="{FF2B5EF4-FFF2-40B4-BE49-F238E27FC236}">
                  <a16:creationId xmlns:a16="http://schemas.microsoft.com/office/drawing/2014/main" id="{298534AC-B24F-7AC8-5A56-40F184FCB5F6}"/>
                </a:ext>
              </a:extLst>
            </p:cNvPr>
            <p:cNvSpPr txBox="1"/>
            <p:nvPr/>
          </p:nvSpPr>
          <p:spPr>
            <a:xfrm>
              <a:off x="882475" y="4433166"/>
              <a:ext cx="3560043" cy="800219"/>
            </a:xfrm>
            <a:prstGeom prst="rect">
              <a:avLst/>
            </a:prstGeom>
            <a:noFill/>
          </p:spPr>
          <p:txBody>
            <a:bodyPr wrap="square" rtlCol="0">
              <a:spAutoFit/>
            </a:bodyPr>
            <a:lstStyle/>
            <a:p>
              <a:pPr algn="ctr" rtl="0">
                <a:spcBef>
                  <a:spcPts val="1800"/>
                </a:spcBef>
                <a:spcAft>
                  <a:spcPts val="1200"/>
                </a:spcAft>
              </a:pPr>
              <a:r>
                <a:rPr lang="en-US" sz="3600" b="0" i="0" u="none" strike="noStrike" dirty="0">
                  <a:solidFill>
                    <a:schemeClr val="accent2">
                      <a:lumMod val="50000"/>
                    </a:schemeClr>
                  </a:solidFill>
                  <a:effectLst/>
                  <a:latin typeface="Book Antiqua" panose="02040602050305030304" pitchFamily="18" charset="0"/>
                </a:rPr>
                <a:t>Dashboard Tiles SuiteApp</a:t>
              </a:r>
              <a:endParaRPr lang="en-US" sz="3600" b="0" dirty="0">
                <a:solidFill>
                  <a:schemeClr val="accent2">
                    <a:lumMod val="50000"/>
                  </a:schemeClr>
                </a:solidFill>
                <a:effectLst/>
                <a:latin typeface="Book Antiqua" panose="02040602050305030304" pitchFamily="18" charset="0"/>
              </a:endParaRPr>
            </a:p>
          </p:txBody>
        </p:sp>
      </p:grpSp>
      <p:pic>
        <p:nvPicPr>
          <p:cNvPr id="2" name="Picture 2" descr="Logo, company name&#10;&#10;Description automatically generated">
            <a:extLst>
              <a:ext uri="{FF2B5EF4-FFF2-40B4-BE49-F238E27FC236}">
                <a16:creationId xmlns:a16="http://schemas.microsoft.com/office/drawing/2014/main" id="{A19603FD-6A5A-DA57-0F64-F2B6BBE8E1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71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5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25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par>
                          <p:cTn id="21" fill="hold">
                            <p:stCondLst>
                              <p:cond delay="250"/>
                            </p:stCondLst>
                            <p:childTnLst>
                              <p:par>
                                <p:cTn id="22" presetID="10"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25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9">
            <a:extLst>
              <a:ext uri="{FF2B5EF4-FFF2-40B4-BE49-F238E27FC236}">
                <a16:creationId xmlns:a16="http://schemas.microsoft.com/office/drawing/2014/main" id="{D422E5F5-8C7E-4F74-B1D8-BBA5B208D474}"/>
              </a:ext>
            </a:extLst>
          </p:cNvPr>
          <p:cNvSpPr>
            <a:spLocks/>
          </p:cNvSpPr>
          <p:nvPr/>
        </p:nvSpPr>
        <p:spPr bwMode="auto">
          <a:xfrm>
            <a:off x="13212771" y="4990724"/>
            <a:ext cx="1740465" cy="1576831"/>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76200" tIns="76200" rIns="76200" bIns="76200" anchor="ctr"/>
          <a:lstStyle/>
          <a:p>
            <a:pPr defTabSz="914378"/>
            <a:endParaRPr lang="en-US" sz="6000" dirty="0">
              <a:solidFill>
                <a:srgbClr val="FFFFFF"/>
              </a:solidFill>
              <a:effectLst>
                <a:outerShdw blurRad="38100" dist="38100" dir="2700000" algn="tl">
                  <a:srgbClr val="000000"/>
                </a:outerShdw>
              </a:effectLst>
            </a:endParaRPr>
          </a:p>
        </p:txBody>
      </p:sp>
      <p:sp>
        <p:nvSpPr>
          <p:cNvPr id="11" name="Oval 10">
            <a:extLst>
              <a:ext uri="{FF2B5EF4-FFF2-40B4-BE49-F238E27FC236}">
                <a16:creationId xmlns:a16="http://schemas.microsoft.com/office/drawing/2014/main" id="{229C004C-FCD1-4787-B4BB-18C0DB2756D9}"/>
              </a:ext>
            </a:extLst>
          </p:cNvPr>
          <p:cNvSpPr/>
          <p:nvPr/>
        </p:nvSpPr>
        <p:spPr>
          <a:xfrm>
            <a:off x="8315325" y="4950464"/>
            <a:ext cx="1657350" cy="16573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a:p>
        </p:txBody>
      </p:sp>
      <p:sp>
        <p:nvSpPr>
          <p:cNvPr id="17" name="Oval 16">
            <a:extLst>
              <a:ext uri="{FF2B5EF4-FFF2-40B4-BE49-F238E27FC236}">
                <a16:creationId xmlns:a16="http://schemas.microsoft.com/office/drawing/2014/main" id="{57E4A299-A955-4A41-9557-09F8D3502C7E}"/>
              </a:ext>
            </a:extLst>
          </p:cNvPr>
          <p:cNvSpPr/>
          <p:nvPr/>
        </p:nvSpPr>
        <p:spPr>
          <a:xfrm>
            <a:off x="3742373" y="4950464"/>
            <a:ext cx="1657350" cy="165735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cxnSp>
        <p:nvCxnSpPr>
          <p:cNvPr id="20" name="Connector 3">
            <a:extLst>
              <a:ext uri="{FF2B5EF4-FFF2-40B4-BE49-F238E27FC236}">
                <a16:creationId xmlns:a16="http://schemas.microsoft.com/office/drawing/2014/main" id="{509931FD-941A-4B63-9266-97EE1DC94F47}"/>
              </a:ext>
            </a:extLst>
          </p:cNvPr>
          <p:cNvCxnSpPr>
            <a:cxnSpLocks/>
            <a:stCxn id="11" idx="6"/>
          </p:cNvCxnSpPr>
          <p:nvPr/>
        </p:nvCxnSpPr>
        <p:spPr>
          <a:xfrm>
            <a:off x="9972675" y="5779139"/>
            <a:ext cx="348729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nector 2">
            <a:extLst>
              <a:ext uri="{FF2B5EF4-FFF2-40B4-BE49-F238E27FC236}">
                <a16:creationId xmlns:a16="http://schemas.microsoft.com/office/drawing/2014/main" id="{79176508-B75C-4610-BF40-0C3124E08F62}"/>
              </a:ext>
            </a:extLst>
          </p:cNvPr>
          <p:cNvCxnSpPr>
            <a:cxnSpLocks/>
            <a:stCxn id="17" idx="6"/>
            <a:endCxn id="11" idx="2"/>
          </p:cNvCxnSpPr>
          <p:nvPr/>
        </p:nvCxnSpPr>
        <p:spPr>
          <a:xfrm>
            <a:off x="5399723" y="5779139"/>
            <a:ext cx="2915602"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ctor 1">
            <a:extLst>
              <a:ext uri="{FF2B5EF4-FFF2-40B4-BE49-F238E27FC236}">
                <a16:creationId xmlns:a16="http://schemas.microsoft.com/office/drawing/2014/main" id="{6F5CD119-0661-432E-A4C2-B5E820A584EA}"/>
              </a:ext>
            </a:extLst>
          </p:cNvPr>
          <p:cNvCxnSpPr>
            <a:cxnSpLocks/>
          </p:cNvCxnSpPr>
          <p:nvPr/>
        </p:nvCxnSpPr>
        <p:spPr>
          <a:xfrm>
            <a:off x="-792480" y="5797554"/>
            <a:ext cx="4534851"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Text 1">
            <a:extLst>
              <a:ext uri="{FF2B5EF4-FFF2-40B4-BE49-F238E27FC236}">
                <a16:creationId xmlns:a16="http://schemas.microsoft.com/office/drawing/2014/main" id="{35702ED1-CB79-4CFB-BE46-5BC59DD857D9}"/>
              </a:ext>
            </a:extLst>
          </p:cNvPr>
          <p:cNvGrpSpPr/>
          <p:nvPr/>
        </p:nvGrpSpPr>
        <p:grpSpPr>
          <a:xfrm>
            <a:off x="1598004" y="6684789"/>
            <a:ext cx="5938176" cy="2799764"/>
            <a:chOff x="683105" y="4703655"/>
            <a:chExt cx="3958784" cy="1866509"/>
          </a:xfrm>
        </p:grpSpPr>
        <p:sp>
          <p:nvSpPr>
            <p:cNvPr id="25" name="TextBox 24">
              <a:extLst>
                <a:ext uri="{FF2B5EF4-FFF2-40B4-BE49-F238E27FC236}">
                  <a16:creationId xmlns:a16="http://schemas.microsoft.com/office/drawing/2014/main" id="{FB17F153-A7CC-45FF-8AE9-4496F6AE3815}"/>
                </a:ext>
              </a:extLst>
            </p:cNvPr>
            <p:cNvSpPr txBox="1"/>
            <p:nvPr/>
          </p:nvSpPr>
          <p:spPr>
            <a:xfrm>
              <a:off x="1349128" y="5585279"/>
              <a:ext cx="2626738" cy="984885"/>
            </a:xfrm>
            <a:prstGeom prst="rect">
              <a:avLst/>
            </a:prstGeom>
            <a:noFill/>
          </p:spPr>
          <p:txBody>
            <a:bodyPr wrap="square" rtlCol="0">
              <a:spAutoFit/>
            </a:bodyPr>
            <a:lstStyle/>
            <a:p>
              <a:pPr algn="ctr"/>
              <a:r>
                <a:rPr lang="en-US" sz="1800" b="0" i="0" u="none" strike="noStrike" dirty="0">
                  <a:solidFill>
                    <a:schemeClr val="accent2">
                      <a:lumMod val="50000"/>
                    </a:schemeClr>
                  </a:solidFill>
                  <a:effectLst/>
                  <a:latin typeface="Book Antiqua" panose="02040602050305030304" pitchFamily="18" charset="0"/>
                </a:rPr>
                <a:t>With further enhancements, your dashboard has an account reconciliation summary portlet, which makes the whole process easy and saved time. </a:t>
              </a:r>
              <a:endParaRPr lang="en-US" sz="1800" dirty="0">
                <a:solidFill>
                  <a:schemeClr val="accent2">
                    <a:lumMod val="50000"/>
                  </a:schemeClr>
                </a:solidFill>
                <a:latin typeface="Book Antiqua" panose="02040602050305030304" pitchFamily="18" charset="0"/>
              </a:endParaRPr>
            </a:p>
          </p:txBody>
        </p:sp>
        <p:sp>
          <p:nvSpPr>
            <p:cNvPr id="26" name="TextBox 25">
              <a:extLst>
                <a:ext uri="{FF2B5EF4-FFF2-40B4-BE49-F238E27FC236}">
                  <a16:creationId xmlns:a16="http://schemas.microsoft.com/office/drawing/2014/main" id="{C1D13323-B1B0-4670-BCB2-33CE6AF92C02}"/>
                </a:ext>
              </a:extLst>
            </p:cNvPr>
            <p:cNvSpPr txBox="1"/>
            <p:nvPr/>
          </p:nvSpPr>
          <p:spPr>
            <a:xfrm>
              <a:off x="683105" y="4703655"/>
              <a:ext cx="3958784" cy="841256"/>
            </a:xfrm>
            <a:prstGeom prst="rect">
              <a:avLst/>
            </a:prstGeom>
            <a:noFill/>
          </p:spPr>
          <p:txBody>
            <a:bodyPr wrap="square" rtlCol="0">
              <a:spAutoFit/>
            </a:bodyPr>
            <a:lstStyle/>
            <a:p>
              <a:pPr algn="ctr"/>
              <a:r>
                <a:rPr lang="en-US" sz="4000" b="0" i="0" u="none" strike="noStrike" dirty="0">
                  <a:solidFill>
                    <a:schemeClr val="accent2">
                      <a:lumMod val="50000"/>
                    </a:schemeClr>
                  </a:solidFill>
                  <a:effectLst/>
                  <a:latin typeface="Book Antiqua" panose="02040602050305030304" pitchFamily="18" charset="0"/>
                </a:rPr>
                <a:t>A</a:t>
              </a:r>
              <a:r>
                <a:rPr lang="en-US" sz="3600" b="0" i="0" u="none" strike="noStrike" dirty="0">
                  <a:solidFill>
                    <a:schemeClr val="accent2">
                      <a:lumMod val="50000"/>
                    </a:schemeClr>
                  </a:solidFill>
                  <a:effectLst/>
                  <a:latin typeface="Book Antiqua" panose="02040602050305030304" pitchFamily="18" charset="0"/>
                </a:rPr>
                <a:t>ccount Reconciliation Portlet</a:t>
              </a:r>
              <a:endParaRPr lang="pl-PL" sz="3600" b="1" dirty="0">
                <a:solidFill>
                  <a:schemeClr val="accent2">
                    <a:lumMod val="50000"/>
                  </a:schemeClr>
                </a:solidFill>
                <a:latin typeface="Book Antiqua" panose="02040602050305030304" pitchFamily="18" charset="0"/>
                <a:ea typeface="Open Sans" panose="020B0606030504020204" pitchFamily="34" charset="0"/>
                <a:cs typeface="Open Sans" panose="020B0606030504020204" pitchFamily="34" charset="0"/>
              </a:endParaRPr>
            </a:p>
          </p:txBody>
        </p:sp>
      </p:grpSp>
      <p:sp>
        <p:nvSpPr>
          <p:cNvPr id="22" name="Oval 21">
            <a:extLst>
              <a:ext uri="{FF2B5EF4-FFF2-40B4-BE49-F238E27FC236}">
                <a16:creationId xmlns:a16="http://schemas.microsoft.com/office/drawing/2014/main" id="{4EFB1420-CD49-B73F-CE80-5C1D26D4A166}"/>
              </a:ext>
            </a:extLst>
          </p:cNvPr>
          <p:cNvSpPr/>
          <p:nvPr/>
        </p:nvSpPr>
        <p:spPr>
          <a:xfrm>
            <a:off x="12888277" y="4950463"/>
            <a:ext cx="1657350" cy="165735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grpSp>
        <p:nvGrpSpPr>
          <p:cNvPr id="23" name="Text 1">
            <a:extLst>
              <a:ext uri="{FF2B5EF4-FFF2-40B4-BE49-F238E27FC236}">
                <a16:creationId xmlns:a16="http://schemas.microsoft.com/office/drawing/2014/main" id="{98CAFC1B-996C-FD85-3F80-840A253980CD}"/>
              </a:ext>
            </a:extLst>
          </p:cNvPr>
          <p:cNvGrpSpPr/>
          <p:nvPr/>
        </p:nvGrpSpPr>
        <p:grpSpPr>
          <a:xfrm>
            <a:off x="6857524" y="2073147"/>
            <a:ext cx="4576770" cy="1735913"/>
            <a:chOff x="1138180" y="4909707"/>
            <a:chExt cx="3051180" cy="1157275"/>
          </a:xfrm>
        </p:grpSpPr>
        <p:sp>
          <p:nvSpPr>
            <p:cNvPr id="33" name="TextBox 32">
              <a:extLst>
                <a:ext uri="{FF2B5EF4-FFF2-40B4-BE49-F238E27FC236}">
                  <a16:creationId xmlns:a16="http://schemas.microsoft.com/office/drawing/2014/main" id="{C4D557D3-98FD-0A4D-CBEE-3326B0FB18F6}"/>
                </a:ext>
              </a:extLst>
            </p:cNvPr>
            <p:cNvSpPr txBox="1"/>
            <p:nvPr/>
          </p:nvSpPr>
          <p:spPr>
            <a:xfrm>
              <a:off x="1349128" y="5451429"/>
              <a:ext cx="2626738" cy="615553"/>
            </a:xfrm>
            <a:prstGeom prst="rect">
              <a:avLst/>
            </a:prstGeom>
            <a:noFill/>
          </p:spPr>
          <p:txBody>
            <a:bodyPr wrap="square" rtlCol="0">
              <a:spAutoFit/>
            </a:bodyPr>
            <a:lstStyle/>
            <a:p>
              <a:pPr algn="ctr"/>
              <a:r>
                <a:rPr lang="en-US" sz="1800" b="0" i="0" u="none" strike="noStrike" dirty="0">
                  <a:solidFill>
                    <a:schemeClr val="accent2">
                      <a:lumMod val="50000"/>
                    </a:schemeClr>
                  </a:solidFill>
                  <a:effectLst/>
                  <a:latin typeface="Book Antiqua" panose="02040602050305030304" pitchFamily="18" charset="0"/>
                </a:rPr>
                <a:t>No longer beta, this update streamlines your navigation to your generally used menus. </a:t>
              </a:r>
              <a:endParaRPr lang="en-US" sz="1800" dirty="0">
                <a:solidFill>
                  <a:schemeClr val="accent2">
                    <a:lumMod val="50000"/>
                  </a:schemeClr>
                </a:solidFill>
                <a:latin typeface="Book Antiqua" panose="02040602050305030304" pitchFamily="18" charset="0"/>
              </a:endParaRPr>
            </a:p>
          </p:txBody>
        </p:sp>
        <p:sp>
          <p:nvSpPr>
            <p:cNvPr id="34" name="TextBox 33">
              <a:extLst>
                <a:ext uri="{FF2B5EF4-FFF2-40B4-BE49-F238E27FC236}">
                  <a16:creationId xmlns:a16="http://schemas.microsoft.com/office/drawing/2014/main" id="{C2975DA3-E477-99DE-D55E-17A2E7D1F580}"/>
                </a:ext>
              </a:extLst>
            </p:cNvPr>
            <p:cNvSpPr txBox="1"/>
            <p:nvPr/>
          </p:nvSpPr>
          <p:spPr>
            <a:xfrm>
              <a:off x="1138180" y="4909707"/>
              <a:ext cx="3051180" cy="430887"/>
            </a:xfrm>
            <a:prstGeom prst="rect">
              <a:avLst/>
            </a:prstGeom>
            <a:noFill/>
          </p:spPr>
          <p:txBody>
            <a:bodyPr wrap="square" rtlCol="0">
              <a:spAutoFit/>
            </a:bodyPr>
            <a:lstStyle/>
            <a:p>
              <a:pPr algn="ctr"/>
              <a:r>
                <a:rPr lang="en-US" sz="3600" b="0" i="0" u="none" strike="noStrike" dirty="0">
                  <a:solidFill>
                    <a:schemeClr val="accent2">
                      <a:lumMod val="50000"/>
                    </a:schemeClr>
                  </a:solidFill>
                  <a:effectLst/>
                  <a:latin typeface="Book Antiqua" panose="02040602050305030304" pitchFamily="18" charset="0"/>
                </a:rPr>
                <a:t>Navigation Portlet</a:t>
              </a:r>
              <a:endParaRPr lang="pl-PL" sz="3600" b="1" dirty="0">
                <a:solidFill>
                  <a:schemeClr val="accent2">
                    <a:lumMod val="50000"/>
                  </a:schemeClr>
                </a:solidFill>
                <a:latin typeface="Book Antiqua" panose="02040602050305030304" pitchFamily="18" charset="0"/>
                <a:ea typeface="Open Sans" panose="020B0606030504020204" pitchFamily="34" charset="0"/>
                <a:cs typeface="Open Sans" panose="020B0606030504020204" pitchFamily="34" charset="0"/>
              </a:endParaRPr>
            </a:p>
          </p:txBody>
        </p:sp>
      </p:grpSp>
      <p:grpSp>
        <p:nvGrpSpPr>
          <p:cNvPr id="38" name="Text 3">
            <a:extLst>
              <a:ext uri="{FF2B5EF4-FFF2-40B4-BE49-F238E27FC236}">
                <a16:creationId xmlns:a16="http://schemas.microsoft.com/office/drawing/2014/main" id="{EB95344E-E583-393B-FFED-82ED9DE9AA2F}"/>
              </a:ext>
            </a:extLst>
          </p:cNvPr>
          <p:cNvGrpSpPr/>
          <p:nvPr/>
        </p:nvGrpSpPr>
        <p:grpSpPr>
          <a:xfrm>
            <a:off x="11149692" y="7021879"/>
            <a:ext cx="4033133" cy="1988745"/>
            <a:chOff x="1287111" y="4888496"/>
            <a:chExt cx="2688755" cy="1325830"/>
          </a:xfrm>
        </p:grpSpPr>
        <p:sp>
          <p:nvSpPr>
            <p:cNvPr id="39" name="TextBox 38">
              <a:extLst>
                <a:ext uri="{FF2B5EF4-FFF2-40B4-BE49-F238E27FC236}">
                  <a16:creationId xmlns:a16="http://schemas.microsoft.com/office/drawing/2014/main" id="{B658334F-3299-6E3D-E712-F64C403995E3}"/>
                </a:ext>
              </a:extLst>
            </p:cNvPr>
            <p:cNvSpPr txBox="1"/>
            <p:nvPr/>
          </p:nvSpPr>
          <p:spPr>
            <a:xfrm>
              <a:off x="1349128" y="5414107"/>
              <a:ext cx="2626738" cy="800219"/>
            </a:xfrm>
            <a:prstGeom prst="rect">
              <a:avLst/>
            </a:prstGeom>
            <a:noFill/>
          </p:spPr>
          <p:txBody>
            <a:bodyPr wrap="square" rtlCol="0">
              <a:spAutoFit/>
            </a:bodyPr>
            <a:lstStyle/>
            <a:p>
              <a:pPr algn="ctr"/>
              <a:r>
                <a:rPr lang="en-US" sz="1800" b="0" i="0" u="none" strike="noStrike" dirty="0">
                  <a:solidFill>
                    <a:schemeClr val="accent2">
                      <a:lumMod val="50000"/>
                    </a:schemeClr>
                  </a:solidFill>
                  <a:effectLst/>
                  <a:latin typeface="Book Antiqua" panose="02040602050305030304" pitchFamily="18" charset="0"/>
                </a:rPr>
                <a:t>This made approvals easier for managers and approvers as they could now respond to requests directly through the portlet. </a:t>
              </a:r>
              <a:endParaRPr lang="en-US" sz="1800" dirty="0">
                <a:solidFill>
                  <a:schemeClr val="accent2">
                    <a:lumMod val="50000"/>
                  </a:schemeClr>
                </a:solidFill>
                <a:latin typeface="Book Antiqua" panose="02040602050305030304" pitchFamily="18" charset="0"/>
              </a:endParaRPr>
            </a:p>
          </p:txBody>
        </p:sp>
        <p:sp>
          <p:nvSpPr>
            <p:cNvPr id="40" name="TextBox 39">
              <a:extLst>
                <a:ext uri="{FF2B5EF4-FFF2-40B4-BE49-F238E27FC236}">
                  <a16:creationId xmlns:a16="http://schemas.microsoft.com/office/drawing/2014/main" id="{F792E083-1F62-2EF3-E6AA-D370058D998E}"/>
                </a:ext>
              </a:extLst>
            </p:cNvPr>
            <p:cNvSpPr txBox="1"/>
            <p:nvPr/>
          </p:nvSpPr>
          <p:spPr>
            <a:xfrm>
              <a:off x="1287111" y="4888496"/>
              <a:ext cx="2626737" cy="430887"/>
            </a:xfrm>
            <a:prstGeom prst="rect">
              <a:avLst/>
            </a:prstGeom>
            <a:noFill/>
          </p:spPr>
          <p:txBody>
            <a:bodyPr wrap="square" rtlCol="0">
              <a:spAutoFit/>
            </a:bodyPr>
            <a:lstStyle/>
            <a:p>
              <a:pPr algn="ctr"/>
              <a:r>
                <a:rPr lang="en-US" sz="1800" b="0" i="0" u="none" strike="noStrike" dirty="0">
                  <a:solidFill>
                    <a:schemeClr val="accent2">
                      <a:lumMod val="50000"/>
                    </a:schemeClr>
                  </a:solidFill>
                  <a:effectLst/>
                  <a:latin typeface="Book Antiqua" panose="02040602050305030304" pitchFamily="18" charset="0"/>
                </a:rPr>
                <a:t> </a:t>
              </a:r>
              <a:r>
                <a:rPr lang="en-US" sz="3600" b="0" i="0" u="none" strike="noStrike" dirty="0">
                  <a:solidFill>
                    <a:schemeClr val="accent2">
                      <a:lumMod val="50000"/>
                    </a:schemeClr>
                  </a:solidFill>
                  <a:effectLst/>
                  <a:latin typeface="Book Antiqua" panose="02040602050305030304" pitchFamily="18" charset="0"/>
                </a:rPr>
                <a:t>Approval Portlet</a:t>
              </a:r>
              <a:endParaRPr lang="pl-PL" sz="3600" b="1" dirty="0">
                <a:solidFill>
                  <a:schemeClr val="accent2">
                    <a:lumMod val="50000"/>
                  </a:schemeClr>
                </a:solidFill>
                <a:latin typeface="Book Antiqua" panose="02040602050305030304" pitchFamily="18" charset="0"/>
                <a:ea typeface="Open Sans" panose="020B0606030504020204" pitchFamily="34" charset="0"/>
                <a:cs typeface="Open Sans" panose="020B0606030504020204" pitchFamily="34" charset="0"/>
              </a:endParaRPr>
            </a:p>
          </p:txBody>
        </p:sp>
      </p:grpSp>
      <p:pic>
        <p:nvPicPr>
          <p:cNvPr id="2" name="Picture 2" descr="Logo, company name&#10;&#10;Description automatically generated">
            <a:extLst>
              <a:ext uri="{FF2B5EF4-FFF2-40B4-BE49-F238E27FC236}">
                <a16:creationId xmlns:a16="http://schemas.microsoft.com/office/drawing/2014/main" id="{90E48C69-ACF4-B104-37D2-1B781D71CD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2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50"/>
                                        <p:tgtEl>
                                          <p:spTgt spid="2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5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5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25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50"/>
                                        <p:tgtEl>
                                          <p:spTgt spid="23"/>
                                        </p:tgtEl>
                                      </p:cBhvr>
                                    </p:animEffect>
                                  </p:childTnLst>
                                </p:cTn>
                              </p:par>
                            </p:childTnLst>
                          </p:cTn>
                        </p:par>
                        <p:par>
                          <p:cTn id="25" fill="hold">
                            <p:stCondLst>
                              <p:cond delay="250"/>
                            </p:stCondLst>
                            <p:childTnLst>
                              <p:par>
                                <p:cTn id="26" presetID="10"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p:cNvSpPr>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9" name="Group 8">
            <a:extLst>
              <a:ext uri="{FF2B5EF4-FFF2-40B4-BE49-F238E27FC236}">
                <a16:creationId xmlns:a16="http://schemas.microsoft.com/office/drawing/2014/main" id="{D52C1696-9AD5-51AE-CBFC-2F94F5C793EE}"/>
              </a:ext>
            </a:extLst>
          </p:cNvPr>
          <p:cNvGrpSpPr/>
          <p:nvPr/>
        </p:nvGrpSpPr>
        <p:grpSpPr>
          <a:xfrm>
            <a:off x="0" y="1868526"/>
            <a:ext cx="18288000" cy="7106539"/>
            <a:chOff x="0" y="1066544"/>
            <a:chExt cx="18288000" cy="7106539"/>
          </a:xfrm>
        </p:grpSpPr>
        <p:sp>
          <p:nvSpPr>
            <p:cNvPr id="8" name="Rectangle 7">
              <a:extLst>
                <a:ext uri="{FF2B5EF4-FFF2-40B4-BE49-F238E27FC236}">
                  <a16:creationId xmlns:a16="http://schemas.microsoft.com/office/drawing/2014/main" id="{9867EA85-9FC8-E061-C25C-A22AF4910F95}"/>
                </a:ext>
              </a:extLst>
            </p:cNvPr>
            <p:cNvSpPr/>
            <p:nvPr/>
          </p:nvSpPr>
          <p:spPr>
            <a:xfrm>
              <a:off x="0" y="1066544"/>
              <a:ext cx="18288000" cy="1323439"/>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1E3A7E-E582-D9BC-DC13-6583F66FA580}"/>
                </a:ext>
              </a:extLst>
            </p:cNvPr>
            <p:cNvSpPr/>
            <p:nvPr/>
          </p:nvSpPr>
          <p:spPr>
            <a:xfrm>
              <a:off x="0" y="5101210"/>
              <a:ext cx="18288000" cy="132343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128713" y="2852579"/>
              <a:ext cx="3637817" cy="1323439"/>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This feature allows you to analyse and simulate inventory supply and demand across the supply chain. </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3" name="TextBox 72"/>
            <p:cNvSpPr txBox="1"/>
            <p:nvPr/>
          </p:nvSpPr>
          <p:spPr>
            <a:xfrm>
              <a:off x="4128713" y="6849644"/>
              <a:ext cx="4367764" cy="1323439"/>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This update confirmed that orders weren’t limited to getting fulfilled only from locations within your originating subsidiary.</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4" name="TextBox 73"/>
            <p:cNvSpPr txBox="1"/>
            <p:nvPr/>
          </p:nvSpPr>
          <p:spPr>
            <a:xfrm>
              <a:off x="9945395" y="2852579"/>
              <a:ext cx="4344600" cy="1015663"/>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Thanks to this upgrade, you might now perform actions in workflow sub-list lines.</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9" name="TextBox 78"/>
            <p:cNvSpPr txBox="1"/>
            <p:nvPr/>
          </p:nvSpPr>
          <p:spPr>
            <a:xfrm>
              <a:off x="9945395" y="6849643"/>
              <a:ext cx="4367764" cy="1323439"/>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After this upgrade, NetSuite 18.1 also allowed you to use a Bin Name and Number across multiple locations.</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BA08E3F2-490F-74FC-8489-8704B2E0F9CE}"/>
                </a:ext>
              </a:extLst>
            </p:cNvPr>
            <p:cNvSpPr txBox="1"/>
            <p:nvPr/>
          </p:nvSpPr>
          <p:spPr>
            <a:xfrm>
              <a:off x="4128713" y="1171366"/>
              <a:ext cx="4199854" cy="1077218"/>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Supply Chain Control Tower</a:t>
              </a:r>
              <a:endParaRPr lang="en-US" sz="3200" dirty="0">
                <a:solidFill>
                  <a:schemeClr val="bg1"/>
                </a:solidFill>
                <a:latin typeface="Book Antiqua" panose="02040602050305030304" pitchFamily="18" charset="0"/>
              </a:endParaRPr>
            </a:p>
          </p:txBody>
        </p:sp>
        <p:sp>
          <p:nvSpPr>
            <p:cNvPr id="4" name="TextBox 3">
              <a:extLst>
                <a:ext uri="{FF2B5EF4-FFF2-40B4-BE49-F238E27FC236}">
                  <a16:creationId xmlns:a16="http://schemas.microsoft.com/office/drawing/2014/main" id="{72A1CA8E-7FB8-C687-AA64-1FD89DA705D8}"/>
                </a:ext>
              </a:extLst>
            </p:cNvPr>
            <p:cNvSpPr txBox="1"/>
            <p:nvPr/>
          </p:nvSpPr>
          <p:spPr>
            <a:xfrm>
              <a:off x="4128713" y="5215963"/>
              <a:ext cx="4199854" cy="1077218"/>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Cross Subsidiary Fulfillment</a:t>
              </a:r>
              <a:endParaRPr lang="en-US" sz="3200" dirty="0">
                <a:solidFill>
                  <a:schemeClr val="bg1"/>
                </a:solidFill>
                <a:latin typeface="Book Antiqua" panose="02040602050305030304" pitchFamily="18" charset="0"/>
              </a:endParaRPr>
            </a:p>
          </p:txBody>
        </p:sp>
        <p:sp>
          <p:nvSpPr>
            <p:cNvPr id="5" name="TextBox 4">
              <a:extLst>
                <a:ext uri="{FF2B5EF4-FFF2-40B4-BE49-F238E27FC236}">
                  <a16:creationId xmlns:a16="http://schemas.microsoft.com/office/drawing/2014/main" id="{17A96538-E8B5-FD8A-2F1F-D52540BBE416}"/>
                </a:ext>
              </a:extLst>
            </p:cNvPr>
            <p:cNvSpPr txBox="1"/>
            <p:nvPr/>
          </p:nvSpPr>
          <p:spPr>
            <a:xfrm>
              <a:off x="9668265" y="1171366"/>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   Workflow Actions</a:t>
              </a:r>
              <a:endParaRPr lang="en-US" sz="3200" dirty="0">
                <a:solidFill>
                  <a:schemeClr val="bg1"/>
                </a:solidFill>
                <a:latin typeface="Book Antiqua" panose="02040602050305030304" pitchFamily="18" charset="0"/>
              </a:endParaRPr>
            </a:p>
          </p:txBody>
        </p:sp>
        <p:sp>
          <p:nvSpPr>
            <p:cNvPr id="6" name="TextBox 5">
              <a:extLst>
                <a:ext uri="{FF2B5EF4-FFF2-40B4-BE49-F238E27FC236}">
                  <a16:creationId xmlns:a16="http://schemas.microsoft.com/office/drawing/2014/main" id="{F2041D33-B8CF-3362-F8DF-247C3BEFF57A}"/>
                </a:ext>
              </a:extLst>
            </p:cNvPr>
            <p:cNvSpPr txBox="1"/>
            <p:nvPr/>
          </p:nvSpPr>
          <p:spPr>
            <a:xfrm>
              <a:off x="9945395" y="5215963"/>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Bin Names</a:t>
              </a:r>
              <a:endParaRPr lang="en-US" sz="3200" dirty="0">
                <a:solidFill>
                  <a:schemeClr val="bg1"/>
                </a:solidFill>
                <a:latin typeface="Book Antiqua" panose="02040602050305030304" pitchFamily="18" charset="0"/>
              </a:endParaRPr>
            </a:p>
          </p:txBody>
        </p:sp>
      </p:grpSp>
      <p:pic>
        <p:nvPicPr>
          <p:cNvPr id="2" name="Picture 2" descr="Logo, company name&#10;&#10;Description automatically generated">
            <a:extLst>
              <a:ext uri="{FF2B5EF4-FFF2-40B4-BE49-F238E27FC236}">
                <a16:creationId xmlns:a16="http://schemas.microsoft.com/office/drawing/2014/main" id="{22C5F66F-BBE8-537E-B49D-088678EFC3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76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2"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2018.2</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815882"/>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NetSuite 18.2 release had a little something for everyone from software development companies to retailers, non-profit organisations and general businesses.</a:t>
            </a:r>
          </a:p>
        </p:txBody>
      </p:sp>
      <p:pic>
        <p:nvPicPr>
          <p:cNvPr id="2" name="Picture 2" descr="Logo, company name&#10;&#10;Description automatically generated">
            <a:extLst>
              <a:ext uri="{FF2B5EF4-FFF2-40B4-BE49-F238E27FC236}">
                <a16:creationId xmlns:a16="http://schemas.microsoft.com/office/drawing/2014/main" id="{6B3E07A3-89DD-B068-FF7C-597C3174A3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86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p:cNvSpPr/>
          <p:nvPr/>
        </p:nvSpPr>
        <p:spPr>
          <a:xfrm>
            <a:off x="15355756" y="8290560"/>
            <a:ext cx="197974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EF5F74E-D4AD-F0E7-DAD4-95C7D69767E7}"/>
              </a:ext>
            </a:extLst>
          </p:cNvPr>
          <p:cNvGrpSpPr/>
          <p:nvPr/>
        </p:nvGrpSpPr>
        <p:grpSpPr>
          <a:xfrm>
            <a:off x="952499" y="1574799"/>
            <a:ext cx="7164387" cy="7264401"/>
            <a:chOff x="1487488" y="1650556"/>
            <a:chExt cx="7164387" cy="7264401"/>
          </a:xfrm>
        </p:grpSpPr>
        <p:sp>
          <p:nvSpPr>
            <p:cNvPr id="58" name="Oval 32"/>
            <p:cNvSpPr>
              <a:spLocks noChangeArrowheads="1"/>
            </p:cNvSpPr>
            <p:nvPr/>
          </p:nvSpPr>
          <p:spPr bwMode="auto">
            <a:xfrm>
              <a:off x="1668462" y="4061969"/>
              <a:ext cx="2441448" cy="2438400"/>
            </a:xfrm>
            <a:prstGeom prst="ellipse">
              <a:avLst/>
            </a:prstGeom>
            <a:gradFill>
              <a:gsLst>
                <a:gs pos="0">
                  <a:schemeClr val="accent1">
                    <a:lumMod val="0"/>
                    <a:alpha val="63000"/>
                  </a:schemeClr>
                </a:gs>
                <a:gs pos="76000">
                  <a:schemeClr val="accent4">
                    <a:alpha val="0"/>
                    <a:lumMod val="56000"/>
                    <a:lumOff val="44000"/>
                  </a:schemeClr>
                </a:gs>
              </a:gsLst>
              <a:lin ang="156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p:nvSpPr>
          <p:spPr bwMode="auto">
            <a:xfrm>
              <a:off x="2897188" y="3549206"/>
              <a:ext cx="3135312" cy="1728788"/>
            </a:xfrm>
            <a:custGeom>
              <a:avLst/>
              <a:gdLst>
                <a:gd name="T0" fmla="*/ 1112 w 1112"/>
                <a:gd name="T1" fmla="*/ 291 h 613"/>
                <a:gd name="T2" fmla="*/ 981 w 1112"/>
                <a:gd name="T3" fmla="*/ 0 h 613"/>
                <a:gd name="T4" fmla="*/ 0 w 1112"/>
                <a:gd name="T5" fmla="*/ 613 h 613"/>
                <a:gd name="T6" fmla="*/ 1112 w 1112"/>
                <a:gd name="T7" fmla="*/ 291 h 613"/>
              </a:gdLst>
              <a:ahLst/>
              <a:cxnLst>
                <a:cxn ang="0">
                  <a:pos x="T0" y="T1"/>
                </a:cxn>
                <a:cxn ang="0">
                  <a:pos x="T2" y="T3"/>
                </a:cxn>
                <a:cxn ang="0">
                  <a:pos x="T4" y="T5"/>
                </a:cxn>
                <a:cxn ang="0">
                  <a:pos x="T6" y="T7"/>
                </a:cxn>
              </a:cxnLst>
              <a:rect l="0" t="0" r="r" b="b"/>
              <a:pathLst>
                <a:path w="1112" h="613">
                  <a:moveTo>
                    <a:pt x="1112" y="291"/>
                  </a:moveTo>
                  <a:cubicBezTo>
                    <a:pt x="1082" y="187"/>
                    <a:pt x="1038" y="90"/>
                    <a:pt x="981" y="0"/>
                  </a:cubicBezTo>
                  <a:cubicBezTo>
                    <a:pt x="0" y="613"/>
                    <a:pt x="0" y="613"/>
                    <a:pt x="0" y="613"/>
                  </a:cubicBezTo>
                  <a:lnTo>
                    <a:pt x="1112" y="29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2894013" y="4558856"/>
              <a:ext cx="2582862" cy="722313"/>
            </a:xfrm>
            <a:custGeom>
              <a:avLst/>
              <a:gdLst>
                <a:gd name="T0" fmla="*/ 0 w 916"/>
                <a:gd name="T1" fmla="*/ 256 h 256"/>
                <a:gd name="T2" fmla="*/ 10 w 916"/>
                <a:gd name="T3" fmla="*/ 256 h 256"/>
                <a:gd name="T4" fmla="*/ 916 w 916"/>
                <a:gd name="T5" fmla="*/ 256 h 256"/>
                <a:gd name="T6" fmla="*/ 880 w 916"/>
                <a:gd name="T7" fmla="*/ 0 h 256"/>
                <a:gd name="T8" fmla="*/ 1 w 916"/>
                <a:gd name="T9" fmla="*/ 255 h 256"/>
                <a:gd name="T10" fmla="*/ 0 w 916"/>
                <a:gd name="T11" fmla="*/ 256 h 256"/>
              </a:gdLst>
              <a:ahLst/>
              <a:cxnLst>
                <a:cxn ang="0">
                  <a:pos x="T0" y="T1"/>
                </a:cxn>
                <a:cxn ang="0">
                  <a:pos x="T2" y="T3"/>
                </a:cxn>
                <a:cxn ang="0">
                  <a:pos x="T4" y="T5"/>
                </a:cxn>
                <a:cxn ang="0">
                  <a:pos x="T6" y="T7"/>
                </a:cxn>
                <a:cxn ang="0">
                  <a:pos x="T8" y="T9"/>
                </a:cxn>
                <a:cxn ang="0">
                  <a:pos x="T10" y="T11"/>
                </a:cxn>
              </a:cxnLst>
              <a:rect l="0" t="0" r="r" b="b"/>
              <a:pathLst>
                <a:path w="916" h="256">
                  <a:moveTo>
                    <a:pt x="0" y="256"/>
                  </a:moveTo>
                  <a:cubicBezTo>
                    <a:pt x="10" y="256"/>
                    <a:pt x="10" y="256"/>
                    <a:pt x="10" y="256"/>
                  </a:cubicBezTo>
                  <a:cubicBezTo>
                    <a:pt x="916" y="256"/>
                    <a:pt x="916" y="256"/>
                    <a:pt x="916" y="256"/>
                  </a:cubicBezTo>
                  <a:cubicBezTo>
                    <a:pt x="916" y="167"/>
                    <a:pt x="904" y="82"/>
                    <a:pt x="880" y="0"/>
                  </a:cubicBezTo>
                  <a:cubicBezTo>
                    <a:pt x="1" y="255"/>
                    <a:pt x="1" y="255"/>
                    <a:pt x="1" y="255"/>
                  </a:cubicBezTo>
                  <a:lnTo>
                    <a:pt x="0" y="256"/>
                  </a:lnTo>
                  <a:close/>
                </a:path>
              </a:pathLst>
            </a:custGeom>
            <a:solidFill>
              <a:schemeClr val="accent6">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9"/>
            <p:cNvSpPr>
              <a:spLocks/>
            </p:cNvSpPr>
            <p:nvPr/>
          </p:nvSpPr>
          <p:spPr bwMode="auto">
            <a:xfrm>
              <a:off x="2922588" y="5281169"/>
              <a:ext cx="1993900" cy="555625"/>
            </a:xfrm>
            <a:custGeom>
              <a:avLst/>
              <a:gdLst>
                <a:gd name="T0" fmla="*/ 680 w 707"/>
                <a:gd name="T1" fmla="*/ 197 h 197"/>
                <a:gd name="T2" fmla="*/ 707 w 707"/>
                <a:gd name="T3" fmla="*/ 0 h 197"/>
                <a:gd name="T4" fmla="*/ 0 w 707"/>
                <a:gd name="T5" fmla="*/ 0 h 197"/>
                <a:gd name="T6" fmla="*/ 680 w 707"/>
                <a:gd name="T7" fmla="*/ 197 h 197"/>
              </a:gdLst>
              <a:ahLst/>
              <a:cxnLst>
                <a:cxn ang="0">
                  <a:pos x="T0" y="T1"/>
                </a:cxn>
                <a:cxn ang="0">
                  <a:pos x="T2" y="T3"/>
                </a:cxn>
                <a:cxn ang="0">
                  <a:pos x="T4" y="T5"/>
                </a:cxn>
                <a:cxn ang="0">
                  <a:pos x="T6" y="T7"/>
                </a:cxn>
              </a:cxnLst>
              <a:rect l="0" t="0" r="r" b="b"/>
              <a:pathLst>
                <a:path w="707" h="197">
                  <a:moveTo>
                    <a:pt x="680" y="197"/>
                  </a:moveTo>
                  <a:cubicBezTo>
                    <a:pt x="698" y="135"/>
                    <a:pt x="707" y="69"/>
                    <a:pt x="707" y="0"/>
                  </a:cubicBezTo>
                  <a:cubicBezTo>
                    <a:pt x="0" y="0"/>
                    <a:pt x="0" y="0"/>
                    <a:pt x="0" y="0"/>
                  </a:cubicBezTo>
                  <a:lnTo>
                    <a:pt x="680" y="197"/>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p:cNvSpPr>
            <p:nvPr/>
          </p:nvSpPr>
          <p:spPr bwMode="auto">
            <a:xfrm>
              <a:off x="2922588" y="5281169"/>
              <a:ext cx="2778125" cy="1531938"/>
            </a:xfrm>
            <a:custGeom>
              <a:avLst/>
              <a:gdLst>
                <a:gd name="T0" fmla="*/ 870 w 985"/>
                <a:gd name="T1" fmla="*/ 543 h 543"/>
                <a:gd name="T2" fmla="*/ 985 w 985"/>
                <a:gd name="T3" fmla="*/ 286 h 543"/>
                <a:gd name="T4" fmla="*/ 0 w 985"/>
                <a:gd name="T5" fmla="*/ 0 h 543"/>
                <a:gd name="T6" fmla="*/ 870 w 985"/>
                <a:gd name="T7" fmla="*/ 543 h 543"/>
              </a:gdLst>
              <a:ahLst/>
              <a:cxnLst>
                <a:cxn ang="0">
                  <a:pos x="T0" y="T1"/>
                </a:cxn>
                <a:cxn ang="0">
                  <a:pos x="T2" y="T3"/>
                </a:cxn>
                <a:cxn ang="0">
                  <a:pos x="T4" y="T5"/>
                </a:cxn>
                <a:cxn ang="0">
                  <a:pos x="T6" y="T7"/>
                </a:cxn>
              </a:cxnLst>
              <a:rect l="0" t="0" r="r" b="b"/>
              <a:pathLst>
                <a:path w="985" h="543">
                  <a:moveTo>
                    <a:pt x="870" y="543"/>
                  </a:moveTo>
                  <a:cubicBezTo>
                    <a:pt x="919" y="464"/>
                    <a:pt x="958" y="378"/>
                    <a:pt x="985" y="286"/>
                  </a:cubicBezTo>
                  <a:cubicBezTo>
                    <a:pt x="0" y="0"/>
                    <a:pt x="0" y="0"/>
                    <a:pt x="0" y="0"/>
                  </a:cubicBezTo>
                  <a:lnTo>
                    <a:pt x="870" y="543"/>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p:cNvSpPr>
            <p:nvPr/>
          </p:nvSpPr>
          <p:spPr bwMode="auto">
            <a:xfrm>
              <a:off x="2919413" y="5274819"/>
              <a:ext cx="5627687" cy="3524250"/>
            </a:xfrm>
            <a:custGeom>
              <a:avLst/>
              <a:gdLst>
                <a:gd name="T0" fmla="*/ 3542 w 3545"/>
                <a:gd name="T1" fmla="*/ 2220 h 2220"/>
                <a:gd name="T2" fmla="*/ 0 w 3545"/>
                <a:gd name="T3" fmla="*/ 8 h 2220"/>
                <a:gd name="T4" fmla="*/ 4 w 3545"/>
                <a:gd name="T5" fmla="*/ 0 h 2220"/>
                <a:gd name="T6" fmla="*/ 3545 w 3545"/>
                <a:gd name="T7" fmla="*/ 2215 h 2220"/>
                <a:gd name="T8" fmla="*/ 3542 w 3545"/>
                <a:gd name="T9" fmla="*/ 2220 h 2220"/>
              </a:gdLst>
              <a:ahLst/>
              <a:cxnLst>
                <a:cxn ang="0">
                  <a:pos x="T0" y="T1"/>
                </a:cxn>
                <a:cxn ang="0">
                  <a:pos x="T2" y="T3"/>
                </a:cxn>
                <a:cxn ang="0">
                  <a:pos x="T4" y="T5"/>
                </a:cxn>
                <a:cxn ang="0">
                  <a:pos x="T6" y="T7"/>
                </a:cxn>
                <a:cxn ang="0">
                  <a:pos x="T8" y="T9"/>
                </a:cxn>
              </a:cxnLst>
              <a:rect l="0" t="0" r="r" b="b"/>
              <a:pathLst>
                <a:path w="3545" h="2220">
                  <a:moveTo>
                    <a:pt x="3542" y="2220"/>
                  </a:moveTo>
                  <a:lnTo>
                    <a:pt x="0" y="8"/>
                  </a:lnTo>
                  <a:lnTo>
                    <a:pt x="4" y="0"/>
                  </a:lnTo>
                  <a:lnTo>
                    <a:pt x="3545" y="2215"/>
                  </a:lnTo>
                  <a:lnTo>
                    <a:pt x="3542" y="22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auto">
            <a:xfrm>
              <a:off x="2889250" y="1766444"/>
              <a:ext cx="5621337" cy="3521075"/>
            </a:xfrm>
            <a:custGeom>
              <a:avLst/>
              <a:gdLst>
                <a:gd name="T0" fmla="*/ 5 w 3541"/>
                <a:gd name="T1" fmla="*/ 2218 h 2218"/>
                <a:gd name="T2" fmla="*/ 0 w 3541"/>
                <a:gd name="T3" fmla="*/ 2210 h 2218"/>
                <a:gd name="T4" fmla="*/ 3538 w 3541"/>
                <a:gd name="T5" fmla="*/ 0 h 2218"/>
                <a:gd name="T6" fmla="*/ 3541 w 3541"/>
                <a:gd name="T7" fmla="*/ 7 h 2218"/>
                <a:gd name="T8" fmla="*/ 5 w 3541"/>
                <a:gd name="T9" fmla="*/ 2218 h 2218"/>
              </a:gdLst>
              <a:ahLst/>
              <a:cxnLst>
                <a:cxn ang="0">
                  <a:pos x="T0" y="T1"/>
                </a:cxn>
                <a:cxn ang="0">
                  <a:pos x="T2" y="T3"/>
                </a:cxn>
                <a:cxn ang="0">
                  <a:pos x="T4" y="T5"/>
                </a:cxn>
                <a:cxn ang="0">
                  <a:pos x="T6" y="T7"/>
                </a:cxn>
                <a:cxn ang="0">
                  <a:pos x="T8" y="T9"/>
                </a:cxn>
              </a:cxnLst>
              <a:rect l="0" t="0" r="r" b="b"/>
              <a:pathLst>
                <a:path w="3541" h="2218">
                  <a:moveTo>
                    <a:pt x="5" y="2218"/>
                  </a:moveTo>
                  <a:lnTo>
                    <a:pt x="0" y="2210"/>
                  </a:lnTo>
                  <a:lnTo>
                    <a:pt x="3538" y="0"/>
                  </a:lnTo>
                  <a:lnTo>
                    <a:pt x="3541" y="7"/>
                  </a:lnTo>
                  <a:lnTo>
                    <a:pt x="5" y="22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922588" y="5274819"/>
              <a:ext cx="5594350" cy="1633538"/>
            </a:xfrm>
            <a:custGeom>
              <a:avLst/>
              <a:gdLst>
                <a:gd name="T0" fmla="*/ 3522 w 3524"/>
                <a:gd name="T1" fmla="*/ 1029 h 1029"/>
                <a:gd name="T2" fmla="*/ 0 w 3524"/>
                <a:gd name="T3" fmla="*/ 8 h 1029"/>
                <a:gd name="T4" fmla="*/ 2 w 3524"/>
                <a:gd name="T5" fmla="*/ 0 h 1029"/>
                <a:gd name="T6" fmla="*/ 3524 w 3524"/>
                <a:gd name="T7" fmla="*/ 1022 h 1029"/>
                <a:gd name="T8" fmla="*/ 3522 w 3524"/>
                <a:gd name="T9" fmla="*/ 1029 h 1029"/>
              </a:gdLst>
              <a:ahLst/>
              <a:cxnLst>
                <a:cxn ang="0">
                  <a:pos x="T0" y="T1"/>
                </a:cxn>
                <a:cxn ang="0">
                  <a:pos x="T2" y="T3"/>
                </a:cxn>
                <a:cxn ang="0">
                  <a:pos x="T4" y="T5"/>
                </a:cxn>
                <a:cxn ang="0">
                  <a:pos x="T6" y="T7"/>
                </a:cxn>
                <a:cxn ang="0">
                  <a:pos x="T8" y="T9"/>
                </a:cxn>
              </a:cxnLst>
              <a:rect l="0" t="0" r="r" b="b"/>
              <a:pathLst>
                <a:path w="3524" h="1029">
                  <a:moveTo>
                    <a:pt x="3522" y="1029"/>
                  </a:moveTo>
                  <a:lnTo>
                    <a:pt x="0" y="8"/>
                  </a:lnTo>
                  <a:lnTo>
                    <a:pt x="2" y="0"/>
                  </a:lnTo>
                  <a:lnTo>
                    <a:pt x="3524" y="1022"/>
                  </a:lnTo>
                  <a:lnTo>
                    <a:pt x="3522" y="102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4"/>
            <p:cNvSpPr>
              <a:spLocks/>
            </p:cNvSpPr>
            <p:nvPr/>
          </p:nvSpPr>
          <p:spPr bwMode="auto">
            <a:xfrm>
              <a:off x="2889250" y="3642869"/>
              <a:ext cx="5630862" cy="1644650"/>
            </a:xfrm>
            <a:custGeom>
              <a:avLst/>
              <a:gdLst>
                <a:gd name="T0" fmla="*/ 2 w 3547"/>
                <a:gd name="T1" fmla="*/ 1036 h 1036"/>
                <a:gd name="T2" fmla="*/ 0 w 3547"/>
                <a:gd name="T3" fmla="*/ 1028 h 1036"/>
                <a:gd name="T4" fmla="*/ 3545 w 3547"/>
                <a:gd name="T5" fmla="*/ 0 h 1036"/>
                <a:gd name="T6" fmla="*/ 3547 w 3547"/>
                <a:gd name="T7" fmla="*/ 7 h 1036"/>
                <a:gd name="T8" fmla="*/ 2 w 3547"/>
                <a:gd name="T9" fmla="*/ 1036 h 1036"/>
              </a:gdLst>
              <a:ahLst/>
              <a:cxnLst>
                <a:cxn ang="0">
                  <a:pos x="T0" y="T1"/>
                </a:cxn>
                <a:cxn ang="0">
                  <a:pos x="T2" y="T3"/>
                </a:cxn>
                <a:cxn ang="0">
                  <a:pos x="T4" y="T5"/>
                </a:cxn>
                <a:cxn ang="0">
                  <a:pos x="T6" y="T7"/>
                </a:cxn>
                <a:cxn ang="0">
                  <a:pos x="T8" y="T9"/>
                </a:cxn>
              </a:cxnLst>
              <a:rect l="0" t="0" r="r" b="b"/>
              <a:pathLst>
                <a:path w="3547" h="1036">
                  <a:moveTo>
                    <a:pt x="2" y="1036"/>
                  </a:moveTo>
                  <a:lnTo>
                    <a:pt x="0" y="1028"/>
                  </a:lnTo>
                  <a:lnTo>
                    <a:pt x="3545" y="0"/>
                  </a:lnTo>
                  <a:lnTo>
                    <a:pt x="3547" y="7"/>
                  </a:lnTo>
                  <a:lnTo>
                    <a:pt x="2" y="10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25"/>
            <p:cNvSpPr>
              <a:spLocks noChangeArrowheads="1"/>
            </p:cNvSpPr>
            <p:nvPr/>
          </p:nvSpPr>
          <p:spPr bwMode="auto">
            <a:xfrm>
              <a:off x="2889250" y="5274819"/>
              <a:ext cx="5630862" cy="1270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Oval 26"/>
            <p:cNvSpPr>
              <a:spLocks noChangeArrowheads="1"/>
            </p:cNvSpPr>
            <p:nvPr/>
          </p:nvSpPr>
          <p:spPr bwMode="auto">
            <a:xfrm>
              <a:off x="8408988" y="1650556"/>
              <a:ext cx="242887" cy="242888"/>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Oval 27"/>
            <p:cNvSpPr>
              <a:spLocks noChangeArrowheads="1"/>
            </p:cNvSpPr>
            <p:nvPr/>
          </p:nvSpPr>
          <p:spPr bwMode="auto">
            <a:xfrm>
              <a:off x="8408988" y="3528569"/>
              <a:ext cx="242887" cy="2413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Oval 28"/>
            <p:cNvSpPr>
              <a:spLocks noChangeArrowheads="1"/>
            </p:cNvSpPr>
            <p:nvPr/>
          </p:nvSpPr>
          <p:spPr bwMode="auto">
            <a:xfrm>
              <a:off x="8408988" y="5160519"/>
              <a:ext cx="242887" cy="2413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29"/>
            <p:cNvSpPr>
              <a:spLocks noChangeArrowheads="1"/>
            </p:cNvSpPr>
            <p:nvPr/>
          </p:nvSpPr>
          <p:spPr bwMode="auto">
            <a:xfrm>
              <a:off x="8408988" y="6784531"/>
              <a:ext cx="242887" cy="23971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30"/>
            <p:cNvSpPr>
              <a:spLocks noChangeArrowheads="1"/>
            </p:cNvSpPr>
            <p:nvPr/>
          </p:nvSpPr>
          <p:spPr bwMode="auto">
            <a:xfrm>
              <a:off x="8408988" y="8675244"/>
              <a:ext cx="242887" cy="23971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31"/>
            <p:cNvSpPr>
              <a:spLocks noChangeArrowheads="1"/>
            </p:cNvSpPr>
            <p:nvPr/>
          </p:nvSpPr>
          <p:spPr bwMode="auto">
            <a:xfrm>
              <a:off x="1487488" y="3882581"/>
              <a:ext cx="2797175" cy="279717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3" name="TextBox 72"/>
          <p:cNvSpPr txBox="1"/>
          <p:nvPr/>
        </p:nvSpPr>
        <p:spPr>
          <a:xfrm>
            <a:off x="9037418" y="2672780"/>
            <a:ext cx="8298082" cy="1015663"/>
          </a:xfrm>
          <a:prstGeom prst="rect">
            <a:avLst/>
          </a:prstGeom>
          <a:noFill/>
        </p:spPr>
        <p:txBody>
          <a:bodyPr wrap="square" numCol="1" rtlCol="0">
            <a:spAutoFit/>
          </a:bodyPr>
          <a:lstStyle/>
          <a:p>
            <a:r>
              <a:rPr lang="en-US" sz="2000" dirty="0">
                <a:latin typeface="Book Antiqua" panose="02040602050305030304" pitchFamily="18" charset="0"/>
              </a:rPr>
              <a:t>With this feature update, NetSuite users could now include their period-end closing journals and consolidation them into their parent-subsidiary. </a:t>
            </a:r>
            <a:endParaRPr lang="en-US" sz="2000" dirty="0">
              <a:latin typeface="Book Antiqua" panose="02040602050305030304" pitchFamily="18" charset="0"/>
              <a:ea typeface="Roboto" panose="02000000000000000000" pitchFamily="2" charset="0"/>
              <a:cs typeface="Roboto" panose="02000000000000000000" pitchFamily="2" charset="0"/>
            </a:endParaRPr>
          </a:p>
        </p:txBody>
      </p:sp>
      <p:sp>
        <p:nvSpPr>
          <p:cNvPr id="74" name="TextBox 73"/>
          <p:cNvSpPr txBox="1"/>
          <p:nvPr/>
        </p:nvSpPr>
        <p:spPr>
          <a:xfrm>
            <a:off x="9037419" y="4458081"/>
            <a:ext cx="8191500" cy="1015663"/>
          </a:xfrm>
          <a:prstGeom prst="rect">
            <a:avLst/>
          </a:prstGeom>
          <a:noFill/>
        </p:spPr>
        <p:txBody>
          <a:bodyPr wrap="square" numCol="1" rtlCol="0">
            <a:spAutoFit/>
          </a:bodyPr>
          <a:lstStyle/>
          <a:p>
            <a:r>
              <a:rPr lang="en-US" sz="2000" dirty="0">
                <a:latin typeface="Book Antiqua" panose="02040602050305030304" pitchFamily="18" charset="0"/>
              </a:rPr>
              <a:t>Corporate card transactions were formerly exclusively controlled by non-reimbursable costs. With the upgrade, these costs may debit an expenditure account and credit the selected card account.</a:t>
            </a:r>
            <a:endParaRPr lang="en-US" sz="2000" dirty="0">
              <a:latin typeface="Book Antiqua" panose="02040602050305030304" pitchFamily="18" charset="0"/>
              <a:ea typeface="Roboto" panose="02000000000000000000" pitchFamily="2" charset="0"/>
              <a:cs typeface="Roboto" panose="02000000000000000000" pitchFamily="2" charset="0"/>
            </a:endParaRPr>
          </a:p>
        </p:txBody>
      </p:sp>
      <p:sp>
        <p:nvSpPr>
          <p:cNvPr id="75" name="TextBox 74"/>
          <p:cNvSpPr txBox="1"/>
          <p:nvPr/>
        </p:nvSpPr>
        <p:spPr>
          <a:xfrm>
            <a:off x="9037419" y="6307224"/>
            <a:ext cx="8191501" cy="707886"/>
          </a:xfrm>
          <a:prstGeom prst="rect">
            <a:avLst/>
          </a:prstGeom>
          <a:noFill/>
        </p:spPr>
        <p:txBody>
          <a:bodyPr wrap="square" numCol="1" rtlCol="0">
            <a:spAutoFit/>
          </a:bodyPr>
          <a:lstStyle/>
          <a:p>
            <a:r>
              <a:rPr lang="en-US" sz="2000" dirty="0">
                <a:latin typeface="Book Antiqua" panose="02040602050305030304" pitchFamily="18" charset="0"/>
              </a:rPr>
              <a:t>A new layout was introduced, making it easier for NetSuite users to review and change bank transactions. </a:t>
            </a:r>
            <a:endParaRPr lang="en-US" sz="2000" dirty="0">
              <a:latin typeface="Book Antiqua" panose="02040602050305030304" pitchFamily="18" charset="0"/>
              <a:ea typeface="Roboto" panose="02000000000000000000" pitchFamily="2" charset="0"/>
              <a:cs typeface="Roboto" panose="02000000000000000000" pitchFamily="2" charset="0"/>
            </a:endParaRPr>
          </a:p>
        </p:txBody>
      </p:sp>
      <p:sp>
        <p:nvSpPr>
          <p:cNvPr id="76" name="TextBox 75"/>
          <p:cNvSpPr txBox="1"/>
          <p:nvPr/>
        </p:nvSpPr>
        <p:spPr>
          <a:xfrm>
            <a:off x="9037419" y="7782728"/>
            <a:ext cx="8191501" cy="1015663"/>
          </a:xfrm>
          <a:prstGeom prst="rect">
            <a:avLst/>
          </a:prstGeom>
          <a:noFill/>
        </p:spPr>
        <p:txBody>
          <a:bodyPr wrap="square" numCol="1" rtlCol="0">
            <a:spAutoFit/>
          </a:bodyPr>
          <a:lstStyle/>
          <a:p>
            <a:r>
              <a:rPr lang="en-US" sz="2000" dirty="0">
                <a:latin typeface="Book Antiqua" panose="02040602050305030304" pitchFamily="18" charset="0"/>
              </a:rPr>
              <a:t>This update gives users greater insight into individual record data as they can customise data on specific subsidiary records, also creating mass updates. </a:t>
            </a:r>
            <a:endParaRPr lang="en-US" sz="2000" dirty="0">
              <a:latin typeface="Book Antiqua" panose="02040602050305030304" pitchFamily="18" charset="0"/>
              <a:ea typeface="Roboto" panose="02000000000000000000" pitchFamily="2" charset="0"/>
              <a:cs typeface="Roboto" panose="02000000000000000000" pitchFamily="2" charset="0"/>
            </a:endParaRPr>
          </a:p>
        </p:txBody>
      </p:sp>
      <p:sp>
        <p:nvSpPr>
          <p:cNvPr id="80" name="TextBox 79"/>
          <p:cNvSpPr txBox="1"/>
          <p:nvPr/>
        </p:nvSpPr>
        <p:spPr>
          <a:xfrm>
            <a:off x="9037418" y="2125505"/>
            <a:ext cx="5062630" cy="461665"/>
          </a:xfrm>
          <a:prstGeom prst="rect">
            <a:avLst/>
          </a:prstGeom>
          <a:noFill/>
        </p:spPr>
        <p:txBody>
          <a:bodyPr wrap="square" rtlCol="0">
            <a:spAutoFit/>
          </a:bodyPr>
          <a:lstStyle/>
          <a:p>
            <a:r>
              <a:rPr lang="en-US" sz="2400" b="1" dirty="0">
                <a:solidFill>
                  <a:schemeClr val="accent5">
                    <a:lumMod val="60000"/>
                    <a:lumOff val="40000"/>
                  </a:schemeClr>
                </a:solidFill>
                <a:latin typeface="Book Antiqua" panose="02040602050305030304" pitchFamily="18" charset="0"/>
                <a:ea typeface="Roboto" panose="02000000000000000000" pitchFamily="2" charset="0"/>
                <a:cs typeface="Roboto" panose="02000000000000000000" pitchFamily="2" charset="0"/>
              </a:rPr>
              <a:t>Period End Journal Entries</a:t>
            </a:r>
          </a:p>
        </p:txBody>
      </p:sp>
      <p:sp>
        <p:nvSpPr>
          <p:cNvPr id="81" name="TextBox 80"/>
          <p:cNvSpPr txBox="1"/>
          <p:nvPr/>
        </p:nvSpPr>
        <p:spPr>
          <a:xfrm>
            <a:off x="9037418" y="3913205"/>
            <a:ext cx="5062630" cy="461665"/>
          </a:xfrm>
          <a:prstGeom prst="rect">
            <a:avLst/>
          </a:prstGeom>
          <a:noFill/>
        </p:spPr>
        <p:txBody>
          <a:bodyPr wrap="square" rtlCol="0">
            <a:spAutoFit/>
          </a:bodyPr>
          <a:lstStyle/>
          <a:p>
            <a:r>
              <a:rPr lang="en-US" sz="2400" b="1" dirty="0">
                <a:solidFill>
                  <a:schemeClr val="accent6">
                    <a:lumMod val="50000"/>
                    <a:lumOff val="50000"/>
                  </a:schemeClr>
                </a:solidFill>
                <a:latin typeface="Book Antiqua" panose="02040602050305030304" pitchFamily="18" charset="0"/>
                <a:ea typeface="Roboto" panose="02000000000000000000" pitchFamily="2" charset="0"/>
                <a:cs typeface="Roboto" panose="02000000000000000000" pitchFamily="2" charset="0"/>
              </a:rPr>
              <a:t>Corporate Credit Card Expenses</a:t>
            </a:r>
          </a:p>
        </p:txBody>
      </p:sp>
      <p:sp>
        <p:nvSpPr>
          <p:cNvPr id="82" name="TextBox 81"/>
          <p:cNvSpPr txBox="1"/>
          <p:nvPr/>
        </p:nvSpPr>
        <p:spPr>
          <a:xfrm>
            <a:off x="9037418" y="5657383"/>
            <a:ext cx="5464966" cy="461665"/>
          </a:xfrm>
          <a:prstGeom prst="rect">
            <a:avLst/>
          </a:prstGeom>
          <a:noFill/>
        </p:spPr>
        <p:txBody>
          <a:bodyPr wrap="square" rtlCol="0">
            <a:spAutoFit/>
          </a:bodyPr>
          <a:lstStyle/>
          <a:p>
            <a:r>
              <a:rPr lang="en-US" sz="2400" b="1" dirty="0">
                <a:solidFill>
                  <a:schemeClr val="accent3">
                    <a:lumMod val="75000"/>
                  </a:schemeClr>
                </a:solidFill>
                <a:latin typeface="Book Antiqua" panose="02040602050305030304" pitchFamily="18" charset="0"/>
                <a:ea typeface="Roboto" panose="02000000000000000000" pitchFamily="2" charset="0"/>
                <a:cs typeface="Roboto" panose="02000000000000000000" pitchFamily="2" charset="0"/>
              </a:rPr>
              <a:t>New Layout For Bank Reconciliation</a:t>
            </a:r>
          </a:p>
        </p:txBody>
      </p:sp>
      <p:sp>
        <p:nvSpPr>
          <p:cNvPr id="83" name="TextBox 82"/>
          <p:cNvSpPr txBox="1"/>
          <p:nvPr/>
        </p:nvSpPr>
        <p:spPr>
          <a:xfrm>
            <a:off x="9037418" y="7251426"/>
            <a:ext cx="5627687" cy="461665"/>
          </a:xfrm>
          <a:prstGeom prst="rect">
            <a:avLst/>
          </a:prstGeom>
          <a:noFill/>
        </p:spPr>
        <p:txBody>
          <a:bodyPr wrap="square" rtlCol="0">
            <a:spAutoFit/>
          </a:bodyPr>
          <a:lstStyle/>
          <a:p>
            <a:r>
              <a:rPr lang="en-US" sz="2400" dirty="0">
                <a:solidFill>
                  <a:schemeClr val="accent2">
                    <a:lumMod val="75000"/>
                  </a:schemeClr>
                </a:solidFill>
                <a:latin typeface="Book Antiqua" panose="02040602050305030304" pitchFamily="18" charset="0"/>
                <a:ea typeface="Roboto" panose="02000000000000000000" pitchFamily="2" charset="0"/>
                <a:cs typeface="Roboto" panose="02000000000000000000" pitchFamily="2" charset="0"/>
              </a:rPr>
              <a:t>Multi-subsidiary Entity Enhancements</a:t>
            </a:r>
          </a:p>
        </p:txBody>
      </p:sp>
      <p:pic>
        <p:nvPicPr>
          <p:cNvPr id="2" name="Picture 2" descr="Logo, company name&#10;&#10;Description automatically generated">
            <a:extLst>
              <a:ext uri="{FF2B5EF4-FFF2-40B4-BE49-F238E27FC236}">
                <a16:creationId xmlns:a16="http://schemas.microsoft.com/office/drawing/2014/main" id="{8016CE48-B755-5D24-8AD4-487AD5E713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15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250"/>
                                        <p:tgtEl>
                                          <p:spTgt spid="80"/>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250"/>
                                        <p:tgtEl>
                                          <p:spTgt spid="73"/>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up)">
                                      <p:cBhvr>
                                        <p:cTn id="15" dur="250"/>
                                        <p:tgtEl>
                                          <p:spTgt spid="81"/>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250"/>
                                        <p:tgtEl>
                                          <p:spTgt spid="74"/>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250"/>
                                        <p:tgtEl>
                                          <p:spTgt spid="82"/>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250"/>
                                        <p:tgtEl>
                                          <p:spTgt spid="75"/>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up)">
                                      <p:cBhvr>
                                        <p:cTn id="31" dur="250"/>
                                        <p:tgtEl>
                                          <p:spTgt spid="83"/>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up)">
                                      <p:cBhvr>
                                        <p:cTn id="35" dur="250"/>
                                        <p:tgtEl>
                                          <p:spTgt spid="76"/>
                                        </p:tgtEl>
                                      </p:cBhvr>
                                    </p:animEffect>
                                  </p:childTnLst>
                                </p:cTn>
                              </p:par>
                              <p:par>
                                <p:cTn id="36" presetID="55"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50" fill="hold"/>
                                        <p:tgtEl>
                                          <p:spTgt spid="3"/>
                                        </p:tgtEl>
                                        <p:attrNameLst>
                                          <p:attrName>ppt_w</p:attrName>
                                        </p:attrNameLst>
                                      </p:cBhvr>
                                      <p:tavLst>
                                        <p:tav tm="0">
                                          <p:val>
                                            <p:strVal val="#ppt_w*0.70"/>
                                          </p:val>
                                        </p:tav>
                                        <p:tav tm="100000">
                                          <p:val>
                                            <p:strVal val="#ppt_w"/>
                                          </p:val>
                                        </p:tav>
                                      </p:tavLst>
                                    </p:anim>
                                    <p:anim calcmode="lin" valueType="num">
                                      <p:cBhvr>
                                        <p:cTn id="39" dur="150" fill="hold"/>
                                        <p:tgtEl>
                                          <p:spTgt spid="3"/>
                                        </p:tgtEl>
                                        <p:attrNameLst>
                                          <p:attrName>ppt_h</p:attrName>
                                        </p:attrNameLst>
                                      </p:cBhvr>
                                      <p:tavLst>
                                        <p:tav tm="0">
                                          <p:val>
                                            <p:strVal val="#ppt_h"/>
                                          </p:val>
                                        </p:tav>
                                        <p:tav tm="100000">
                                          <p:val>
                                            <p:strVal val="#ppt_h"/>
                                          </p:val>
                                        </p:tav>
                                      </p:tavLst>
                                    </p:anim>
                                    <p:animEffect transition="in" filter="fade">
                                      <p:cBhvr>
                                        <p:cTn id="40" dur="1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685490" y="1182970"/>
            <a:ext cx="4983262" cy="8088686"/>
            <a:chOff x="6499226" y="1047750"/>
            <a:chExt cx="5280025" cy="8570383"/>
          </a:xfrm>
        </p:grpSpPr>
        <p:sp>
          <p:nvSpPr>
            <p:cNvPr id="33" name="Freeform 5"/>
            <p:cNvSpPr>
              <a:spLocks/>
            </p:cNvSpPr>
            <p:nvPr/>
          </p:nvSpPr>
          <p:spPr bwMode="auto">
            <a:xfrm>
              <a:off x="6572251" y="1047750"/>
              <a:ext cx="2455863" cy="2035175"/>
            </a:xfrm>
            <a:custGeom>
              <a:avLst/>
              <a:gdLst>
                <a:gd name="T0" fmla="*/ 579 w 579"/>
                <a:gd name="T1" fmla="*/ 0 h 480"/>
                <a:gd name="T2" fmla="*/ 579 w 579"/>
                <a:gd name="T3" fmla="*/ 480 h 480"/>
                <a:gd name="T4" fmla="*/ 0 w 579"/>
                <a:gd name="T5" fmla="*/ 480 h 480"/>
                <a:gd name="T6" fmla="*/ 579 w 579"/>
                <a:gd name="T7" fmla="*/ 0 h 480"/>
              </a:gdLst>
              <a:ahLst/>
              <a:cxnLst>
                <a:cxn ang="0">
                  <a:pos x="T0" y="T1"/>
                </a:cxn>
                <a:cxn ang="0">
                  <a:pos x="T2" y="T3"/>
                </a:cxn>
                <a:cxn ang="0">
                  <a:pos x="T4" y="T5"/>
                </a:cxn>
                <a:cxn ang="0">
                  <a:pos x="T6" y="T7"/>
                </a:cxn>
              </a:cxnLst>
              <a:rect l="0" t="0" r="r" b="b"/>
              <a:pathLst>
                <a:path w="579" h="480">
                  <a:moveTo>
                    <a:pt x="579" y="0"/>
                  </a:moveTo>
                  <a:cubicBezTo>
                    <a:pt x="579" y="480"/>
                    <a:pt x="579" y="480"/>
                    <a:pt x="579" y="480"/>
                  </a:cubicBezTo>
                  <a:cubicBezTo>
                    <a:pt x="0" y="480"/>
                    <a:pt x="0" y="480"/>
                    <a:pt x="0" y="480"/>
                  </a:cubicBezTo>
                  <a:cubicBezTo>
                    <a:pt x="63" y="215"/>
                    <a:pt x="298" y="13"/>
                    <a:pt x="579"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sp>
          <p:nvSpPr>
            <p:cNvPr id="34" name="Freeform 6"/>
            <p:cNvSpPr>
              <a:spLocks/>
            </p:cNvSpPr>
            <p:nvPr/>
          </p:nvSpPr>
          <p:spPr bwMode="auto">
            <a:xfrm>
              <a:off x="6499226" y="3311525"/>
              <a:ext cx="2528888" cy="2222500"/>
            </a:xfrm>
            <a:custGeom>
              <a:avLst/>
              <a:gdLst>
                <a:gd name="T0" fmla="*/ 596 w 596"/>
                <a:gd name="T1" fmla="*/ 0 h 524"/>
                <a:gd name="T2" fmla="*/ 596 w 596"/>
                <a:gd name="T3" fmla="*/ 524 h 524"/>
                <a:gd name="T4" fmla="*/ 179 w 596"/>
                <a:gd name="T5" fmla="*/ 524 h 524"/>
                <a:gd name="T6" fmla="*/ 179 w 596"/>
                <a:gd name="T7" fmla="*/ 524 h 524"/>
                <a:gd name="T8" fmla="*/ 1 w 596"/>
                <a:gd name="T9" fmla="*/ 99 h 524"/>
                <a:gd name="T10" fmla="*/ 7 w 596"/>
                <a:gd name="T11" fmla="*/ 0 h 524"/>
                <a:gd name="T12" fmla="*/ 596 w 596"/>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596" h="524">
                  <a:moveTo>
                    <a:pt x="596" y="0"/>
                  </a:moveTo>
                  <a:cubicBezTo>
                    <a:pt x="596" y="524"/>
                    <a:pt x="596" y="524"/>
                    <a:pt x="596" y="524"/>
                  </a:cubicBezTo>
                  <a:cubicBezTo>
                    <a:pt x="179" y="524"/>
                    <a:pt x="179" y="524"/>
                    <a:pt x="179" y="524"/>
                  </a:cubicBezTo>
                  <a:cubicBezTo>
                    <a:pt x="179" y="524"/>
                    <a:pt x="179" y="524"/>
                    <a:pt x="179" y="524"/>
                  </a:cubicBezTo>
                  <a:cubicBezTo>
                    <a:pt x="71" y="414"/>
                    <a:pt x="4" y="264"/>
                    <a:pt x="1" y="99"/>
                  </a:cubicBezTo>
                  <a:cubicBezTo>
                    <a:pt x="0" y="66"/>
                    <a:pt x="3" y="32"/>
                    <a:pt x="7" y="0"/>
                  </a:cubicBezTo>
                  <a:lnTo>
                    <a:pt x="5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Book Antiqua" panose="02040602050305030304" pitchFamily="18" charset="0"/>
                <a:ea typeface="Roboto" panose="02000000000000000000" pitchFamily="2" charset="0"/>
                <a:cs typeface="Roboto" panose="02000000000000000000" pitchFamily="2" charset="0"/>
              </a:endParaRPr>
            </a:p>
          </p:txBody>
        </p:sp>
        <p:sp>
          <p:nvSpPr>
            <p:cNvPr id="35" name="Freeform 7"/>
            <p:cNvSpPr>
              <a:spLocks/>
            </p:cNvSpPr>
            <p:nvPr/>
          </p:nvSpPr>
          <p:spPr bwMode="auto">
            <a:xfrm>
              <a:off x="7458076" y="5762625"/>
              <a:ext cx="1570038" cy="2027238"/>
            </a:xfrm>
            <a:custGeom>
              <a:avLst/>
              <a:gdLst>
                <a:gd name="T0" fmla="*/ 0 w 370"/>
                <a:gd name="T1" fmla="*/ 0 h 478"/>
                <a:gd name="T2" fmla="*/ 370 w 370"/>
                <a:gd name="T3" fmla="*/ 0 h 478"/>
                <a:gd name="T4" fmla="*/ 370 w 370"/>
                <a:gd name="T5" fmla="*/ 478 h 478"/>
                <a:gd name="T6" fmla="*/ 164 w 370"/>
                <a:gd name="T7" fmla="*/ 478 h 478"/>
                <a:gd name="T8" fmla="*/ 116 w 370"/>
                <a:gd name="T9" fmla="*/ 429 h 478"/>
                <a:gd name="T10" fmla="*/ 116 w 370"/>
                <a:gd name="T11" fmla="*/ 339 h 478"/>
                <a:gd name="T12" fmla="*/ 0 w 370"/>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370" h="478">
                  <a:moveTo>
                    <a:pt x="0" y="0"/>
                  </a:moveTo>
                  <a:cubicBezTo>
                    <a:pt x="370" y="0"/>
                    <a:pt x="370" y="0"/>
                    <a:pt x="370" y="0"/>
                  </a:cubicBezTo>
                  <a:cubicBezTo>
                    <a:pt x="370" y="478"/>
                    <a:pt x="370" y="478"/>
                    <a:pt x="370" y="478"/>
                  </a:cubicBezTo>
                  <a:cubicBezTo>
                    <a:pt x="164" y="478"/>
                    <a:pt x="164" y="478"/>
                    <a:pt x="164" y="478"/>
                  </a:cubicBezTo>
                  <a:cubicBezTo>
                    <a:pt x="137" y="478"/>
                    <a:pt x="116" y="456"/>
                    <a:pt x="116" y="429"/>
                  </a:cubicBezTo>
                  <a:cubicBezTo>
                    <a:pt x="116" y="339"/>
                    <a:pt x="116" y="339"/>
                    <a:pt x="116" y="339"/>
                  </a:cubicBezTo>
                  <a:cubicBezTo>
                    <a:pt x="116" y="216"/>
                    <a:pt x="74" y="97"/>
                    <a:pt x="0"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sp>
          <p:nvSpPr>
            <p:cNvPr id="36" name="Freeform 8"/>
            <p:cNvSpPr>
              <a:spLocks/>
            </p:cNvSpPr>
            <p:nvPr/>
          </p:nvSpPr>
          <p:spPr bwMode="auto">
            <a:xfrm>
              <a:off x="9256713" y="1047750"/>
              <a:ext cx="2455863" cy="2035175"/>
            </a:xfrm>
            <a:custGeom>
              <a:avLst/>
              <a:gdLst>
                <a:gd name="T0" fmla="*/ 579 w 579"/>
                <a:gd name="T1" fmla="*/ 480 h 480"/>
                <a:gd name="T2" fmla="*/ 0 w 579"/>
                <a:gd name="T3" fmla="*/ 480 h 480"/>
                <a:gd name="T4" fmla="*/ 0 w 579"/>
                <a:gd name="T5" fmla="*/ 0 h 480"/>
                <a:gd name="T6" fmla="*/ 579 w 579"/>
                <a:gd name="T7" fmla="*/ 480 h 480"/>
              </a:gdLst>
              <a:ahLst/>
              <a:cxnLst>
                <a:cxn ang="0">
                  <a:pos x="T0" y="T1"/>
                </a:cxn>
                <a:cxn ang="0">
                  <a:pos x="T2" y="T3"/>
                </a:cxn>
                <a:cxn ang="0">
                  <a:pos x="T4" y="T5"/>
                </a:cxn>
                <a:cxn ang="0">
                  <a:pos x="T6" y="T7"/>
                </a:cxn>
              </a:cxnLst>
              <a:rect l="0" t="0" r="r" b="b"/>
              <a:pathLst>
                <a:path w="579" h="480">
                  <a:moveTo>
                    <a:pt x="579" y="480"/>
                  </a:moveTo>
                  <a:cubicBezTo>
                    <a:pt x="0" y="480"/>
                    <a:pt x="0" y="480"/>
                    <a:pt x="0" y="480"/>
                  </a:cubicBezTo>
                  <a:cubicBezTo>
                    <a:pt x="0" y="0"/>
                    <a:pt x="0" y="0"/>
                    <a:pt x="0" y="0"/>
                  </a:cubicBezTo>
                  <a:cubicBezTo>
                    <a:pt x="283" y="12"/>
                    <a:pt x="517" y="213"/>
                    <a:pt x="579" y="4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Book Antiqua" panose="02040602050305030304" pitchFamily="18" charset="0"/>
                <a:ea typeface="Roboto" panose="02000000000000000000" pitchFamily="2" charset="0"/>
                <a:cs typeface="Roboto" panose="02000000000000000000" pitchFamily="2" charset="0"/>
              </a:endParaRPr>
            </a:p>
          </p:txBody>
        </p:sp>
        <p:sp>
          <p:nvSpPr>
            <p:cNvPr id="37" name="Freeform 9"/>
            <p:cNvSpPr>
              <a:spLocks/>
            </p:cNvSpPr>
            <p:nvPr/>
          </p:nvSpPr>
          <p:spPr bwMode="auto">
            <a:xfrm>
              <a:off x="9256713" y="5762625"/>
              <a:ext cx="1573213" cy="2027238"/>
            </a:xfrm>
            <a:custGeom>
              <a:avLst/>
              <a:gdLst>
                <a:gd name="T0" fmla="*/ 0 w 371"/>
                <a:gd name="T1" fmla="*/ 0 h 478"/>
                <a:gd name="T2" fmla="*/ 371 w 371"/>
                <a:gd name="T3" fmla="*/ 0 h 478"/>
                <a:gd name="T4" fmla="*/ 254 w 371"/>
                <a:gd name="T5" fmla="*/ 343 h 478"/>
                <a:gd name="T6" fmla="*/ 254 w 371"/>
                <a:gd name="T7" fmla="*/ 429 h 478"/>
                <a:gd name="T8" fmla="*/ 206 w 371"/>
                <a:gd name="T9" fmla="*/ 478 h 478"/>
                <a:gd name="T10" fmla="*/ 0 w 371"/>
                <a:gd name="T11" fmla="*/ 478 h 478"/>
                <a:gd name="T12" fmla="*/ 0 w 371"/>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371" h="478">
                  <a:moveTo>
                    <a:pt x="0" y="0"/>
                  </a:moveTo>
                  <a:cubicBezTo>
                    <a:pt x="371" y="0"/>
                    <a:pt x="371" y="0"/>
                    <a:pt x="371" y="0"/>
                  </a:cubicBezTo>
                  <a:cubicBezTo>
                    <a:pt x="296" y="98"/>
                    <a:pt x="254" y="218"/>
                    <a:pt x="254" y="343"/>
                  </a:cubicBezTo>
                  <a:cubicBezTo>
                    <a:pt x="254" y="429"/>
                    <a:pt x="254" y="429"/>
                    <a:pt x="254" y="429"/>
                  </a:cubicBezTo>
                  <a:cubicBezTo>
                    <a:pt x="254" y="456"/>
                    <a:pt x="233" y="478"/>
                    <a:pt x="206" y="478"/>
                  </a:cubicBezTo>
                  <a:cubicBezTo>
                    <a:pt x="0" y="478"/>
                    <a:pt x="0" y="478"/>
                    <a:pt x="0" y="478"/>
                  </a:cubicBez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sp>
          <p:nvSpPr>
            <p:cNvPr id="38" name="Freeform 10"/>
            <p:cNvSpPr>
              <a:spLocks/>
            </p:cNvSpPr>
            <p:nvPr/>
          </p:nvSpPr>
          <p:spPr bwMode="auto">
            <a:xfrm>
              <a:off x="9256713" y="3311525"/>
              <a:ext cx="2522538" cy="2222500"/>
            </a:xfrm>
            <a:custGeom>
              <a:avLst/>
              <a:gdLst>
                <a:gd name="T0" fmla="*/ 595 w 595"/>
                <a:gd name="T1" fmla="*/ 88 h 524"/>
                <a:gd name="T2" fmla="*/ 419 w 595"/>
                <a:gd name="T3" fmla="*/ 522 h 524"/>
                <a:gd name="T4" fmla="*/ 417 w 595"/>
                <a:gd name="T5" fmla="*/ 524 h 524"/>
                <a:gd name="T6" fmla="*/ 0 w 595"/>
                <a:gd name="T7" fmla="*/ 524 h 524"/>
                <a:gd name="T8" fmla="*/ 0 w 595"/>
                <a:gd name="T9" fmla="*/ 0 h 524"/>
                <a:gd name="T10" fmla="*/ 589 w 595"/>
                <a:gd name="T11" fmla="*/ 0 h 524"/>
                <a:gd name="T12" fmla="*/ 595 w 595"/>
                <a:gd name="T13" fmla="*/ 88 h 524"/>
              </a:gdLst>
              <a:ahLst/>
              <a:cxnLst>
                <a:cxn ang="0">
                  <a:pos x="T0" y="T1"/>
                </a:cxn>
                <a:cxn ang="0">
                  <a:pos x="T2" y="T3"/>
                </a:cxn>
                <a:cxn ang="0">
                  <a:pos x="T4" y="T5"/>
                </a:cxn>
                <a:cxn ang="0">
                  <a:pos x="T6" y="T7"/>
                </a:cxn>
                <a:cxn ang="0">
                  <a:pos x="T8" y="T9"/>
                </a:cxn>
                <a:cxn ang="0">
                  <a:pos x="T10" y="T11"/>
                </a:cxn>
                <a:cxn ang="0">
                  <a:pos x="T12" y="T13"/>
                </a:cxn>
              </a:cxnLst>
              <a:rect l="0" t="0" r="r" b="b"/>
              <a:pathLst>
                <a:path w="595" h="524">
                  <a:moveTo>
                    <a:pt x="595" y="88"/>
                  </a:moveTo>
                  <a:cubicBezTo>
                    <a:pt x="595" y="257"/>
                    <a:pt x="528" y="410"/>
                    <a:pt x="419" y="522"/>
                  </a:cubicBezTo>
                  <a:cubicBezTo>
                    <a:pt x="418" y="523"/>
                    <a:pt x="417" y="523"/>
                    <a:pt x="417" y="524"/>
                  </a:cubicBezTo>
                  <a:cubicBezTo>
                    <a:pt x="0" y="524"/>
                    <a:pt x="0" y="524"/>
                    <a:pt x="0" y="524"/>
                  </a:cubicBezTo>
                  <a:cubicBezTo>
                    <a:pt x="0" y="0"/>
                    <a:pt x="0" y="0"/>
                    <a:pt x="0" y="0"/>
                  </a:cubicBezTo>
                  <a:cubicBezTo>
                    <a:pt x="589" y="0"/>
                    <a:pt x="589" y="0"/>
                    <a:pt x="589" y="0"/>
                  </a:cubicBezTo>
                  <a:cubicBezTo>
                    <a:pt x="593" y="29"/>
                    <a:pt x="595" y="58"/>
                    <a:pt x="595" y="8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Book Antiqua" panose="02040602050305030304" pitchFamily="18" charset="0"/>
                <a:ea typeface="Roboto" panose="02000000000000000000" pitchFamily="2" charset="0"/>
                <a:cs typeface="Roboto" panose="02000000000000000000" pitchFamily="2" charset="0"/>
              </a:endParaRPr>
            </a:p>
          </p:txBody>
        </p:sp>
        <p:sp>
          <p:nvSpPr>
            <p:cNvPr id="39" name="Freeform 11"/>
            <p:cNvSpPr>
              <a:spLocks/>
            </p:cNvSpPr>
            <p:nvPr/>
          </p:nvSpPr>
          <p:spPr bwMode="auto">
            <a:xfrm>
              <a:off x="7945438" y="7912100"/>
              <a:ext cx="2392363" cy="360363"/>
            </a:xfrm>
            <a:custGeom>
              <a:avLst/>
              <a:gdLst>
                <a:gd name="T0" fmla="*/ 43 w 564"/>
                <a:gd name="T1" fmla="*/ 85 h 85"/>
                <a:gd name="T2" fmla="*/ 521 w 564"/>
                <a:gd name="T3" fmla="*/ 85 h 85"/>
                <a:gd name="T4" fmla="*/ 564 w 564"/>
                <a:gd name="T5" fmla="*/ 42 h 85"/>
                <a:gd name="T6" fmla="*/ 521 w 564"/>
                <a:gd name="T7" fmla="*/ 0 h 85"/>
                <a:gd name="T8" fmla="*/ 43 w 564"/>
                <a:gd name="T9" fmla="*/ 0 h 85"/>
                <a:gd name="T10" fmla="*/ 0 w 564"/>
                <a:gd name="T11" fmla="*/ 42 h 85"/>
                <a:gd name="T12" fmla="*/ 43 w 564"/>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564" h="85">
                  <a:moveTo>
                    <a:pt x="43" y="85"/>
                  </a:moveTo>
                  <a:cubicBezTo>
                    <a:pt x="521" y="85"/>
                    <a:pt x="521" y="85"/>
                    <a:pt x="521" y="85"/>
                  </a:cubicBezTo>
                  <a:cubicBezTo>
                    <a:pt x="545" y="85"/>
                    <a:pt x="564" y="66"/>
                    <a:pt x="564" y="42"/>
                  </a:cubicBezTo>
                  <a:cubicBezTo>
                    <a:pt x="564" y="19"/>
                    <a:pt x="545" y="0"/>
                    <a:pt x="521" y="0"/>
                  </a:cubicBezTo>
                  <a:cubicBezTo>
                    <a:pt x="43" y="0"/>
                    <a:pt x="43" y="0"/>
                    <a:pt x="43" y="0"/>
                  </a:cubicBezTo>
                  <a:cubicBezTo>
                    <a:pt x="19" y="0"/>
                    <a:pt x="0" y="19"/>
                    <a:pt x="0" y="42"/>
                  </a:cubicBezTo>
                  <a:cubicBezTo>
                    <a:pt x="0" y="66"/>
                    <a:pt x="19" y="85"/>
                    <a:pt x="43" y="85"/>
                  </a:cubicBez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sp>
          <p:nvSpPr>
            <p:cNvPr id="40" name="Freeform 12"/>
            <p:cNvSpPr>
              <a:spLocks/>
            </p:cNvSpPr>
            <p:nvPr/>
          </p:nvSpPr>
          <p:spPr bwMode="auto">
            <a:xfrm>
              <a:off x="7945438" y="8396288"/>
              <a:ext cx="2392363" cy="360363"/>
            </a:xfrm>
            <a:custGeom>
              <a:avLst/>
              <a:gdLst>
                <a:gd name="T0" fmla="*/ 521 w 564"/>
                <a:gd name="T1" fmla="*/ 0 h 85"/>
                <a:gd name="T2" fmla="*/ 43 w 564"/>
                <a:gd name="T3" fmla="*/ 0 h 85"/>
                <a:gd name="T4" fmla="*/ 0 w 564"/>
                <a:gd name="T5" fmla="*/ 43 h 85"/>
                <a:gd name="T6" fmla="*/ 43 w 564"/>
                <a:gd name="T7" fmla="*/ 85 h 85"/>
                <a:gd name="T8" fmla="*/ 521 w 564"/>
                <a:gd name="T9" fmla="*/ 85 h 85"/>
                <a:gd name="T10" fmla="*/ 564 w 564"/>
                <a:gd name="T11" fmla="*/ 43 h 85"/>
                <a:gd name="T12" fmla="*/ 521 w 56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564" h="85">
                  <a:moveTo>
                    <a:pt x="521" y="0"/>
                  </a:moveTo>
                  <a:cubicBezTo>
                    <a:pt x="43" y="0"/>
                    <a:pt x="43" y="0"/>
                    <a:pt x="43" y="0"/>
                  </a:cubicBezTo>
                  <a:cubicBezTo>
                    <a:pt x="19" y="0"/>
                    <a:pt x="0" y="19"/>
                    <a:pt x="0" y="43"/>
                  </a:cubicBezTo>
                  <a:cubicBezTo>
                    <a:pt x="0" y="66"/>
                    <a:pt x="19" y="85"/>
                    <a:pt x="43" y="85"/>
                  </a:cubicBezTo>
                  <a:cubicBezTo>
                    <a:pt x="521" y="85"/>
                    <a:pt x="521" y="85"/>
                    <a:pt x="521" y="85"/>
                  </a:cubicBezTo>
                  <a:cubicBezTo>
                    <a:pt x="545" y="85"/>
                    <a:pt x="564" y="66"/>
                    <a:pt x="564" y="43"/>
                  </a:cubicBezTo>
                  <a:cubicBezTo>
                    <a:pt x="564" y="19"/>
                    <a:pt x="545" y="0"/>
                    <a:pt x="521" y="0"/>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sp>
          <p:nvSpPr>
            <p:cNvPr id="41" name="Freeform 13"/>
            <p:cNvSpPr>
              <a:spLocks/>
            </p:cNvSpPr>
            <p:nvPr/>
          </p:nvSpPr>
          <p:spPr bwMode="auto">
            <a:xfrm>
              <a:off x="8255001" y="8878888"/>
              <a:ext cx="1735138" cy="360363"/>
            </a:xfrm>
            <a:custGeom>
              <a:avLst/>
              <a:gdLst>
                <a:gd name="T0" fmla="*/ 367 w 409"/>
                <a:gd name="T1" fmla="*/ 0 h 85"/>
                <a:gd name="T2" fmla="*/ 42 w 409"/>
                <a:gd name="T3" fmla="*/ 0 h 85"/>
                <a:gd name="T4" fmla="*/ 0 w 409"/>
                <a:gd name="T5" fmla="*/ 43 h 85"/>
                <a:gd name="T6" fmla="*/ 42 w 409"/>
                <a:gd name="T7" fmla="*/ 85 h 85"/>
                <a:gd name="T8" fmla="*/ 367 w 409"/>
                <a:gd name="T9" fmla="*/ 85 h 85"/>
                <a:gd name="T10" fmla="*/ 409 w 409"/>
                <a:gd name="T11" fmla="*/ 43 h 85"/>
                <a:gd name="T12" fmla="*/ 367 w 409"/>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409" h="85">
                  <a:moveTo>
                    <a:pt x="367" y="0"/>
                  </a:moveTo>
                  <a:cubicBezTo>
                    <a:pt x="42" y="0"/>
                    <a:pt x="42" y="0"/>
                    <a:pt x="42" y="0"/>
                  </a:cubicBezTo>
                  <a:cubicBezTo>
                    <a:pt x="19" y="0"/>
                    <a:pt x="0" y="19"/>
                    <a:pt x="0" y="43"/>
                  </a:cubicBezTo>
                  <a:cubicBezTo>
                    <a:pt x="0" y="66"/>
                    <a:pt x="19" y="85"/>
                    <a:pt x="42" y="85"/>
                  </a:cubicBezTo>
                  <a:cubicBezTo>
                    <a:pt x="367" y="85"/>
                    <a:pt x="367" y="85"/>
                    <a:pt x="367" y="85"/>
                  </a:cubicBezTo>
                  <a:cubicBezTo>
                    <a:pt x="390" y="85"/>
                    <a:pt x="409" y="66"/>
                    <a:pt x="409" y="43"/>
                  </a:cubicBezTo>
                  <a:cubicBezTo>
                    <a:pt x="409" y="19"/>
                    <a:pt x="390" y="0"/>
                    <a:pt x="367" y="0"/>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sp>
          <p:nvSpPr>
            <p:cNvPr id="52" name="Rectangle 24"/>
            <p:cNvSpPr>
              <a:spLocks noChangeArrowheads="1"/>
            </p:cNvSpPr>
            <p:nvPr/>
          </p:nvSpPr>
          <p:spPr bwMode="auto">
            <a:xfrm>
              <a:off x="8272463" y="6280150"/>
              <a:ext cx="258763" cy="7620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latin typeface="Book Antiqua" panose="02040602050305030304" pitchFamily="18" charset="0"/>
                <a:ea typeface="Roboto" panose="02000000000000000000" pitchFamily="2" charset="0"/>
                <a:cs typeface="Roboto" panose="02000000000000000000" pitchFamily="2" charset="0"/>
              </a:endParaRPr>
            </a:p>
          </p:txBody>
        </p:sp>
        <p:sp>
          <p:nvSpPr>
            <p:cNvPr id="53" name="Rectangle 25"/>
            <p:cNvSpPr>
              <a:spLocks noChangeArrowheads="1"/>
            </p:cNvSpPr>
            <p:nvPr/>
          </p:nvSpPr>
          <p:spPr bwMode="auto">
            <a:xfrm>
              <a:off x="8272463" y="6419850"/>
              <a:ext cx="352425" cy="7620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sp>
          <p:nvSpPr>
            <p:cNvPr id="54" name="Rectangle 26"/>
            <p:cNvSpPr>
              <a:spLocks noChangeArrowheads="1"/>
            </p:cNvSpPr>
            <p:nvPr/>
          </p:nvSpPr>
          <p:spPr bwMode="auto">
            <a:xfrm>
              <a:off x="8272463" y="6559550"/>
              <a:ext cx="352425" cy="7620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sp>
          <p:nvSpPr>
            <p:cNvPr id="66" name="Freeform 13"/>
            <p:cNvSpPr>
              <a:spLocks/>
            </p:cNvSpPr>
            <p:nvPr/>
          </p:nvSpPr>
          <p:spPr bwMode="auto">
            <a:xfrm>
              <a:off x="8732676" y="9351962"/>
              <a:ext cx="817886" cy="266171"/>
            </a:xfrm>
            <a:custGeom>
              <a:avLst/>
              <a:gdLst>
                <a:gd name="T0" fmla="*/ 367 w 409"/>
                <a:gd name="T1" fmla="*/ 0 h 85"/>
                <a:gd name="T2" fmla="*/ 42 w 409"/>
                <a:gd name="T3" fmla="*/ 0 h 85"/>
                <a:gd name="T4" fmla="*/ 0 w 409"/>
                <a:gd name="T5" fmla="*/ 43 h 85"/>
                <a:gd name="T6" fmla="*/ 42 w 409"/>
                <a:gd name="T7" fmla="*/ 85 h 85"/>
                <a:gd name="T8" fmla="*/ 367 w 409"/>
                <a:gd name="T9" fmla="*/ 85 h 85"/>
                <a:gd name="T10" fmla="*/ 409 w 409"/>
                <a:gd name="T11" fmla="*/ 43 h 85"/>
                <a:gd name="T12" fmla="*/ 367 w 409"/>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409" h="85">
                  <a:moveTo>
                    <a:pt x="367" y="0"/>
                  </a:moveTo>
                  <a:cubicBezTo>
                    <a:pt x="42" y="0"/>
                    <a:pt x="42" y="0"/>
                    <a:pt x="42" y="0"/>
                  </a:cubicBezTo>
                  <a:cubicBezTo>
                    <a:pt x="19" y="0"/>
                    <a:pt x="0" y="19"/>
                    <a:pt x="0" y="43"/>
                  </a:cubicBezTo>
                  <a:cubicBezTo>
                    <a:pt x="0" y="66"/>
                    <a:pt x="19" y="85"/>
                    <a:pt x="42" y="85"/>
                  </a:cubicBezTo>
                  <a:cubicBezTo>
                    <a:pt x="367" y="85"/>
                    <a:pt x="367" y="85"/>
                    <a:pt x="367" y="85"/>
                  </a:cubicBezTo>
                  <a:cubicBezTo>
                    <a:pt x="390" y="85"/>
                    <a:pt x="409" y="66"/>
                    <a:pt x="409" y="43"/>
                  </a:cubicBezTo>
                  <a:cubicBezTo>
                    <a:pt x="409" y="19"/>
                    <a:pt x="390" y="0"/>
                    <a:pt x="367"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a typeface="Roboto" panose="02000000000000000000" pitchFamily="2" charset="0"/>
                <a:cs typeface="Roboto" panose="02000000000000000000" pitchFamily="2" charset="0"/>
              </a:endParaRPr>
            </a:p>
          </p:txBody>
        </p:sp>
      </p:grpSp>
      <p:grpSp>
        <p:nvGrpSpPr>
          <p:cNvPr id="7" name="Group 6"/>
          <p:cNvGrpSpPr/>
          <p:nvPr/>
        </p:nvGrpSpPr>
        <p:grpSpPr>
          <a:xfrm>
            <a:off x="1156390" y="868577"/>
            <a:ext cx="3698060" cy="2054927"/>
            <a:chOff x="1029517" y="1037962"/>
            <a:chExt cx="3747535" cy="2054927"/>
          </a:xfrm>
        </p:grpSpPr>
        <p:sp>
          <p:nvSpPr>
            <p:cNvPr id="60" name="TextBox 59"/>
            <p:cNvSpPr txBox="1"/>
            <p:nvPr/>
          </p:nvSpPr>
          <p:spPr>
            <a:xfrm>
              <a:off x="1029517" y="1037962"/>
              <a:ext cx="3256461" cy="369332"/>
            </a:xfrm>
            <a:prstGeom prst="rect">
              <a:avLst/>
            </a:prstGeom>
            <a:noFill/>
          </p:spPr>
          <p:txBody>
            <a:bodyPr wrap="square" rtlCol="0">
              <a:spAutoFit/>
            </a:bodyPr>
            <a:lstStyle/>
            <a:p>
              <a:pPr rtl="0">
                <a:spcBef>
                  <a:spcPts val="1800"/>
                </a:spcBef>
                <a:spcAft>
                  <a:spcPts val="1200"/>
                </a:spcAft>
              </a:pPr>
              <a:r>
                <a:rPr lang="en-US" sz="1800" b="0" i="0" u="none" strike="noStrike" dirty="0">
                  <a:solidFill>
                    <a:schemeClr val="accent4"/>
                  </a:solidFill>
                  <a:effectLst/>
                  <a:latin typeface="Book Antiqua" panose="02040602050305030304" pitchFamily="18" charset="0"/>
                </a:rPr>
                <a:t>Two-Factor Authentication</a:t>
              </a:r>
              <a:endParaRPr lang="en-US" sz="1600" b="0" dirty="0">
                <a:solidFill>
                  <a:schemeClr val="accent4"/>
                </a:solidFill>
                <a:effectLst/>
                <a:latin typeface="Book Antiqua" panose="02040602050305030304" pitchFamily="18" charset="0"/>
              </a:endParaRPr>
            </a:p>
          </p:txBody>
        </p:sp>
        <p:sp>
          <p:nvSpPr>
            <p:cNvPr id="61" name="TextBox 60"/>
            <p:cNvSpPr txBox="1"/>
            <p:nvPr/>
          </p:nvSpPr>
          <p:spPr>
            <a:xfrm>
              <a:off x="1029518" y="1385755"/>
              <a:ext cx="3747534" cy="1707134"/>
            </a:xfrm>
            <a:prstGeom prst="rect">
              <a:avLst/>
            </a:prstGeom>
            <a:noFill/>
          </p:spPr>
          <p:txBody>
            <a:bodyPr wrap="square" numCol="1" rtlCol="0">
              <a:spAutoFit/>
            </a:bodyPr>
            <a:lstStyle/>
            <a:p>
              <a:pPr>
                <a:lnSpc>
                  <a:spcPct val="150000"/>
                </a:lnSpc>
              </a:pPr>
              <a:r>
                <a:rPr lang="en-US" sz="1800" b="0" i="0" u="none" strike="noStrike" dirty="0">
                  <a:solidFill>
                    <a:srgbClr val="000000"/>
                  </a:solidFill>
                  <a:effectLst/>
                  <a:latin typeface="Book Antiqua" panose="02040602050305030304" pitchFamily="18" charset="0"/>
                </a:rPr>
                <a:t>This provided more security and kept data safe as two-factor authentication became compulsory for integrations.</a:t>
              </a:r>
              <a:endParaRPr lang="en-US" sz="1400" dirty="0">
                <a:latin typeface="Book Antiqua" panose="02040602050305030304" pitchFamily="18" charset="0"/>
                <a:ea typeface="Roboto" panose="02000000000000000000" pitchFamily="2" charset="0"/>
                <a:cs typeface="Roboto" panose="02000000000000000000" pitchFamily="2" charset="0"/>
              </a:endParaRPr>
            </a:p>
          </p:txBody>
        </p:sp>
      </p:grpSp>
      <p:cxnSp>
        <p:nvCxnSpPr>
          <p:cNvPr id="63" name="Straight Arrow Connector 62"/>
          <p:cNvCxnSpPr>
            <a:cxnSpLocks/>
          </p:cNvCxnSpPr>
          <p:nvPr/>
        </p:nvCxnSpPr>
        <p:spPr>
          <a:xfrm flipH="1" flipV="1">
            <a:off x="4726394" y="1706135"/>
            <a:ext cx="2536420" cy="41000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477643" y="4052546"/>
            <a:ext cx="4537058" cy="2470425"/>
            <a:chOff x="1980808" y="4099330"/>
            <a:chExt cx="4537058" cy="2470425"/>
          </a:xfrm>
        </p:grpSpPr>
        <p:sp>
          <p:nvSpPr>
            <p:cNvPr id="64" name="TextBox 63"/>
            <p:cNvSpPr txBox="1"/>
            <p:nvPr/>
          </p:nvSpPr>
          <p:spPr>
            <a:xfrm>
              <a:off x="1980808" y="4099330"/>
              <a:ext cx="2920538" cy="369332"/>
            </a:xfrm>
            <a:prstGeom prst="rect">
              <a:avLst/>
            </a:prstGeom>
            <a:noFill/>
          </p:spPr>
          <p:txBody>
            <a:bodyPr wrap="square" rtlCol="0">
              <a:spAutoFit/>
            </a:bodyPr>
            <a:lstStyle/>
            <a:p>
              <a:r>
                <a:rPr lang="en-US" sz="1800" b="0" i="0" u="none" strike="noStrike" dirty="0">
                  <a:solidFill>
                    <a:schemeClr val="accent1"/>
                  </a:solidFill>
                  <a:effectLst/>
                  <a:latin typeface="Book Antiqua" panose="02040602050305030304" pitchFamily="18" charset="0"/>
                </a:rPr>
                <a:t>Memorized Transactions</a:t>
              </a:r>
              <a:endParaRPr lang="en-US" sz="2200" dirty="0">
                <a:solidFill>
                  <a:schemeClr val="accent1"/>
                </a:solidFill>
                <a:latin typeface="Book Antiqua" panose="02040602050305030304" pitchFamily="18" charset="0"/>
                <a:ea typeface="Roboto" panose="02000000000000000000" pitchFamily="2" charset="0"/>
                <a:cs typeface="Roboto" panose="02000000000000000000" pitchFamily="2" charset="0"/>
              </a:endParaRPr>
            </a:p>
          </p:txBody>
        </p:sp>
        <p:sp>
          <p:nvSpPr>
            <p:cNvPr id="65" name="TextBox 64"/>
            <p:cNvSpPr txBox="1"/>
            <p:nvPr/>
          </p:nvSpPr>
          <p:spPr>
            <a:xfrm>
              <a:off x="1980808" y="4447123"/>
              <a:ext cx="4537058" cy="2122632"/>
            </a:xfrm>
            <a:prstGeom prst="rect">
              <a:avLst/>
            </a:prstGeom>
            <a:noFill/>
          </p:spPr>
          <p:txBody>
            <a:bodyPr wrap="square" numCol="1" rtlCol="0">
              <a:spAutoFit/>
            </a:bodyPr>
            <a:lstStyle/>
            <a:p>
              <a:pPr>
                <a:lnSpc>
                  <a:spcPct val="150000"/>
                </a:lnSpc>
              </a:pPr>
              <a:r>
                <a:rPr lang="en-US" sz="1800" b="0" i="0" u="none" strike="noStrike" dirty="0">
                  <a:solidFill>
                    <a:srgbClr val="000000"/>
                  </a:solidFill>
                  <a:effectLst/>
                  <a:latin typeface="Book Antiqua" panose="02040602050305030304" pitchFamily="18" charset="0"/>
                </a:rPr>
                <a:t>New enhancements in this feature included a switch button added to the memorised transactions. Secondly, system notes were added for users to create, edit and delete memorised transactions.</a:t>
              </a:r>
              <a:endParaRPr lang="en-US" sz="1400" dirty="0">
                <a:latin typeface="Book Antiqua" panose="02040602050305030304" pitchFamily="18" charset="0"/>
                <a:ea typeface="Roboto" panose="02000000000000000000" pitchFamily="2" charset="0"/>
                <a:cs typeface="Roboto" panose="02000000000000000000" pitchFamily="2" charset="0"/>
              </a:endParaRPr>
            </a:p>
          </p:txBody>
        </p:sp>
      </p:grpSp>
      <p:cxnSp>
        <p:nvCxnSpPr>
          <p:cNvPr id="67" name="Straight Arrow Connector 66"/>
          <p:cNvCxnSpPr>
            <a:cxnSpLocks/>
          </p:cNvCxnSpPr>
          <p:nvPr/>
        </p:nvCxnSpPr>
        <p:spPr>
          <a:xfrm flipH="1">
            <a:off x="5746248" y="3988860"/>
            <a:ext cx="1024905" cy="609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flipH="1">
            <a:off x="6795778" y="7127310"/>
            <a:ext cx="1332223" cy="45697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3466744" y="1706135"/>
            <a:ext cx="3664865" cy="1995879"/>
            <a:chOff x="13867126" y="1124262"/>
            <a:chExt cx="3643825" cy="1995879"/>
          </a:xfrm>
        </p:grpSpPr>
        <p:sp>
          <p:nvSpPr>
            <p:cNvPr id="74" name="TextBox 73"/>
            <p:cNvSpPr txBox="1"/>
            <p:nvPr/>
          </p:nvSpPr>
          <p:spPr>
            <a:xfrm>
              <a:off x="13867126" y="1124262"/>
              <a:ext cx="2920538" cy="646331"/>
            </a:xfrm>
            <a:prstGeom prst="rect">
              <a:avLst/>
            </a:prstGeom>
            <a:noFill/>
          </p:spPr>
          <p:txBody>
            <a:bodyPr wrap="square" rtlCol="0">
              <a:spAutoFit/>
            </a:bodyPr>
            <a:lstStyle/>
            <a:p>
              <a:r>
                <a:rPr lang="en-US" sz="1800" b="0" i="0" u="none" strike="noStrike" dirty="0">
                  <a:solidFill>
                    <a:schemeClr val="accent4">
                      <a:lumMod val="75000"/>
                    </a:schemeClr>
                  </a:solidFill>
                  <a:effectLst/>
                  <a:latin typeface="Book Antiqua" panose="02040602050305030304" pitchFamily="18" charset="0"/>
                </a:rPr>
                <a:t>Warehouse Management System SuiteApp</a:t>
              </a:r>
              <a:endParaRPr lang="en-US" sz="2200" dirty="0">
                <a:solidFill>
                  <a:schemeClr val="accent4">
                    <a:lumMod val="75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5" name="TextBox 74"/>
            <p:cNvSpPr txBox="1"/>
            <p:nvPr/>
          </p:nvSpPr>
          <p:spPr>
            <a:xfrm>
              <a:off x="13867126" y="1822285"/>
              <a:ext cx="3643825" cy="1297856"/>
            </a:xfrm>
            <a:prstGeom prst="rect">
              <a:avLst/>
            </a:prstGeom>
            <a:noFill/>
          </p:spPr>
          <p:txBody>
            <a:bodyPr wrap="square" numCol="1" rtlCol="0">
              <a:spAutoFit/>
            </a:bodyPr>
            <a:lstStyle/>
            <a:p>
              <a:pPr>
                <a:lnSpc>
                  <a:spcPct val="150000"/>
                </a:lnSpc>
              </a:pPr>
              <a:r>
                <a:rPr lang="en-US" sz="1800" b="0" i="0" u="none" strike="noStrike" dirty="0">
                  <a:solidFill>
                    <a:srgbClr val="000000"/>
                  </a:solidFill>
                  <a:effectLst/>
                  <a:latin typeface="Book Antiqua" panose="02040602050305030304" pitchFamily="18" charset="0"/>
                </a:rPr>
                <a:t>NetSuite users can now use smart devices to manage and store inventory, pick, pack, and ship.</a:t>
              </a:r>
              <a:endParaRPr lang="en-US" sz="1400" dirty="0">
                <a:latin typeface="Book Antiqua" panose="02040602050305030304" pitchFamily="18" charset="0"/>
                <a:ea typeface="Roboto" panose="02000000000000000000" pitchFamily="2" charset="0"/>
                <a:cs typeface="Roboto" panose="02000000000000000000" pitchFamily="2" charset="0"/>
              </a:endParaRPr>
            </a:p>
          </p:txBody>
        </p:sp>
      </p:grpSp>
      <p:cxnSp>
        <p:nvCxnSpPr>
          <p:cNvPr id="77" name="Straight Arrow Connector 76"/>
          <p:cNvCxnSpPr>
            <a:cxnSpLocks/>
          </p:cNvCxnSpPr>
          <p:nvPr/>
        </p:nvCxnSpPr>
        <p:spPr>
          <a:xfrm flipV="1">
            <a:off x="11486367" y="2502440"/>
            <a:ext cx="1772433" cy="315916"/>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508596" y="7546143"/>
            <a:ext cx="4391566" cy="2093071"/>
            <a:chOff x="12675219" y="4076257"/>
            <a:chExt cx="3751727" cy="2093071"/>
          </a:xfrm>
        </p:grpSpPr>
        <p:sp>
          <p:nvSpPr>
            <p:cNvPr id="78" name="TextBox 77"/>
            <p:cNvSpPr txBox="1"/>
            <p:nvPr/>
          </p:nvSpPr>
          <p:spPr>
            <a:xfrm>
              <a:off x="12702065" y="4076257"/>
              <a:ext cx="2920538" cy="369332"/>
            </a:xfrm>
            <a:prstGeom prst="rect">
              <a:avLst/>
            </a:prstGeom>
            <a:noFill/>
          </p:spPr>
          <p:txBody>
            <a:bodyPr wrap="square" rtlCol="0">
              <a:spAutoFit/>
            </a:bodyPr>
            <a:lstStyle/>
            <a:p>
              <a:r>
                <a:rPr lang="en-US" sz="1800" b="0" i="0" u="none" strike="noStrike" dirty="0">
                  <a:solidFill>
                    <a:schemeClr val="accent2">
                      <a:lumMod val="50000"/>
                    </a:schemeClr>
                  </a:solidFill>
                  <a:effectLst/>
                  <a:latin typeface="Book Antiqua" panose="02040602050305030304" pitchFamily="18" charset="0"/>
                </a:rPr>
                <a:t>Payments in Transit</a:t>
              </a:r>
              <a:endParaRPr lang="en-US" sz="2200" dirty="0">
                <a:solidFill>
                  <a:schemeClr val="accent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9" name="TextBox 78"/>
            <p:cNvSpPr txBox="1"/>
            <p:nvPr/>
          </p:nvSpPr>
          <p:spPr>
            <a:xfrm>
              <a:off x="12675219" y="4462194"/>
              <a:ext cx="3751727" cy="1707134"/>
            </a:xfrm>
            <a:prstGeom prst="rect">
              <a:avLst/>
            </a:prstGeom>
            <a:noFill/>
          </p:spPr>
          <p:txBody>
            <a:bodyPr wrap="square" numCol="1" rtlCol="0">
              <a:spAutoFit/>
            </a:bodyPr>
            <a:lstStyle/>
            <a:p>
              <a:pPr>
                <a:lnSpc>
                  <a:spcPct val="150000"/>
                </a:lnSpc>
              </a:pPr>
              <a:r>
                <a:rPr lang="en-US" sz="1800" b="0" i="0" u="none" strike="noStrike" dirty="0">
                  <a:solidFill>
                    <a:srgbClr val="000000"/>
                  </a:solidFill>
                  <a:effectLst/>
                  <a:latin typeface="Book Antiqua" panose="02040602050305030304" pitchFamily="18" charset="0"/>
                </a:rPr>
                <a:t>With this update, you can delay entering your payments into the general register until the vendor’s bank confirms receipt. </a:t>
              </a:r>
              <a:endParaRPr lang="en-US" sz="1400" dirty="0">
                <a:latin typeface="Book Antiqua" panose="02040602050305030304" pitchFamily="18" charset="0"/>
                <a:ea typeface="Roboto" panose="02000000000000000000" pitchFamily="2" charset="0"/>
                <a:cs typeface="Roboto" panose="02000000000000000000" pitchFamily="2" charset="0"/>
              </a:endParaRPr>
            </a:p>
          </p:txBody>
        </p:sp>
      </p:grpSp>
      <p:grpSp>
        <p:nvGrpSpPr>
          <p:cNvPr id="4" name="Group 3"/>
          <p:cNvGrpSpPr/>
          <p:nvPr/>
        </p:nvGrpSpPr>
        <p:grpSpPr>
          <a:xfrm>
            <a:off x="12807863" y="6022573"/>
            <a:ext cx="4028047" cy="2892144"/>
            <a:chOff x="11779250" y="6779517"/>
            <a:chExt cx="4028047" cy="2892144"/>
          </a:xfrm>
        </p:grpSpPr>
        <p:sp>
          <p:nvSpPr>
            <p:cNvPr id="83" name="TextBox 82"/>
            <p:cNvSpPr txBox="1"/>
            <p:nvPr/>
          </p:nvSpPr>
          <p:spPr>
            <a:xfrm>
              <a:off x="11779251" y="6779517"/>
              <a:ext cx="2920538" cy="369332"/>
            </a:xfrm>
            <a:prstGeom prst="rect">
              <a:avLst/>
            </a:prstGeom>
            <a:noFill/>
          </p:spPr>
          <p:txBody>
            <a:bodyPr wrap="square" rtlCol="0">
              <a:spAutoFit/>
            </a:bodyPr>
            <a:lstStyle/>
            <a:p>
              <a:r>
                <a:rPr lang="en-US" sz="1800" b="0" i="0" u="none" strike="noStrike" dirty="0">
                  <a:solidFill>
                    <a:srgbClr val="6997AF"/>
                  </a:solidFill>
                  <a:effectLst/>
                  <a:latin typeface="Book Antiqua" panose="02040602050305030304" pitchFamily="18" charset="0"/>
                </a:rPr>
                <a:t>Advanced Templates</a:t>
              </a:r>
              <a:endParaRPr lang="en-US" sz="2200" dirty="0">
                <a:solidFill>
                  <a:srgbClr val="6997AF"/>
                </a:solidFill>
                <a:latin typeface="Book Antiqua" panose="02040602050305030304" pitchFamily="18" charset="0"/>
                <a:ea typeface="Roboto" panose="02000000000000000000" pitchFamily="2" charset="0"/>
                <a:cs typeface="Roboto" panose="02000000000000000000" pitchFamily="2" charset="0"/>
              </a:endParaRPr>
            </a:p>
          </p:txBody>
        </p:sp>
        <p:sp>
          <p:nvSpPr>
            <p:cNvPr id="84" name="TextBox 83"/>
            <p:cNvSpPr txBox="1"/>
            <p:nvPr/>
          </p:nvSpPr>
          <p:spPr>
            <a:xfrm>
              <a:off x="11779250" y="7127310"/>
              <a:ext cx="4028047" cy="2544351"/>
            </a:xfrm>
            <a:prstGeom prst="rect">
              <a:avLst/>
            </a:prstGeom>
            <a:noFill/>
          </p:spPr>
          <p:txBody>
            <a:bodyPr wrap="square" numCol="1" rtlCol="0">
              <a:spAutoFit/>
            </a:bodyPr>
            <a:lstStyle/>
            <a:p>
              <a:pPr>
                <a:lnSpc>
                  <a:spcPct val="150000"/>
                </a:lnSpc>
              </a:pPr>
              <a:r>
                <a:rPr lang="en-US" sz="1800" b="0" i="0" u="none" strike="noStrike" dirty="0">
                  <a:solidFill>
                    <a:srgbClr val="000000"/>
                  </a:solidFill>
                  <a:effectLst/>
                  <a:latin typeface="Book Antiqua" panose="02040602050305030304" pitchFamily="18" charset="0"/>
                </a:rPr>
                <a:t>A search function authorised users to look for fields on records, linked records, or sub-lists and then show them in the template, and a standard template was introduced for customising custom records.</a:t>
              </a:r>
              <a:endParaRPr lang="en-US" sz="1400" dirty="0">
                <a:latin typeface="Book Antiqua" panose="02040602050305030304" pitchFamily="18" charset="0"/>
                <a:ea typeface="Roboto" panose="02000000000000000000" pitchFamily="2" charset="0"/>
                <a:cs typeface="Roboto" panose="02000000000000000000" pitchFamily="2" charset="0"/>
              </a:endParaRPr>
            </a:p>
          </p:txBody>
        </p:sp>
      </p:grpSp>
      <p:cxnSp>
        <p:nvCxnSpPr>
          <p:cNvPr id="86" name="Straight Arrow Connector 85"/>
          <p:cNvCxnSpPr>
            <a:cxnSpLocks/>
          </p:cNvCxnSpPr>
          <p:nvPr/>
        </p:nvCxnSpPr>
        <p:spPr>
          <a:xfrm>
            <a:off x="11335763" y="4617792"/>
            <a:ext cx="1228093" cy="1015054"/>
          </a:xfrm>
          <a:prstGeom prst="straightConnector1">
            <a:avLst/>
          </a:prstGeom>
          <a:ln>
            <a:solidFill>
              <a:srgbClr val="6997A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230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43">
                                          <p:stCondLst>
                                            <p:cond delay="0"/>
                                          </p:stCondLst>
                                        </p:cTn>
                                        <p:tgtEl>
                                          <p:spTgt spid="59"/>
                                        </p:tgtEl>
                                      </p:cBhvr>
                                    </p:animEffect>
                                    <p:anim calcmode="lin" valueType="num">
                                      <p:cBhvr>
                                        <p:cTn id="8" dur="134"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9" dur="49"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10" dur="49" tmFilter="0, 0; 0.125,0.2665; 0.25,0.4; 0.375,0.465; 0.5,0.5;  0.625,0.535; 0.75,0.6; 0.875,0.7335; 1,1">
                                          <p:stCondLst>
                                            <p:cond delay="49"/>
                                          </p:stCondLst>
                                        </p:cTn>
                                        <p:tgtEl>
                                          <p:spTgt spid="59"/>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98"/>
                                          </p:stCondLst>
                                        </p:cTn>
                                        <p:tgtEl>
                                          <p:spTgt spid="59"/>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149"/>
                                          </p:stCondLst>
                                        </p:cTn>
                                        <p:tgtEl>
                                          <p:spTgt spid="59"/>
                                        </p:tgtEl>
                                        <p:attrNameLst>
                                          <p:attrName>ppt_y</p:attrName>
                                        </p:attrNameLst>
                                      </p:cBhvr>
                                      <p:tavLst>
                                        <p:tav tm="0" fmla="#ppt_y-sin(pi*$)/81">
                                          <p:val>
                                            <p:fltVal val="0"/>
                                          </p:val>
                                        </p:tav>
                                        <p:tav tm="100000">
                                          <p:val>
                                            <p:fltVal val="1"/>
                                          </p:val>
                                        </p:tav>
                                      </p:tavLst>
                                    </p:anim>
                                    <p:animScale>
                                      <p:cBhvr>
                                        <p:cTn id="13" dur="1">
                                          <p:stCondLst>
                                            <p:cond delay="48"/>
                                          </p:stCondLst>
                                        </p:cTn>
                                        <p:tgtEl>
                                          <p:spTgt spid="59"/>
                                        </p:tgtEl>
                                      </p:cBhvr>
                                      <p:to x="100000" y="60000"/>
                                    </p:animScale>
                                    <p:animScale>
                                      <p:cBhvr>
                                        <p:cTn id="14" dur="1" decel="50000">
                                          <p:stCondLst>
                                            <p:cond delay="50"/>
                                          </p:stCondLst>
                                        </p:cTn>
                                        <p:tgtEl>
                                          <p:spTgt spid="59"/>
                                        </p:tgtEl>
                                      </p:cBhvr>
                                      <p:to x="100000" y="100000"/>
                                    </p:animScale>
                                    <p:animScale>
                                      <p:cBhvr>
                                        <p:cTn id="15" dur="1">
                                          <p:stCondLst>
                                            <p:cond delay="97"/>
                                          </p:stCondLst>
                                        </p:cTn>
                                        <p:tgtEl>
                                          <p:spTgt spid="59"/>
                                        </p:tgtEl>
                                      </p:cBhvr>
                                      <p:to x="100000" y="80000"/>
                                    </p:animScale>
                                    <p:animScale>
                                      <p:cBhvr>
                                        <p:cTn id="16" dur="1" decel="50000">
                                          <p:stCondLst>
                                            <p:cond delay="99"/>
                                          </p:stCondLst>
                                        </p:cTn>
                                        <p:tgtEl>
                                          <p:spTgt spid="59"/>
                                        </p:tgtEl>
                                      </p:cBhvr>
                                      <p:to x="100000" y="100000"/>
                                    </p:animScale>
                                    <p:animScale>
                                      <p:cBhvr>
                                        <p:cTn id="17" dur="1">
                                          <p:stCondLst>
                                            <p:cond delay="149"/>
                                          </p:stCondLst>
                                        </p:cTn>
                                        <p:tgtEl>
                                          <p:spTgt spid="59"/>
                                        </p:tgtEl>
                                      </p:cBhvr>
                                      <p:to x="100000" y="90000"/>
                                    </p:animScale>
                                    <p:animScale>
                                      <p:cBhvr>
                                        <p:cTn id="18" dur="1" decel="50000">
                                          <p:stCondLst>
                                            <p:cond delay="149"/>
                                          </p:stCondLst>
                                        </p:cTn>
                                        <p:tgtEl>
                                          <p:spTgt spid="59"/>
                                        </p:tgtEl>
                                      </p:cBhvr>
                                      <p:to x="100000" y="100000"/>
                                    </p:animScale>
                                    <p:animScale>
                                      <p:cBhvr>
                                        <p:cTn id="19" dur="1">
                                          <p:stCondLst>
                                            <p:cond delay="149"/>
                                          </p:stCondLst>
                                        </p:cTn>
                                        <p:tgtEl>
                                          <p:spTgt spid="59"/>
                                        </p:tgtEl>
                                      </p:cBhvr>
                                      <p:to x="100000" y="95000"/>
                                    </p:animScale>
                                    <p:animScale>
                                      <p:cBhvr>
                                        <p:cTn id="20" dur="1" decel="50000">
                                          <p:stCondLst>
                                            <p:cond delay="149"/>
                                          </p:stCondLst>
                                        </p:cTn>
                                        <p:tgtEl>
                                          <p:spTgt spid="59"/>
                                        </p:tgtEl>
                                      </p:cBhvr>
                                      <p:to x="100000" y="100000"/>
                                    </p:animScale>
                                  </p:childTnLst>
                                </p:cTn>
                              </p:par>
                            </p:childTnLst>
                          </p:cTn>
                        </p:par>
                        <p:par>
                          <p:cTn id="21" fill="hold">
                            <p:stCondLst>
                              <p:cond delay="150"/>
                            </p:stCondLst>
                            <p:childTnLst>
                              <p:par>
                                <p:cTn id="22" presetID="22" presetClass="entr" presetSubtype="8"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250"/>
                                        <p:tgtEl>
                                          <p:spTgt spid="77"/>
                                        </p:tgtEl>
                                      </p:cBhvr>
                                    </p:animEffect>
                                  </p:childTnLst>
                                </p:cTn>
                              </p:par>
                            </p:childTnLst>
                          </p:cTn>
                        </p:par>
                        <p:par>
                          <p:cTn id="25" fill="hold">
                            <p:stCondLst>
                              <p:cond delay="4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250"/>
                                        <p:tgtEl>
                                          <p:spTgt spid="2"/>
                                        </p:tgtEl>
                                      </p:cBhvr>
                                    </p:animEffect>
                                  </p:childTnLst>
                                </p:cTn>
                              </p:par>
                            </p:childTnLst>
                          </p:cTn>
                        </p:par>
                        <p:par>
                          <p:cTn id="29" fill="hold">
                            <p:stCondLst>
                              <p:cond delay="650"/>
                            </p:stCondLst>
                            <p:childTnLst>
                              <p:par>
                                <p:cTn id="30" presetID="22" presetClass="entr" presetSubtype="2"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right)">
                                      <p:cBhvr>
                                        <p:cTn id="32" dur="250"/>
                                        <p:tgtEl>
                                          <p:spTgt spid="67"/>
                                        </p:tgtEl>
                                      </p:cBhvr>
                                    </p:animEffect>
                                  </p:childTnLst>
                                </p:cTn>
                              </p:par>
                            </p:childTnLst>
                          </p:cTn>
                        </p:par>
                        <p:par>
                          <p:cTn id="33" fill="hold">
                            <p:stCondLst>
                              <p:cond delay="900"/>
                            </p:stCondLst>
                            <p:childTnLst>
                              <p:par>
                                <p:cTn id="34" presetID="22" presetClass="entr" presetSubtype="2"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250"/>
                                        <p:tgtEl>
                                          <p:spTgt spid="6"/>
                                        </p:tgtEl>
                                      </p:cBhvr>
                                    </p:animEffect>
                                  </p:childTnLst>
                                </p:cTn>
                              </p:par>
                            </p:childTnLst>
                          </p:cTn>
                        </p:par>
                        <p:par>
                          <p:cTn id="37" fill="hold">
                            <p:stCondLst>
                              <p:cond delay="1150"/>
                            </p:stCondLst>
                            <p:childTnLst>
                              <p:par>
                                <p:cTn id="38" presetID="22" presetClass="entr" presetSubtype="8" fill="hold" nodeType="after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left)">
                                      <p:cBhvr>
                                        <p:cTn id="40" dur="250"/>
                                        <p:tgtEl>
                                          <p:spTgt spid="86"/>
                                        </p:tgtEl>
                                      </p:cBhvr>
                                    </p:animEffect>
                                  </p:childTnLst>
                                </p:cTn>
                              </p:par>
                            </p:childTnLst>
                          </p:cTn>
                        </p:par>
                        <p:par>
                          <p:cTn id="41" fill="hold">
                            <p:stCondLst>
                              <p:cond delay="1400"/>
                            </p:stCondLst>
                            <p:childTnLst>
                              <p:par>
                                <p:cTn id="42" presetID="2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250"/>
                                        <p:tgtEl>
                                          <p:spTgt spid="4"/>
                                        </p:tgtEl>
                                      </p:cBhvr>
                                    </p:animEffect>
                                  </p:childTnLst>
                                </p:cTn>
                              </p:par>
                            </p:childTnLst>
                          </p:cTn>
                        </p:par>
                        <p:par>
                          <p:cTn id="45" fill="hold">
                            <p:stCondLst>
                              <p:cond delay="1650"/>
                            </p:stCondLst>
                            <p:childTnLst>
                              <p:par>
                                <p:cTn id="46" presetID="22" presetClass="entr" presetSubtype="2"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right)">
                                      <p:cBhvr>
                                        <p:cTn id="48" dur="250"/>
                                        <p:tgtEl>
                                          <p:spTgt spid="63"/>
                                        </p:tgtEl>
                                      </p:cBhvr>
                                    </p:animEffect>
                                  </p:childTnLst>
                                </p:cTn>
                              </p:par>
                            </p:childTnLst>
                          </p:cTn>
                        </p:par>
                        <p:par>
                          <p:cTn id="49" fill="hold">
                            <p:stCondLst>
                              <p:cond delay="1900"/>
                            </p:stCondLst>
                            <p:childTnLst>
                              <p:par>
                                <p:cTn id="50" presetID="22" presetClass="entr" presetSubtype="2"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250"/>
                                        <p:tgtEl>
                                          <p:spTgt spid="7"/>
                                        </p:tgtEl>
                                      </p:cBhvr>
                                    </p:animEffect>
                                  </p:childTnLst>
                                </p:cTn>
                              </p:par>
                            </p:childTnLst>
                          </p:cTn>
                        </p:par>
                        <p:par>
                          <p:cTn id="53" fill="hold">
                            <p:stCondLst>
                              <p:cond delay="2150"/>
                            </p:stCondLst>
                            <p:childTnLst>
                              <p:par>
                                <p:cTn id="54" presetID="22" presetClass="entr" presetSubtype="2" fill="hold" nodeType="after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right)">
                                      <p:cBhvr>
                                        <p:cTn id="56" dur="250"/>
                                        <p:tgtEl>
                                          <p:spTgt spid="73"/>
                                        </p:tgtEl>
                                      </p:cBhvr>
                                    </p:animEffect>
                                  </p:childTnLst>
                                </p:cTn>
                              </p:par>
                            </p:childTnLst>
                          </p:cTn>
                        </p:par>
                        <p:par>
                          <p:cTn id="57" fill="hold">
                            <p:stCondLst>
                              <p:cond delay="2400"/>
                            </p:stCondLst>
                            <p:childTnLst>
                              <p:par>
                                <p:cTn id="58" presetID="22" presetClass="entr" presetSubtype="8"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3"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2019.1</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384995"/>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NetSuite never disappoints its users; over the years, NetSuite has offered various features and visibility to customers.</a:t>
            </a:r>
          </a:p>
        </p:txBody>
      </p:sp>
      <p:pic>
        <p:nvPicPr>
          <p:cNvPr id="2" name="Picture 2" descr="Logo, company name&#10;&#10;Description automatically generated">
            <a:extLst>
              <a:ext uri="{FF2B5EF4-FFF2-40B4-BE49-F238E27FC236}">
                <a16:creationId xmlns:a16="http://schemas.microsoft.com/office/drawing/2014/main" id="{6C0C53CD-2099-BD7F-8CA2-DEBD47E117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33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04" name="Freeform 120"/>
          <p:cNvSpPr>
            <a:spLocks/>
          </p:cNvSpPr>
          <p:nvPr/>
        </p:nvSpPr>
        <p:spPr bwMode="auto">
          <a:xfrm>
            <a:off x="4386262" y="4090193"/>
            <a:ext cx="2533650" cy="2425700"/>
          </a:xfrm>
          <a:custGeom>
            <a:avLst/>
            <a:gdLst>
              <a:gd name="T0" fmla="*/ 1596 w 1596"/>
              <a:gd name="T1" fmla="*/ 1528 h 1528"/>
              <a:gd name="T2" fmla="*/ 0 w 1596"/>
              <a:gd name="T3" fmla="*/ 1528 h 1528"/>
              <a:gd name="T4" fmla="*/ 0 w 1596"/>
              <a:gd name="T5" fmla="*/ 0 h 1528"/>
              <a:gd name="T6" fmla="*/ 340 w 1596"/>
              <a:gd name="T7" fmla="*/ 0 h 1528"/>
              <a:gd name="T8" fmla="*/ 340 w 1596"/>
              <a:gd name="T9" fmla="*/ 145 h 1528"/>
              <a:gd name="T10" fmla="*/ 144 w 1596"/>
              <a:gd name="T11" fmla="*/ 145 h 1528"/>
              <a:gd name="T12" fmla="*/ 144 w 1596"/>
              <a:gd name="T13" fmla="*/ 1383 h 1528"/>
              <a:gd name="T14" fmla="*/ 1596 w 1596"/>
              <a:gd name="T15" fmla="*/ 1383 h 1528"/>
              <a:gd name="T16" fmla="*/ 1596 w 1596"/>
              <a:gd name="T17"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528">
                <a:moveTo>
                  <a:pt x="1596" y="1528"/>
                </a:moveTo>
                <a:lnTo>
                  <a:pt x="0" y="1528"/>
                </a:lnTo>
                <a:lnTo>
                  <a:pt x="0" y="0"/>
                </a:lnTo>
                <a:lnTo>
                  <a:pt x="340" y="0"/>
                </a:lnTo>
                <a:lnTo>
                  <a:pt x="340" y="145"/>
                </a:lnTo>
                <a:lnTo>
                  <a:pt x="144" y="145"/>
                </a:lnTo>
                <a:lnTo>
                  <a:pt x="144" y="1383"/>
                </a:lnTo>
                <a:lnTo>
                  <a:pt x="1596" y="1383"/>
                </a:lnTo>
                <a:lnTo>
                  <a:pt x="1596" y="1528"/>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9" name="Freeform 65"/>
          <p:cNvSpPr>
            <a:spLocks/>
          </p:cNvSpPr>
          <p:nvPr/>
        </p:nvSpPr>
        <p:spPr bwMode="auto">
          <a:xfrm>
            <a:off x="7040562" y="1523205"/>
            <a:ext cx="6197600" cy="1406525"/>
          </a:xfrm>
          <a:custGeom>
            <a:avLst/>
            <a:gdLst>
              <a:gd name="T0" fmla="*/ 1903 w 1949"/>
              <a:gd name="T1" fmla="*/ 442 h 442"/>
              <a:gd name="T2" fmla="*/ 45 w 1949"/>
              <a:gd name="T3" fmla="*/ 442 h 442"/>
              <a:gd name="T4" fmla="*/ 0 w 1949"/>
              <a:gd name="T5" fmla="*/ 396 h 442"/>
              <a:gd name="T6" fmla="*/ 0 w 1949"/>
              <a:gd name="T7" fmla="*/ 45 h 442"/>
              <a:gd name="T8" fmla="*/ 45 w 1949"/>
              <a:gd name="T9" fmla="*/ 0 h 442"/>
              <a:gd name="T10" fmla="*/ 1903 w 1949"/>
              <a:gd name="T11" fmla="*/ 0 h 442"/>
              <a:gd name="T12" fmla="*/ 1949 w 1949"/>
              <a:gd name="T13" fmla="*/ 45 h 442"/>
              <a:gd name="T14" fmla="*/ 1949 w 1949"/>
              <a:gd name="T15" fmla="*/ 396 h 442"/>
              <a:gd name="T16" fmla="*/ 1903 w 1949"/>
              <a:gd name="T1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9" h="442">
                <a:moveTo>
                  <a:pt x="1903" y="442"/>
                </a:moveTo>
                <a:cubicBezTo>
                  <a:pt x="45" y="442"/>
                  <a:pt x="45" y="442"/>
                  <a:pt x="45" y="442"/>
                </a:cubicBezTo>
                <a:cubicBezTo>
                  <a:pt x="20" y="442"/>
                  <a:pt x="0" y="421"/>
                  <a:pt x="0" y="396"/>
                </a:cubicBezTo>
                <a:cubicBezTo>
                  <a:pt x="0" y="45"/>
                  <a:pt x="0" y="45"/>
                  <a:pt x="0" y="45"/>
                </a:cubicBezTo>
                <a:cubicBezTo>
                  <a:pt x="0" y="20"/>
                  <a:pt x="20" y="0"/>
                  <a:pt x="45" y="0"/>
                </a:cubicBezTo>
                <a:cubicBezTo>
                  <a:pt x="1903" y="0"/>
                  <a:pt x="1903" y="0"/>
                  <a:pt x="1903" y="0"/>
                </a:cubicBezTo>
                <a:cubicBezTo>
                  <a:pt x="1928" y="0"/>
                  <a:pt x="1949" y="20"/>
                  <a:pt x="1949" y="45"/>
                </a:cubicBezTo>
                <a:cubicBezTo>
                  <a:pt x="1949" y="396"/>
                  <a:pt x="1949" y="396"/>
                  <a:pt x="1949" y="396"/>
                </a:cubicBezTo>
                <a:cubicBezTo>
                  <a:pt x="1949" y="421"/>
                  <a:pt x="1928" y="442"/>
                  <a:pt x="1903" y="442"/>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5" name="Group 4">
            <a:extLst>
              <a:ext uri="{FF2B5EF4-FFF2-40B4-BE49-F238E27FC236}">
                <a16:creationId xmlns:a16="http://schemas.microsoft.com/office/drawing/2014/main" id="{B216AD19-172C-2F4A-C88C-2ECDDD4E9ECD}"/>
              </a:ext>
            </a:extLst>
          </p:cNvPr>
          <p:cNvGrpSpPr/>
          <p:nvPr/>
        </p:nvGrpSpPr>
        <p:grpSpPr>
          <a:xfrm>
            <a:off x="7294562" y="1159668"/>
            <a:ext cx="1768475" cy="1511301"/>
            <a:chOff x="7362825" y="1273175"/>
            <a:chExt cx="1768475" cy="1511301"/>
          </a:xfrm>
        </p:grpSpPr>
        <p:sp>
          <p:nvSpPr>
            <p:cNvPr id="52" name="Freeform 68"/>
            <p:cNvSpPr>
              <a:spLocks/>
            </p:cNvSpPr>
            <p:nvPr/>
          </p:nvSpPr>
          <p:spPr bwMode="auto">
            <a:xfrm>
              <a:off x="7362825" y="1643063"/>
              <a:ext cx="1768475" cy="1141413"/>
            </a:xfrm>
            <a:custGeom>
              <a:avLst/>
              <a:gdLst>
                <a:gd name="T0" fmla="*/ 544 w 556"/>
                <a:gd name="T1" fmla="*/ 0 h 359"/>
                <a:gd name="T2" fmla="*/ 12 w 556"/>
                <a:gd name="T3" fmla="*/ 0 h 359"/>
                <a:gd name="T4" fmla="*/ 0 w 556"/>
                <a:gd name="T5" fmla="*/ 81 h 359"/>
                <a:gd name="T6" fmla="*/ 278 w 556"/>
                <a:gd name="T7" fmla="*/ 359 h 359"/>
                <a:gd name="T8" fmla="*/ 556 w 556"/>
                <a:gd name="T9" fmla="*/ 81 h 359"/>
                <a:gd name="T10" fmla="*/ 544 w 556"/>
                <a:gd name="T11" fmla="*/ 0 h 359"/>
              </a:gdLst>
              <a:ahLst/>
              <a:cxnLst>
                <a:cxn ang="0">
                  <a:pos x="T0" y="T1"/>
                </a:cxn>
                <a:cxn ang="0">
                  <a:pos x="T2" y="T3"/>
                </a:cxn>
                <a:cxn ang="0">
                  <a:pos x="T4" y="T5"/>
                </a:cxn>
                <a:cxn ang="0">
                  <a:pos x="T6" y="T7"/>
                </a:cxn>
                <a:cxn ang="0">
                  <a:pos x="T8" y="T9"/>
                </a:cxn>
                <a:cxn ang="0">
                  <a:pos x="T10" y="T11"/>
                </a:cxn>
              </a:cxnLst>
              <a:rect l="0" t="0" r="r" b="b"/>
              <a:pathLst>
                <a:path w="556" h="359">
                  <a:moveTo>
                    <a:pt x="544" y="0"/>
                  </a:moveTo>
                  <a:cubicBezTo>
                    <a:pt x="12" y="0"/>
                    <a:pt x="12" y="0"/>
                    <a:pt x="12" y="0"/>
                  </a:cubicBezTo>
                  <a:cubicBezTo>
                    <a:pt x="4" y="26"/>
                    <a:pt x="0" y="53"/>
                    <a:pt x="0" y="81"/>
                  </a:cubicBezTo>
                  <a:cubicBezTo>
                    <a:pt x="0" y="235"/>
                    <a:pt x="124" y="359"/>
                    <a:pt x="278" y="359"/>
                  </a:cubicBezTo>
                  <a:cubicBezTo>
                    <a:pt x="431" y="359"/>
                    <a:pt x="556" y="235"/>
                    <a:pt x="556" y="81"/>
                  </a:cubicBezTo>
                  <a:cubicBezTo>
                    <a:pt x="556" y="53"/>
                    <a:pt x="552" y="26"/>
                    <a:pt x="544" y="0"/>
                  </a:cubicBezTo>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53" name="Freeform 69"/>
            <p:cNvSpPr>
              <a:spLocks/>
            </p:cNvSpPr>
            <p:nvPr/>
          </p:nvSpPr>
          <p:spPr bwMode="auto">
            <a:xfrm>
              <a:off x="7618413" y="1273175"/>
              <a:ext cx="1255713" cy="1257300"/>
            </a:xfrm>
            <a:custGeom>
              <a:avLst/>
              <a:gdLst>
                <a:gd name="T0" fmla="*/ 0 w 395"/>
                <a:gd name="T1" fmla="*/ 197 h 395"/>
                <a:gd name="T2" fmla="*/ 0 w 395"/>
                <a:gd name="T3" fmla="*/ 197 h 395"/>
                <a:gd name="T4" fmla="*/ 198 w 395"/>
                <a:gd name="T5" fmla="*/ 0 h 395"/>
                <a:gd name="T6" fmla="*/ 395 w 395"/>
                <a:gd name="T7" fmla="*/ 197 h 395"/>
                <a:gd name="T8" fmla="*/ 198 w 395"/>
                <a:gd name="T9" fmla="*/ 395 h 395"/>
                <a:gd name="T10" fmla="*/ 0 w 395"/>
                <a:gd name="T11" fmla="*/ 197 h 395"/>
              </a:gdLst>
              <a:ahLst/>
              <a:cxnLst>
                <a:cxn ang="0">
                  <a:pos x="T0" y="T1"/>
                </a:cxn>
                <a:cxn ang="0">
                  <a:pos x="T2" y="T3"/>
                </a:cxn>
                <a:cxn ang="0">
                  <a:pos x="T4" y="T5"/>
                </a:cxn>
                <a:cxn ang="0">
                  <a:pos x="T6" y="T7"/>
                </a:cxn>
                <a:cxn ang="0">
                  <a:pos x="T8" y="T9"/>
                </a:cxn>
                <a:cxn ang="0">
                  <a:pos x="T10" y="T11"/>
                </a:cxn>
              </a:cxnLst>
              <a:rect l="0" t="0" r="r" b="b"/>
              <a:pathLst>
                <a:path w="395" h="395">
                  <a:moveTo>
                    <a:pt x="0" y="197"/>
                  </a:moveTo>
                  <a:cubicBezTo>
                    <a:pt x="0" y="197"/>
                    <a:pt x="0" y="197"/>
                    <a:pt x="0" y="197"/>
                  </a:cubicBezTo>
                  <a:cubicBezTo>
                    <a:pt x="0" y="88"/>
                    <a:pt x="89" y="0"/>
                    <a:pt x="198" y="0"/>
                  </a:cubicBezTo>
                  <a:cubicBezTo>
                    <a:pt x="307" y="0"/>
                    <a:pt x="395" y="88"/>
                    <a:pt x="395" y="197"/>
                  </a:cubicBezTo>
                  <a:cubicBezTo>
                    <a:pt x="395" y="306"/>
                    <a:pt x="307" y="395"/>
                    <a:pt x="198" y="395"/>
                  </a:cubicBezTo>
                  <a:cubicBezTo>
                    <a:pt x="89" y="395"/>
                    <a:pt x="0" y="306"/>
                    <a:pt x="0" y="197"/>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grpSp>
      <p:sp>
        <p:nvSpPr>
          <p:cNvPr id="55" name="Freeform 71"/>
          <p:cNvSpPr>
            <a:spLocks/>
          </p:cNvSpPr>
          <p:nvPr/>
        </p:nvSpPr>
        <p:spPr bwMode="auto">
          <a:xfrm>
            <a:off x="7269162" y="1529556"/>
            <a:ext cx="1819275" cy="1166813"/>
          </a:xfrm>
          <a:custGeom>
            <a:avLst/>
            <a:gdLst>
              <a:gd name="T0" fmla="*/ 560 w 572"/>
              <a:gd name="T1" fmla="*/ 0 h 367"/>
              <a:gd name="T2" fmla="*/ 556 w 572"/>
              <a:gd name="T3" fmla="*/ 0 h 367"/>
              <a:gd name="T4" fmla="*/ 568 w 572"/>
              <a:gd name="T5" fmla="*/ 81 h 367"/>
              <a:gd name="T6" fmla="*/ 286 w 572"/>
              <a:gd name="T7" fmla="*/ 363 h 367"/>
              <a:gd name="T8" fmla="*/ 4 w 572"/>
              <a:gd name="T9" fmla="*/ 81 h 367"/>
              <a:gd name="T10" fmla="*/ 16 w 572"/>
              <a:gd name="T11" fmla="*/ 0 h 367"/>
              <a:gd name="T12" fmla="*/ 12 w 572"/>
              <a:gd name="T13" fmla="*/ 0 h 367"/>
              <a:gd name="T14" fmla="*/ 0 w 572"/>
              <a:gd name="T15" fmla="*/ 81 h 367"/>
              <a:gd name="T16" fmla="*/ 286 w 572"/>
              <a:gd name="T17" fmla="*/ 367 h 367"/>
              <a:gd name="T18" fmla="*/ 572 w 572"/>
              <a:gd name="T19" fmla="*/ 81 h 367"/>
              <a:gd name="T20" fmla="*/ 560 w 572"/>
              <a:gd name="T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2" h="367">
                <a:moveTo>
                  <a:pt x="560" y="0"/>
                </a:moveTo>
                <a:cubicBezTo>
                  <a:pt x="556" y="0"/>
                  <a:pt x="556" y="0"/>
                  <a:pt x="556" y="0"/>
                </a:cubicBezTo>
                <a:cubicBezTo>
                  <a:pt x="564" y="26"/>
                  <a:pt x="568" y="53"/>
                  <a:pt x="568" y="81"/>
                </a:cubicBezTo>
                <a:cubicBezTo>
                  <a:pt x="568" y="237"/>
                  <a:pt x="442" y="363"/>
                  <a:pt x="286" y="363"/>
                </a:cubicBezTo>
                <a:cubicBezTo>
                  <a:pt x="130" y="363"/>
                  <a:pt x="4" y="237"/>
                  <a:pt x="4" y="81"/>
                </a:cubicBezTo>
                <a:cubicBezTo>
                  <a:pt x="4" y="53"/>
                  <a:pt x="8" y="26"/>
                  <a:pt x="16" y="0"/>
                </a:cubicBezTo>
                <a:cubicBezTo>
                  <a:pt x="12" y="0"/>
                  <a:pt x="12" y="0"/>
                  <a:pt x="12" y="0"/>
                </a:cubicBezTo>
                <a:cubicBezTo>
                  <a:pt x="4" y="26"/>
                  <a:pt x="0" y="53"/>
                  <a:pt x="0" y="81"/>
                </a:cubicBezTo>
                <a:cubicBezTo>
                  <a:pt x="0" y="239"/>
                  <a:pt x="128" y="367"/>
                  <a:pt x="286" y="367"/>
                </a:cubicBezTo>
                <a:cubicBezTo>
                  <a:pt x="443" y="367"/>
                  <a:pt x="572" y="239"/>
                  <a:pt x="572" y="81"/>
                </a:cubicBezTo>
                <a:cubicBezTo>
                  <a:pt x="572" y="53"/>
                  <a:pt x="567" y="26"/>
                  <a:pt x="560" y="0"/>
                </a:cubicBezTo>
              </a:path>
            </a:pathLst>
          </a:custGeom>
          <a:solidFill>
            <a:srgbClr val="D8EF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57" name="Freeform 73"/>
          <p:cNvSpPr>
            <a:spLocks/>
          </p:cNvSpPr>
          <p:nvPr/>
        </p:nvSpPr>
        <p:spPr bwMode="auto">
          <a:xfrm>
            <a:off x="7281862" y="1529556"/>
            <a:ext cx="1793875" cy="1154113"/>
          </a:xfrm>
          <a:custGeom>
            <a:avLst/>
            <a:gdLst>
              <a:gd name="T0" fmla="*/ 552 w 564"/>
              <a:gd name="T1" fmla="*/ 0 h 363"/>
              <a:gd name="T2" fmla="*/ 548 w 564"/>
              <a:gd name="T3" fmla="*/ 0 h 363"/>
              <a:gd name="T4" fmla="*/ 560 w 564"/>
              <a:gd name="T5" fmla="*/ 81 h 363"/>
              <a:gd name="T6" fmla="*/ 282 w 564"/>
              <a:gd name="T7" fmla="*/ 359 h 363"/>
              <a:gd name="T8" fmla="*/ 4 w 564"/>
              <a:gd name="T9" fmla="*/ 81 h 363"/>
              <a:gd name="T10" fmla="*/ 16 w 564"/>
              <a:gd name="T11" fmla="*/ 0 h 363"/>
              <a:gd name="T12" fmla="*/ 12 w 564"/>
              <a:gd name="T13" fmla="*/ 0 h 363"/>
              <a:gd name="T14" fmla="*/ 0 w 564"/>
              <a:gd name="T15" fmla="*/ 81 h 363"/>
              <a:gd name="T16" fmla="*/ 282 w 564"/>
              <a:gd name="T17" fmla="*/ 363 h 363"/>
              <a:gd name="T18" fmla="*/ 564 w 564"/>
              <a:gd name="T19" fmla="*/ 81 h 363"/>
              <a:gd name="T20" fmla="*/ 552 w 564"/>
              <a:gd name="T2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363">
                <a:moveTo>
                  <a:pt x="552" y="0"/>
                </a:moveTo>
                <a:cubicBezTo>
                  <a:pt x="548" y="0"/>
                  <a:pt x="548" y="0"/>
                  <a:pt x="548" y="0"/>
                </a:cubicBezTo>
                <a:cubicBezTo>
                  <a:pt x="556" y="26"/>
                  <a:pt x="560" y="53"/>
                  <a:pt x="560" y="81"/>
                </a:cubicBezTo>
                <a:cubicBezTo>
                  <a:pt x="560" y="235"/>
                  <a:pt x="435" y="359"/>
                  <a:pt x="282" y="359"/>
                </a:cubicBezTo>
                <a:cubicBezTo>
                  <a:pt x="128" y="359"/>
                  <a:pt x="4" y="235"/>
                  <a:pt x="4" y="81"/>
                </a:cubicBezTo>
                <a:cubicBezTo>
                  <a:pt x="4" y="53"/>
                  <a:pt x="8" y="26"/>
                  <a:pt x="16" y="0"/>
                </a:cubicBezTo>
                <a:cubicBezTo>
                  <a:pt x="12" y="0"/>
                  <a:pt x="12" y="0"/>
                  <a:pt x="12" y="0"/>
                </a:cubicBezTo>
                <a:cubicBezTo>
                  <a:pt x="4" y="26"/>
                  <a:pt x="0" y="53"/>
                  <a:pt x="0" y="81"/>
                </a:cubicBezTo>
                <a:cubicBezTo>
                  <a:pt x="0" y="237"/>
                  <a:pt x="126" y="363"/>
                  <a:pt x="282" y="363"/>
                </a:cubicBezTo>
                <a:cubicBezTo>
                  <a:pt x="438" y="363"/>
                  <a:pt x="564" y="237"/>
                  <a:pt x="564" y="81"/>
                </a:cubicBezTo>
                <a:cubicBezTo>
                  <a:pt x="564" y="53"/>
                  <a:pt x="560" y="26"/>
                  <a:pt x="552" y="0"/>
                </a:cubicBezTo>
              </a:path>
            </a:pathLst>
          </a:custGeom>
          <a:solidFill>
            <a:srgbClr val="E1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60" name="Freeform 76"/>
          <p:cNvSpPr>
            <a:spLocks/>
          </p:cNvSpPr>
          <p:nvPr/>
        </p:nvSpPr>
        <p:spPr bwMode="auto">
          <a:xfrm>
            <a:off x="7167562" y="3706018"/>
            <a:ext cx="3959225" cy="954088"/>
          </a:xfrm>
          <a:custGeom>
            <a:avLst/>
            <a:gdLst>
              <a:gd name="T0" fmla="*/ 1245 w 1245"/>
              <a:gd name="T1" fmla="*/ 300 h 300"/>
              <a:gd name="T2" fmla="*/ 150 w 1245"/>
              <a:gd name="T3" fmla="*/ 300 h 300"/>
              <a:gd name="T4" fmla="*/ 0 w 1245"/>
              <a:gd name="T5" fmla="*/ 150 h 300"/>
              <a:gd name="T6" fmla="*/ 150 w 1245"/>
              <a:gd name="T7" fmla="*/ 0 h 300"/>
              <a:gd name="T8" fmla="*/ 1245 w 1245"/>
              <a:gd name="T9" fmla="*/ 0 h 300"/>
            </a:gdLst>
            <a:ahLst/>
            <a:cxnLst>
              <a:cxn ang="0">
                <a:pos x="T0" y="T1"/>
              </a:cxn>
              <a:cxn ang="0">
                <a:pos x="T2" y="T3"/>
              </a:cxn>
              <a:cxn ang="0">
                <a:pos x="T4" y="T5"/>
              </a:cxn>
              <a:cxn ang="0">
                <a:pos x="T6" y="T7"/>
              </a:cxn>
              <a:cxn ang="0">
                <a:pos x="T8" y="T9"/>
              </a:cxn>
            </a:cxnLst>
            <a:rect l="0" t="0" r="r" b="b"/>
            <a:pathLst>
              <a:path w="1245" h="300">
                <a:moveTo>
                  <a:pt x="1245" y="300"/>
                </a:moveTo>
                <a:cubicBezTo>
                  <a:pt x="150" y="300"/>
                  <a:pt x="150" y="300"/>
                  <a:pt x="150" y="300"/>
                </a:cubicBezTo>
                <a:cubicBezTo>
                  <a:pt x="67" y="300"/>
                  <a:pt x="0" y="233"/>
                  <a:pt x="0" y="150"/>
                </a:cubicBezTo>
                <a:cubicBezTo>
                  <a:pt x="0" y="67"/>
                  <a:pt x="67" y="0"/>
                  <a:pt x="150" y="0"/>
                </a:cubicBezTo>
                <a:cubicBezTo>
                  <a:pt x="1245" y="0"/>
                  <a:pt x="1245" y="0"/>
                  <a:pt x="1245" y="0"/>
                </a:cubicBezTo>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49" name="Freeform 81"/>
          <p:cNvSpPr>
            <a:spLocks/>
          </p:cNvSpPr>
          <p:nvPr/>
        </p:nvSpPr>
        <p:spPr bwMode="auto">
          <a:xfrm>
            <a:off x="5159375" y="3479006"/>
            <a:ext cx="1817688" cy="1168400"/>
          </a:xfrm>
          <a:custGeom>
            <a:avLst/>
            <a:gdLst>
              <a:gd name="T0" fmla="*/ 560 w 572"/>
              <a:gd name="T1" fmla="*/ 0 h 367"/>
              <a:gd name="T2" fmla="*/ 556 w 572"/>
              <a:gd name="T3" fmla="*/ 0 h 367"/>
              <a:gd name="T4" fmla="*/ 568 w 572"/>
              <a:gd name="T5" fmla="*/ 82 h 367"/>
              <a:gd name="T6" fmla="*/ 286 w 572"/>
              <a:gd name="T7" fmla="*/ 364 h 367"/>
              <a:gd name="T8" fmla="*/ 4 w 572"/>
              <a:gd name="T9" fmla="*/ 82 h 367"/>
              <a:gd name="T10" fmla="*/ 16 w 572"/>
              <a:gd name="T11" fmla="*/ 0 h 367"/>
              <a:gd name="T12" fmla="*/ 12 w 572"/>
              <a:gd name="T13" fmla="*/ 0 h 367"/>
              <a:gd name="T14" fmla="*/ 0 w 572"/>
              <a:gd name="T15" fmla="*/ 82 h 367"/>
              <a:gd name="T16" fmla="*/ 286 w 572"/>
              <a:gd name="T17" fmla="*/ 367 h 367"/>
              <a:gd name="T18" fmla="*/ 572 w 572"/>
              <a:gd name="T19" fmla="*/ 82 h 367"/>
              <a:gd name="T20" fmla="*/ 560 w 572"/>
              <a:gd name="T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2" h="367">
                <a:moveTo>
                  <a:pt x="560" y="0"/>
                </a:moveTo>
                <a:cubicBezTo>
                  <a:pt x="556" y="0"/>
                  <a:pt x="556" y="0"/>
                  <a:pt x="556" y="0"/>
                </a:cubicBezTo>
                <a:cubicBezTo>
                  <a:pt x="564" y="26"/>
                  <a:pt x="568" y="53"/>
                  <a:pt x="568" y="82"/>
                </a:cubicBezTo>
                <a:cubicBezTo>
                  <a:pt x="568" y="237"/>
                  <a:pt x="442" y="364"/>
                  <a:pt x="286" y="364"/>
                </a:cubicBezTo>
                <a:cubicBezTo>
                  <a:pt x="130" y="364"/>
                  <a:pt x="4" y="237"/>
                  <a:pt x="4" y="82"/>
                </a:cubicBezTo>
                <a:cubicBezTo>
                  <a:pt x="4" y="53"/>
                  <a:pt x="8" y="26"/>
                  <a:pt x="16" y="0"/>
                </a:cubicBezTo>
                <a:cubicBezTo>
                  <a:pt x="12" y="0"/>
                  <a:pt x="12" y="0"/>
                  <a:pt x="12" y="0"/>
                </a:cubicBezTo>
                <a:cubicBezTo>
                  <a:pt x="4" y="26"/>
                  <a:pt x="0" y="53"/>
                  <a:pt x="0" y="82"/>
                </a:cubicBezTo>
                <a:cubicBezTo>
                  <a:pt x="0" y="239"/>
                  <a:pt x="128" y="367"/>
                  <a:pt x="286" y="367"/>
                </a:cubicBezTo>
                <a:cubicBezTo>
                  <a:pt x="443" y="367"/>
                  <a:pt x="572" y="239"/>
                  <a:pt x="572" y="82"/>
                </a:cubicBezTo>
                <a:cubicBezTo>
                  <a:pt x="572" y="53"/>
                  <a:pt x="567" y="26"/>
                  <a:pt x="560" y="0"/>
                </a:cubicBezTo>
              </a:path>
            </a:pathLst>
          </a:custGeom>
          <a:solidFill>
            <a:srgbClr val="D8EF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51" name="Freeform 83"/>
          <p:cNvSpPr>
            <a:spLocks/>
          </p:cNvSpPr>
          <p:nvPr/>
        </p:nvSpPr>
        <p:spPr bwMode="auto">
          <a:xfrm>
            <a:off x="5172075" y="3479006"/>
            <a:ext cx="1792288" cy="1158875"/>
          </a:xfrm>
          <a:custGeom>
            <a:avLst/>
            <a:gdLst>
              <a:gd name="T0" fmla="*/ 552 w 564"/>
              <a:gd name="T1" fmla="*/ 0 h 364"/>
              <a:gd name="T2" fmla="*/ 548 w 564"/>
              <a:gd name="T3" fmla="*/ 0 h 364"/>
              <a:gd name="T4" fmla="*/ 560 w 564"/>
              <a:gd name="T5" fmla="*/ 82 h 364"/>
              <a:gd name="T6" fmla="*/ 282 w 564"/>
              <a:gd name="T7" fmla="*/ 360 h 364"/>
              <a:gd name="T8" fmla="*/ 4 w 564"/>
              <a:gd name="T9" fmla="*/ 82 h 364"/>
              <a:gd name="T10" fmla="*/ 16 w 564"/>
              <a:gd name="T11" fmla="*/ 0 h 364"/>
              <a:gd name="T12" fmla="*/ 12 w 564"/>
              <a:gd name="T13" fmla="*/ 0 h 364"/>
              <a:gd name="T14" fmla="*/ 0 w 564"/>
              <a:gd name="T15" fmla="*/ 82 h 364"/>
              <a:gd name="T16" fmla="*/ 282 w 564"/>
              <a:gd name="T17" fmla="*/ 364 h 364"/>
              <a:gd name="T18" fmla="*/ 564 w 564"/>
              <a:gd name="T19" fmla="*/ 82 h 364"/>
              <a:gd name="T20" fmla="*/ 552 w 564"/>
              <a:gd name="T21"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364">
                <a:moveTo>
                  <a:pt x="552" y="0"/>
                </a:moveTo>
                <a:cubicBezTo>
                  <a:pt x="548" y="0"/>
                  <a:pt x="548" y="0"/>
                  <a:pt x="548" y="0"/>
                </a:cubicBezTo>
                <a:cubicBezTo>
                  <a:pt x="556" y="26"/>
                  <a:pt x="560" y="53"/>
                  <a:pt x="560" y="82"/>
                </a:cubicBezTo>
                <a:cubicBezTo>
                  <a:pt x="560" y="235"/>
                  <a:pt x="435" y="360"/>
                  <a:pt x="282" y="360"/>
                </a:cubicBezTo>
                <a:cubicBezTo>
                  <a:pt x="128" y="360"/>
                  <a:pt x="4" y="235"/>
                  <a:pt x="4" y="82"/>
                </a:cubicBezTo>
                <a:cubicBezTo>
                  <a:pt x="4" y="53"/>
                  <a:pt x="8" y="26"/>
                  <a:pt x="16" y="0"/>
                </a:cubicBezTo>
                <a:cubicBezTo>
                  <a:pt x="12" y="0"/>
                  <a:pt x="12" y="0"/>
                  <a:pt x="12" y="0"/>
                </a:cubicBezTo>
                <a:cubicBezTo>
                  <a:pt x="4" y="26"/>
                  <a:pt x="0" y="53"/>
                  <a:pt x="0" y="82"/>
                </a:cubicBezTo>
                <a:cubicBezTo>
                  <a:pt x="0" y="237"/>
                  <a:pt x="126" y="364"/>
                  <a:pt x="282" y="364"/>
                </a:cubicBezTo>
                <a:cubicBezTo>
                  <a:pt x="438" y="364"/>
                  <a:pt x="564" y="237"/>
                  <a:pt x="564" y="82"/>
                </a:cubicBezTo>
                <a:cubicBezTo>
                  <a:pt x="564" y="53"/>
                  <a:pt x="560" y="26"/>
                  <a:pt x="55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7" name="Group 6">
            <a:extLst>
              <a:ext uri="{FF2B5EF4-FFF2-40B4-BE49-F238E27FC236}">
                <a16:creationId xmlns:a16="http://schemas.microsoft.com/office/drawing/2014/main" id="{E10006DB-AD88-7FFC-5846-43F40D6466EC}"/>
              </a:ext>
            </a:extLst>
          </p:cNvPr>
          <p:cNvGrpSpPr/>
          <p:nvPr/>
        </p:nvGrpSpPr>
        <p:grpSpPr>
          <a:xfrm>
            <a:off x="4929187" y="3479006"/>
            <a:ext cx="6197600" cy="1406525"/>
            <a:chOff x="4997450" y="3592513"/>
            <a:chExt cx="6197600" cy="1406525"/>
          </a:xfrm>
        </p:grpSpPr>
        <p:sp>
          <p:nvSpPr>
            <p:cNvPr id="59" name="Freeform 75"/>
            <p:cNvSpPr>
              <a:spLocks/>
            </p:cNvSpPr>
            <p:nvPr/>
          </p:nvSpPr>
          <p:spPr bwMode="auto">
            <a:xfrm>
              <a:off x="4997450" y="3592513"/>
              <a:ext cx="6197600" cy="1406525"/>
            </a:xfrm>
            <a:custGeom>
              <a:avLst/>
              <a:gdLst>
                <a:gd name="T0" fmla="*/ 1903 w 1949"/>
                <a:gd name="T1" fmla="*/ 442 h 442"/>
                <a:gd name="T2" fmla="*/ 45 w 1949"/>
                <a:gd name="T3" fmla="*/ 442 h 442"/>
                <a:gd name="T4" fmla="*/ 0 w 1949"/>
                <a:gd name="T5" fmla="*/ 396 h 442"/>
                <a:gd name="T6" fmla="*/ 0 w 1949"/>
                <a:gd name="T7" fmla="*/ 46 h 442"/>
                <a:gd name="T8" fmla="*/ 45 w 1949"/>
                <a:gd name="T9" fmla="*/ 0 h 442"/>
                <a:gd name="T10" fmla="*/ 1903 w 1949"/>
                <a:gd name="T11" fmla="*/ 0 h 442"/>
                <a:gd name="T12" fmla="*/ 1949 w 1949"/>
                <a:gd name="T13" fmla="*/ 46 h 442"/>
                <a:gd name="T14" fmla="*/ 1949 w 1949"/>
                <a:gd name="T15" fmla="*/ 396 h 442"/>
                <a:gd name="T16" fmla="*/ 1903 w 1949"/>
                <a:gd name="T1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9" h="442">
                  <a:moveTo>
                    <a:pt x="1903" y="442"/>
                  </a:moveTo>
                  <a:cubicBezTo>
                    <a:pt x="45" y="442"/>
                    <a:pt x="45" y="442"/>
                    <a:pt x="45" y="442"/>
                  </a:cubicBezTo>
                  <a:cubicBezTo>
                    <a:pt x="20" y="442"/>
                    <a:pt x="0" y="422"/>
                    <a:pt x="0" y="396"/>
                  </a:cubicBezTo>
                  <a:cubicBezTo>
                    <a:pt x="0" y="46"/>
                    <a:pt x="0" y="46"/>
                    <a:pt x="0" y="46"/>
                  </a:cubicBezTo>
                  <a:cubicBezTo>
                    <a:pt x="0" y="20"/>
                    <a:pt x="20" y="0"/>
                    <a:pt x="45" y="0"/>
                  </a:cubicBezTo>
                  <a:cubicBezTo>
                    <a:pt x="1903" y="0"/>
                    <a:pt x="1903" y="0"/>
                    <a:pt x="1903" y="0"/>
                  </a:cubicBezTo>
                  <a:cubicBezTo>
                    <a:pt x="1928" y="0"/>
                    <a:pt x="1949" y="20"/>
                    <a:pt x="1949" y="46"/>
                  </a:cubicBezTo>
                  <a:cubicBezTo>
                    <a:pt x="1949" y="396"/>
                    <a:pt x="1949" y="396"/>
                    <a:pt x="1949" y="396"/>
                  </a:cubicBezTo>
                  <a:cubicBezTo>
                    <a:pt x="1949" y="422"/>
                    <a:pt x="1928" y="442"/>
                    <a:pt x="1903" y="442"/>
                  </a:cubicBezTo>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62" name="Freeform 78"/>
            <p:cNvSpPr>
              <a:spLocks/>
            </p:cNvSpPr>
            <p:nvPr/>
          </p:nvSpPr>
          <p:spPr bwMode="auto">
            <a:xfrm>
              <a:off x="5253038" y="3592513"/>
              <a:ext cx="1766888" cy="1146175"/>
            </a:xfrm>
            <a:custGeom>
              <a:avLst/>
              <a:gdLst>
                <a:gd name="T0" fmla="*/ 544 w 556"/>
                <a:gd name="T1" fmla="*/ 0 h 360"/>
                <a:gd name="T2" fmla="*/ 12 w 556"/>
                <a:gd name="T3" fmla="*/ 0 h 360"/>
                <a:gd name="T4" fmla="*/ 0 w 556"/>
                <a:gd name="T5" fmla="*/ 82 h 360"/>
                <a:gd name="T6" fmla="*/ 278 w 556"/>
                <a:gd name="T7" fmla="*/ 360 h 360"/>
                <a:gd name="T8" fmla="*/ 556 w 556"/>
                <a:gd name="T9" fmla="*/ 82 h 360"/>
                <a:gd name="T10" fmla="*/ 544 w 556"/>
                <a:gd name="T11" fmla="*/ 0 h 360"/>
              </a:gdLst>
              <a:ahLst/>
              <a:cxnLst>
                <a:cxn ang="0">
                  <a:pos x="T0" y="T1"/>
                </a:cxn>
                <a:cxn ang="0">
                  <a:pos x="T2" y="T3"/>
                </a:cxn>
                <a:cxn ang="0">
                  <a:pos x="T4" y="T5"/>
                </a:cxn>
                <a:cxn ang="0">
                  <a:pos x="T6" y="T7"/>
                </a:cxn>
                <a:cxn ang="0">
                  <a:pos x="T8" y="T9"/>
                </a:cxn>
                <a:cxn ang="0">
                  <a:pos x="T10" y="T11"/>
                </a:cxn>
              </a:cxnLst>
              <a:rect l="0" t="0" r="r" b="b"/>
              <a:pathLst>
                <a:path w="556" h="360">
                  <a:moveTo>
                    <a:pt x="544" y="0"/>
                  </a:moveTo>
                  <a:cubicBezTo>
                    <a:pt x="12" y="0"/>
                    <a:pt x="12" y="0"/>
                    <a:pt x="12" y="0"/>
                  </a:cubicBezTo>
                  <a:cubicBezTo>
                    <a:pt x="4" y="26"/>
                    <a:pt x="0" y="53"/>
                    <a:pt x="0" y="82"/>
                  </a:cubicBezTo>
                  <a:cubicBezTo>
                    <a:pt x="0" y="235"/>
                    <a:pt x="124" y="360"/>
                    <a:pt x="278" y="360"/>
                  </a:cubicBezTo>
                  <a:cubicBezTo>
                    <a:pt x="431" y="360"/>
                    <a:pt x="556" y="235"/>
                    <a:pt x="556" y="82"/>
                  </a:cubicBezTo>
                  <a:cubicBezTo>
                    <a:pt x="556" y="53"/>
                    <a:pt x="552" y="26"/>
                    <a:pt x="544" y="0"/>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grpSp>
      <p:sp>
        <p:nvSpPr>
          <p:cNvPr id="2058" name="Freeform 90"/>
          <p:cNvSpPr>
            <a:spLocks/>
          </p:cNvSpPr>
          <p:nvPr/>
        </p:nvSpPr>
        <p:spPr bwMode="auto">
          <a:xfrm>
            <a:off x="7167562" y="5664993"/>
            <a:ext cx="6197600" cy="1406525"/>
          </a:xfrm>
          <a:custGeom>
            <a:avLst/>
            <a:gdLst>
              <a:gd name="T0" fmla="*/ 1904 w 1949"/>
              <a:gd name="T1" fmla="*/ 442 h 442"/>
              <a:gd name="T2" fmla="*/ 46 w 1949"/>
              <a:gd name="T3" fmla="*/ 442 h 442"/>
              <a:gd name="T4" fmla="*/ 0 w 1949"/>
              <a:gd name="T5" fmla="*/ 397 h 442"/>
              <a:gd name="T6" fmla="*/ 0 w 1949"/>
              <a:gd name="T7" fmla="*/ 46 h 442"/>
              <a:gd name="T8" fmla="*/ 46 w 1949"/>
              <a:gd name="T9" fmla="*/ 0 h 442"/>
              <a:gd name="T10" fmla="*/ 1904 w 1949"/>
              <a:gd name="T11" fmla="*/ 0 h 442"/>
              <a:gd name="T12" fmla="*/ 1949 w 1949"/>
              <a:gd name="T13" fmla="*/ 46 h 442"/>
              <a:gd name="T14" fmla="*/ 1949 w 1949"/>
              <a:gd name="T15" fmla="*/ 397 h 442"/>
              <a:gd name="T16" fmla="*/ 1904 w 1949"/>
              <a:gd name="T1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9" h="442">
                <a:moveTo>
                  <a:pt x="1904" y="442"/>
                </a:moveTo>
                <a:cubicBezTo>
                  <a:pt x="46" y="442"/>
                  <a:pt x="46" y="442"/>
                  <a:pt x="46" y="442"/>
                </a:cubicBezTo>
                <a:cubicBezTo>
                  <a:pt x="20" y="442"/>
                  <a:pt x="0" y="422"/>
                  <a:pt x="0" y="397"/>
                </a:cubicBezTo>
                <a:cubicBezTo>
                  <a:pt x="0" y="46"/>
                  <a:pt x="0" y="46"/>
                  <a:pt x="0" y="46"/>
                </a:cubicBezTo>
                <a:cubicBezTo>
                  <a:pt x="0" y="21"/>
                  <a:pt x="20" y="0"/>
                  <a:pt x="46" y="0"/>
                </a:cubicBezTo>
                <a:cubicBezTo>
                  <a:pt x="1904" y="0"/>
                  <a:pt x="1904" y="0"/>
                  <a:pt x="1904" y="0"/>
                </a:cubicBezTo>
                <a:cubicBezTo>
                  <a:pt x="1929" y="0"/>
                  <a:pt x="1949" y="21"/>
                  <a:pt x="1949" y="46"/>
                </a:cubicBezTo>
                <a:cubicBezTo>
                  <a:pt x="1949" y="397"/>
                  <a:pt x="1949" y="397"/>
                  <a:pt x="1949" y="397"/>
                </a:cubicBezTo>
                <a:cubicBezTo>
                  <a:pt x="1949" y="422"/>
                  <a:pt x="1929" y="442"/>
                  <a:pt x="1904" y="442"/>
                </a:cubicBezTo>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59" name="Freeform 91"/>
          <p:cNvSpPr>
            <a:spLocks/>
          </p:cNvSpPr>
          <p:nvPr/>
        </p:nvSpPr>
        <p:spPr bwMode="auto">
          <a:xfrm>
            <a:off x="9409112" y="5892006"/>
            <a:ext cx="3956050" cy="954088"/>
          </a:xfrm>
          <a:custGeom>
            <a:avLst/>
            <a:gdLst>
              <a:gd name="T0" fmla="*/ 1244 w 1244"/>
              <a:gd name="T1" fmla="*/ 300 h 300"/>
              <a:gd name="T2" fmla="*/ 149 w 1244"/>
              <a:gd name="T3" fmla="*/ 300 h 300"/>
              <a:gd name="T4" fmla="*/ 0 w 1244"/>
              <a:gd name="T5" fmla="*/ 150 h 300"/>
              <a:gd name="T6" fmla="*/ 149 w 1244"/>
              <a:gd name="T7" fmla="*/ 0 h 300"/>
              <a:gd name="T8" fmla="*/ 1244 w 1244"/>
              <a:gd name="T9" fmla="*/ 0 h 300"/>
            </a:gdLst>
            <a:ahLst/>
            <a:cxnLst>
              <a:cxn ang="0">
                <a:pos x="T0" y="T1"/>
              </a:cxn>
              <a:cxn ang="0">
                <a:pos x="T2" y="T3"/>
              </a:cxn>
              <a:cxn ang="0">
                <a:pos x="T4" y="T5"/>
              </a:cxn>
              <a:cxn ang="0">
                <a:pos x="T6" y="T7"/>
              </a:cxn>
              <a:cxn ang="0">
                <a:pos x="T8" y="T9"/>
              </a:cxn>
            </a:cxnLst>
            <a:rect l="0" t="0" r="r" b="b"/>
            <a:pathLst>
              <a:path w="1244" h="300">
                <a:moveTo>
                  <a:pt x="1244" y="300"/>
                </a:moveTo>
                <a:cubicBezTo>
                  <a:pt x="149" y="300"/>
                  <a:pt x="149" y="300"/>
                  <a:pt x="149" y="300"/>
                </a:cubicBezTo>
                <a:cubicBezTo>
                  <a:pt x="67" y="300"/>
                  <a:pt x="0" y="233"/>
                  <a:pt x="0" y="150"/>
                </a:cubicBezTo>
                <a:cubicBezTo>
                  <a:pt x="0" y="67"/>
                  <a:pt x="67" y="0"/>
                  <a:pt x="149" y="0"/>
                </a:cubicBezTo>
                <a:cubicBezTo>
                  <a:pt x="1244" y="0"/>
                  <a:pt x="1244" y="0"/>
                  <a:pt x="1244" y="0"/>
                </a:cubicBezTo>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77" name="Freeform 93"/>
          <p:cNvSpPr>
            <a:spLocks/>
          </p:cNvSpPr>
          <p:nvPr/>
        </p:nvSpPr>
        <p:spPr bwMode="auto">
          <a:xfrm>
            <a:off x="7423150" y="5664993"/>
            <a:ext cx="1766888" cy="1146175"/>
          </a:xfrm>
          <a:custGeom>
            <a:avLst/>
            <a:gdLst>
              <a:gd name="T0" fmla="*/ 544 w 556"/>
              <a:gd name="T1" fmla="*/ 0 h 360"/>
              <a:gd name="T2" fmla="*/ 12 w 556"/>
              <a:gd name="T3" fmla="*/ 0 h 360"/>
              <a:gd name="T4" fmla="*/ 0 w 556"/>
              <a:gd name="T5" fmla="*/ 82 h 360"/>
              <a:gd name="T6" fmla="*/ 278 w 556"/>
              <a:gd name="T7" fmla="*/ 360 h 360"/>
              <a:gd name="T8" fmla="*/ 556 w 556"/>
              <a:gd name="T9" fmla="*/ 82 h 360"/>
              <a:gd name="T10" fmla="*/ 544 w 556"/>
              <a:gd name="T11" fmla="*/ 0 h 360"/>
            </a:gdLst>
            <a:ahLst/>
            <a:cxnLst>
              <a:cxn ang="0">
                <a:pos x="T0" y="T1"/>
              </a:cxn>
              <a:cxn ang="0">
                <a:pos x="T2" y="T3"/>
              </a:cxn>
              <a:cxn ang="0">
                <a:pos x="T4" y="T5"/>
              </a:cxn>
              <a:cxn ang="0">
                <a:pos x="T6" y="T7"/>
              </a:cxn>
              <a:cxn ang="0">
                <a:pos x="T8" y="T9"/>
              </a:cxn>
              <a:cxn ang="0">
                <a:pos x="T10" y="T11"/>
              </a:cxn>
            </a:cxnLst>
            <a:rect l="0" t="0" r="r" b="b"/>
            <a:pathLst>
              <a:path w="556" h="360">
                <a:moveTo>
                  <a:pt x="544" y="0"/>
                </a:moveTo>
                <a:cubicBezTo>
                  <a:pt x="12" y="0"/>
                  <a:pt x="12" y="0"/>
                  <a:pt x="12" y="0"/>
                </a:cubicBezTo>
                <a:cubicBezTo>
                  <a:pt x="4" y="26"/>
                  <a:pt x="0" y="53"/>
                  <a:pt x="0" y="82"/>
                </a:cubicBezTo>
                <a:cubicBezTo>
                  <a:pt x="0" y="235"/>
                  <a:pt x="125" y="360"/>
                  <a:pt x="278" y="360"/>
                </a:cubicBezTo>
                <a:cubicBezTo>
                  <a:pt x="432" y="360"/>
                  <a:pt x="556" y="235"/>
                  <a:pt x="556" y="82"/>
                </a:cubicBezTo>
                <a:cubicBezTo>
                  <a:pt x="556" y="53"/>
                  <a:pt x="552" y="26"/>
                  <a:pt x="544"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80" name="Freeform 96"/>
          <p:cNvSpPr>
            <a:spLocks/>
          </p:cNvSpPr>
          <p:nvPr/>
        </p:nvSpPr>
        <p:spPr bwMode="auto">
          <a:xfrm>
            <a:off x="7397750" y="5664993"/>
            <a:ext cx="1817688" cy="1171575"/>
          </a:xfrm>
          <a:custGeom>
            <a:avLst/>
            <a:gdLst>
              <a:gd name="T0" fmla="*/ 560 w 572"/>
              <a:gd name="T1" fmla="*/ 0 h 368"/>
              <a:gd name="T2" fmla="*/ 556 w 572"/>
              <a:gd name="T3" fmla="*/ 0 h 368"/>
              <a:gd name="T4" fmla="*/ 568 w 572"/>
              <a:gd name="T5" fmla="*/ 82 h 368"/>
              <a:gd name="T6" fmla="*/ 286 w 572"/>
              <a:gd name="T7" fmla="*/ 364 h 368"/>
              <a:gd name="T8" fmla="*/ 4 w 572"/>
              <a:gd name="T9" fmla="*/ 82 h 368"/>
              <a:gd name="T10" fmla="*/ 16 w 572"/>
              <a:gd name="T11" fmla="*/ 0 h 368"/>
              <a:gd name="T12" fmla="*/ 12 w 572"/>
              <a:gd name="T13" fmla="*/ 0 h 368"/>
              <a:gd name="T14" fmla="*/ 0 w 572"/>
              <a:gd name="T15" fmla="*/ 82 h 368"/>
              <a:gd name="T16" fmla="*/ 286 w 572"/>
              <a:gd name="T17" fmla="*/ 368 h 368"/>
              <a:gd name="T18" fmla="*/ 572 w 572"/>
              <a:gd name="T19" fmla="*/ 82 h 368"/>
              <a:gd name="T20" fmla="*/ 560 w 572"/>
              <a:gd name="T21"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2" h="368">
                <a:moveTo>
                  <a:pt x="560" y="0"/>
                </a:moveTo>
                <a:cubicBezTo>
                  <a:pt x="556" y="0"/>
                  <a:pt x="556" y="0"/>
                  <a:pt x="556" y="0"/>
                </a:cubicBezTo>
                <a:cubicBezTo>
                  <a:pt x="564" y="26"/>
                  <a:pt x="568" y="53"/>
                  <a:pt x="568" y="82"/>
                </a:cubicBezTo>
                <a:cubicBezTo>
                  <a:pt x="568" y="238"/>
                  <a:pt x="442" y="364"/>
                  <a:pt x="286" y="364"/>
                </a:cubicBezTo>
                <a:cubicBezTo>
                  <a:pt x="131" y="364"/>
                  <a:pt x="4" y="238"/>
                  <a:pt x="4" y="82"/>
                </a:cubicBezTo>
                <a:cubicBezTo>
                  <a:pt x="4" y="53"/>
                  <a:pt x="8" y="26"/>
                  <a:pt x="16" y="0"/>
                </a:cubicBezTo>
                <a:cubicBezTo>
                  <a:pt x="12" y="0"/>
                  <a:pt x="12" y="0"/>
                  <a:pt x="12" y="0"/>
                </a:cubicBezTo>
                <a:cubicBezTo>
                  <a:pt x="5" y="26"/>
                  <a:pt x="0" y="53"/>
                  <a:pt x="0" y="82"/>
                </a:cubicBezTo>
                <a:cubicBezTo>
                  <a:pt x="0" y="239"/>
                  <a:pt x="129" y="368"/>
                  <a:pt x="286" y="368"/>
                </a:cubicBezTo>
                <a:cubicBezTo>
                  <a:pt x="444" y="368"/>
                  <a:pt x="572" y="239"/>
                  <a:pt x="572" y="82"/>
                </a:cubicBezTo>
                <a:cubicBezTo>
                  <a:pt x="572" y="53"/>
                  <a:pt x="568" y="26"/>
                  <a:pt x="56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B1A4FCA-85F3-B51D-3DE3-DE038D5A6F52}"/>
              </a:ext>
            </a:extLst>
          </p:cNvPr>
          <p:cNvGrpSpPr/>
          <p:nvPr/>
        </p:nvGrpSpPr>
        <p:grpSpPr>
          <a:xfrm>
            <a:off x="7410450" y="5296693"/>
            <a:ext cx="1792288" cy="1527175"/>
            <a:chOff x="7478713" y="5410200"/>
            <a:chExt cx="1792288" cy="1527175"/>
          </a:xfrm>
        </p:grpSpPr>
        <p:sp>
          <p:nvSpPr>
            <p:cNvPr id="2078" name="Freeform 94"/>
            <p:cNvSpPr>
              <a:spLocks/>
            </p:cNvSpPr>
            <p:nvPr/>
          </p:nvSpPr>
          <p:spPr bwMode="auto">
            <a:xfrm>
              <a:off x="7748588" y="5410200"/>
              <a:ext cx="1255713" cy="1257300"/>
            </a:xfrm>
            <a:custGeom>
              <a:avLst/>
              <a:gdLst>
                <a:gd name="T0" fmla="*/ 0 w 395"/>
                <a:gd name="T1" fmla="*/ 198 h 395"/>
                <a:gd name="T2" fmla="*/ 0 w 395"/>
                <a:gd name="T3" fmla="*/ 198 h 395"/>
                <a:gd name="T4" fmla="*/ 197 w 395"/>
                <a:gd name="T5" fmla="*/ 0 h 395"/>
                <a:gd name="T6" fmla="*/ 395 w 395"/>
                <a:gd name="T7" fmla="*/ 198 h 395"/>
                <a:gd name="T8" fmla="*/ 197 w 395"/>
                <a:gd name="T9" fmla="*/ 395 h 395"/>
                <a:gd name="T10" fmla="*/ 0 w 395"/>
                <a:gd name="T11" fmla="*/ 198 h 395"/>
              </a:gdLst>
              <a:ahLst/>
              <a:cxnLst>
                <a:cxn ang="0">
                  <a:pos x="T0" y="T1"/>
                </a:cxn>
                <a:cxn ang="0">
                  <a:pos x="T2" y="T3"/>
                </a:cxn>
                <a:cxn ang="0">
                  <a:pos x="T4" y="T5"/>
                </a:cxn>
                <a:cxn ang="0">
                  <a:pos x="T6" y="T7"/>
                </a:cxn>
                <a:cxn ang="0">
                  <a:pos x="T8" y="T9"/>
                </a:cxn>
                <a:cxn ang="0">
                  <a:pos x="T10" y="T11"/>
                </a:cxn>
              </a:cxnLst>
              <a:rect l="0" t="0" r="r" b="b"/>
              <a:pathLst>
                <a:path w="395" h="395">
                  <a:moveTo>
                    <a:pt x="0" y="198"/>
                  </a:moveTo>
                  <a:cubicBezTo>
                    <a:pt x="0" y="198"/>
                    <a:pt x="0" y="198"/>
                    <a:pt x="0" y="198"/>
                  </a:cubicBezTo>
                  <a:cubicBezTo>
                    <a:pt x="0" y="89"/>
                    <a:pt x="88" y="0"/>
                    <a:pt x="197" y="0"/>
                  </a:cubicBezTo>
                  <a:cubicBezTo>
                    <a:pt x="306" y="0"/>
                    <a:pt x="395" y="89"/>
                    <a:pt x="395" y="198"/>
                  </a:cubicBezTo>
                  <a:cubicBezTo>
                    <a:pt x="395" y="307"/>
                    <a:pt x="306" y="395"/>
                    <a:pt x="197" y="395"/>
                  </a:cubicBezTo>
                  <a:cubicBezTo>
                    <a:pt x="88" y="395"/>
                    <a:pt x="0" y="307"/>
                    <a:pt x="0" y="1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82" name="Freeform 98"/>
            <p:cNvSpPr>
              <a:spLocks/>
            </p:cNvSpPr>
            <p:nvPr/>
          </p:nvSpPr>
          <p:spPr bwMode="auto">
            <a:xfrm>
              <a:off x="7478713" y="5778500"/>
              <a:ext cx="1792288" cy="1158875"/>
            </a:xfrm>
            <a:custGeom>
              <a:avLst/>
              <a:gdLst>
                <a:gd name="T0" fmla="*/ 552 w 564"/>
                <a:gd name="T1" fmla="*/ 0 h 364"/>
                <a:gd name="T2" fmla="*/ 548 w 564"/>
                <a:gd name="T3" fmla="*/ 0 h 364"/>
                <a:gd name="T4" fmla="*/ 560 w 564"/>
                <a:gd name="T5" fmla="*/ 82 h 364"/>
                <a:gd name="T6" fmla="*/ 282 w 564"/>
                <a:gd name="T7" fmla="*/ 360 h 364"/>
                <a:gd name="T8" fmla="*/ 4 w 564"/>
                <a:gd name="T9" fmla="*/ 82 h 364"/>
                <a:gd name="T10" fmla="*/ 16 w 564"/>
                <a:gd name="T11" fmla="*/ 0 h 364"/>
                <a:gd name="T12" fmla="*/ 12 w 564"/>
                <a:gd name="T13" fmla="*/ 0 h 364"/>
                <a:gd name="T14" fmla="*/ 0 w 564"/>
                <a:gd name="T15" fmla="*/ 82 h 364"/>
                <a:gd name="T16" fmla="*/ 282 w 564"/>
                <a:gd name="T17" fmla="*/ 364 h 364"/>
                <a:gd name="T18" fmla="*/ 564 w 564"/>
                <a:gd name="T19" fmla="*/ 82 h 364"/>
                <a:gd name="T20" fmla="*/ 552 w 564"/>
                <a:gd name="T21"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364">
                  <a:moveTo>
                    <a:pt x="552" y="0"/>
                  </a:moveTo>
                  <a:cubicBezTo>
                    <a:pt x="548" y="0"/>
                    <a:pt x="548" y="0"/>
                    <a:pt x="548" y="0"/>
                  </a:cubicBezTo>
                  <a:cubicBezTo>
                    <a:pt x="556" y="26"/>
                    <a:pt x="560" y="53"/>
                    <a:pt x="560" y="82"/>
                  </a:cubicBezTo>
                  <a:cubicBezTo>
                    <a:pt x="560" y="235"/>
                    <a:pt x="436" y="360"/>
                    <a:pt x="282" y="360"/>
                  </a:cubicBezTo>
                  <a:cubicBezTo>
                    <a:pt x="129" y="360"/>
                    <a:pt x="4" y="235"/>
                    <a:pt x="4" y="82"/>
                  </a:cubicBezTo>
                  <a:cubicBezTo>
                    <a:pt x="4" y="53"/>
                    <a:pt x="8" y="26"/>
                    <a:pt x="16" y="0"/>
                  </a:cubicBezTo>
                  <a:cubicBezTo>
                    <a:pt x="12" y="0"/>
                    <a:pt x="12" y="0"/>
                    <a:pt x="12" y="0"/>
                  </a:cubicBezTo>
                  <a:cubicBezTo>
                    <a:pt x="4" y="26"/>
                    <a:pt x="0" y="53"/>
                    <a:pt x="0" y="82"/>
                  </a:cubicBezTo>
                  <a:cubicBezTo>
                    <a:pt x="0" y="238"/>
                    <a:pt x="127" y="364"/>
                    <a:pt x="282" y="364"/>
                  </a:cubicBezTo>
                  <a:cubicBezTo>
                    <a:pt x="438" y="364"/>
                    <a:pt x="564" y="238"/>
                    <a:pt x="564" y="82"/>
                  </a:cubicBezTo>
                  <a:cubicBezTo>
                    <a:pt x="564" y="53"/>
                    <a:pt x="560" y="26"/>
                    <a:pt x="552" y="0"/>
                  </a:cubicBezTo>
                </a:path>
              </a:pathLst>
            </a:custGeom>
            <a:solidFill>
              <a:srgbClr val="E1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sp>
        <p:nvSpPr>
          <p:cNvPr id="2087" name="Freeform 103"/>
          <p:cNvSpPr>
            <a:spLocks/>
          </p:cNvSpPr>
          <p:nvPr/>
        </p:nvSpPr>
        <p:spPr bwMode="auto">
          <a:xfrm>
            <a:off x="7448550" y="7946231"/>
            <a:ext cx="3957638" cy="955675"/>
          </a:xfrm>
          <a:custGeom>
            <a:avLst/>
            <a:gdLst>
              <a:gd name="T0" fmla="*/ 1245 w 1245"/>
              <a:gd name="T1" fmla="*/ 300 h 300"/>
              <a:gd name="T2" fmla="*/ 150 w 1245"/>
              <a:gd name="T3" fmla="*/ 300 h 300"/>
              <a:gd name="T4" fmla="*/ 0 w 1245"/>
              <a:gd name="T5" fmla="*/ 150 h 300"/>
              <a:gd name="T6" fmla="*/ 150 w 1245"/>
              <a:gd name="T7" fmla="*/ 0 h 300"/>
              <a:gd name="T8" fmla="*/ 1245 w 1245"/>
              <a:gd name="T9" fmla="*/ 0 h 300"/>
            </a:gdLst>
            <a:ahLst/>
            <a:cxnLst>
              <a:cxn ang="0">
                <a:pos x="T0" y="T1"/>
              </a:cxn>
              <a:cxn ang="0">
                <a:pos x="T2" y="T3"/>
              </a:cxn>
              <a:cxn ang="0">
                <a:pos x="T4" y="T5"/>
              </a:cxn>
              <a:cxn ang="0">
                <a:pos x="T6" y="T7"/>
              </a:cxn>
              <a:cxn ang="0">
                <a:pos x="T8" y="T9"/>
              </a:cxn>
            </a:cxnLst>
            <a:rect l="0" t="0" r="r" b="b"/>
            <a:pathLst>
              <a:path w="1245" h="300">
                <a:moveTo>
                  <a:pt x="1245" y="300"/>
                </a:moveTo>
                <a:cubicBezTo>
                  <a:pt x="150" y="300"/>
                  <a:pt x="150" y="300"/>
                  <a:pt x="150" y="300"/>
                </a:cubicBezTo>
                <a:cubicBezTo>
                  <a:pt x="67" y="300"/>
                  <a:pt x="0" y="233"/>
                  <a:pt x="0" y="150"/>
                </a:cubicBezTo>
                <a:cubicBezTo>
                  <a:pt x="0" y="67"/>
                  <a:pt x="67" y="0"/>
                  <a:pt x="150" y="0"/>
                </a:cubicBezTo>
                <a:cubicBezTo>
                  <a:pt x="1245" y="0"/>
                  <a:pt x="1245" y="0"/>
                  <a:pt x="1245" y="0"/>
                </a:cubicBezTo>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CA5E06C3-62AA-F8D4-BBF7-95B9AAFD53A6}"/>
              </a:ext>
            </a:extLst>
          </p:cNvPr>
          <p:cNvGrpSpPr/>
          <p:nvPr/>
        </p:nvGrpSpPr>
        <p:grpSpPr>
          <a:xfrm>
            <a:off x="5210175" y="7352506"/>
            <a:ext cx="6196013" cy="1774825"/>
            <a:chOff x="5278438" y="7466013"/>
            <a:chExt cx="6196013" cy="1774825"/>
          </a:xfrm>
        </p:grpSpPr>
        <p:sp>
          <p:nvSpPr>
            <p:cNvPr id="2086" name="Freeform 102"/>
            <p:cNvSpPr>
              <a:spLocks/>
            </p:cNvSpPr>
            <p:nvPr/>
          </p:nvSpPr>
          <p:spPr bwMode="auto">
            <a:xfrm>
              <a:off x="5278438" y="7834313"/>
              <a:ext cx="6196013" cy="1406525"/>
            </a:xfrm>
            <a:custGeom>
              <a:avLst/>
              <a:gdLst>
                <a:gd name="T0" fmla="*/ 1903 w 1949"/>
                <a:gd name="T1" fmla="*/ 442 h 442"/>
                <a:gd name="T2" fmla="*/ 45 w 1949"/>
                <a:gd name="T3" fmla="*/ 442 h 442"/>
                <a:gd name="T4" fmla="*/ 0 w 1949"/>
                <a:gd name="T5" fmla="*/ 397 h 442"/>
                <a:gd name="T6" fmla="*/ 0 w 1949"/>
                <a:gd name="T7" fmla="*/ 46 h 442"/>
                <a:gd name="T8" fmla="*/ 45 w 1949"/>
                <a:gd name="T9" fmla="*/ 0 h 442"/>
                <a:gd name="T10" fmla="*/ 1903 w 1949"/>
                <a:gd name="T11" fmla="*/ 0 h 442"/>
                <a:gd name="T12" fmla="*/ 1949 w 1949"/>
                <a:gd name="T13" fmla="*/ 46 h 442"/>
                <a:gd name="T14" fmla="*/ 1949 w 1949"/>
                <a:gd name="T15" fmla="*/ 397 h 442"/>
                <a:gd name="T16" fmla="*/ 1903 w 1949"/>
                <a:gd name="T1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9" h="442">
                  <a:moveTo>
                    <a:pt x="1903" y="442"/>
                  </a:moveTo>
                  <a:cubicBezTo>
                    <a:pt x="45" y="442"/>
                    <a:pt x="45" y="442"/>
                    <a:pt x="45" y="442"/>
                  </a:cubicBezTo>
                  <a:cubicBezTo>
                    <a:pt x="20" y="442"/>
                    <a:pt x="0" y="422"/>
                    <a:pt x="0" y="397"/>
                  </a:cubicBezTo>
                  <a:cubicBezTo>
                    <a:pt x="0" y="46"/>
                    <a:pt x="0" y="46"/>
                    <a:pt x="0" y="46"/>
                  </a:cubicBezTo>
                  <a:cubicBezTo>
                    <a:pt x="0" y="21"/>
                    <a:pt x="20" y="0"/>
                    <a:pt x="45" y="0"/>
                  </a:cubicBezTo>
                  <a:cubicBezTo>
                    <a:pt x="1903" y="0"/>
                    <a:pt x="1903" y="0"/>
                    <a:pt x="1903" y="0"/>
                  </a:cubicBezTo>
                  <a:cubicBezTo>
                    <a:pt x="1928" y="0"/>
                    <a:pt x="1949" y="21"/>
                    <a:pt x="1949" y="46"/>
                  </a:cubicBezTo>
                  <a:cubicBezTo>
                    <a:pt x="1949" y="397"/>
                    <a:pt x="1949" y="397"/>
                    <a:pt x="1949" y="397"/>
                  </a:cubicBezTo>
                  <a:cubicBezTo>
                    <a:pt x="1949" y="422"/>
                    <a:pt x="1928" y="442"/>
                    <a:pt x="1903" y="442"/>
                  </a:cubicBezTo>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089" name="Freeform 105"/>
            <p:cNvSpPr>
              <a:spLocks/>
            </p:cNvSpPr>
            <p:nvPr/>
          </p:nvSpPr>
          <p:spPr bwMode="auto">
            <a:xfrm>
              <a:off x="5532438" y="7834313"/>
              <a:ext cx="1766888" cy="1146175"/>
            </a:xfrm>
            <a:custGeom>
              <a:avLst/>
              <a:gdLst>
                <a:gd name="T0" fmla="*/ 544 w 556"/>
                <a:gd name="T1" fmla="*/ 0 h 360"/>
                <a:gd name="T2" fmla="*/ 12 w 556"/>
                <a:gd name="T3" fmla="*/ 0 h 360"/>
                <a:gd name="T4" fmla="*/ 0 w 556"/>
                <a:gd name="T5" fmla="*/ 82 h 360"/>
                <a:gd name="T6" fmla="*/ 278 w 556"/>
                <a:gd name="T7" fmla="*/ 360 h 360"/>
                <a:gd name="T8" fmla="*/ 556 w 556"/>
                <a:gd name="T9" fmla="*/ 82 h 360"/>
                <a:gd name="T10" fmla="*/ 544 w 556"/>
                <a:gd name="T11" fmla="*/ 0 h 360"/>
              </a:gdLst>
              <a:ahLst/>
              <a:cxnLst>
                <a:cxn ang="0">
                  <a:pos x="T0" y="T1"/>
                </a:cxn>
                <a:cxn ang="0">
                  <a:pos x="T2" y="T3"/>
                </a:cxn>
                <a:cxn ang="0">
                  <a:pos x="T4" y="T5"/>
                </a:cxn>
                <a:cxn ang="0">
                  <a:pos x="T6" y="T7"/>
                </a:cxn>
                <a:cxn ang="0">
                  <a:pos x="T8" y="T9"/>
                </a:cxn>
                <a:cxn ang="0">
                  <a:pos x="T10" y="T11"/>
                </a:cxn>
              </a:cxnLst>
              <a:rect l="0" t="0" r="r" b="b"/>
              <a:pathLst>
                <a:path w="556" h="360">
                  <a:moveTo>
                    <a:pt x="544" y="0"/>
                  </a:moveTo>
                  <a:cubicBezTo>
                    <a:pt x="12" y="0"/>
                    <a:pt x="12" y="0"/>
                    <a:pt x="12" y="0"/>
                  </a:cubicBezTo>
                  <a:cubicBezTo>
                    <a:pt x="4" y="26"/>
                    <a:pt x="0" y="53"/>
                    <a:pt x="0" y="82"/>
                  </a:cubicBezTo>
                  <a:cubicBezTo>
                    <a:pt x="0" y="235"/>
                    <a:pt x="124" y="360"/>
                    <a:pt x="278" y="360"/>
                  </a:cubicBezTo>
                  <a:cubicBezTo>
                    <a:pt x="431" y="360"/>
                    <a:pt x="556" y="235"/>
                    <a:pt x="556" y="82"/>
                  </a:cubicBezTo>
                  <a:cubicBezTo>
                    <a:pt x="556" y="53"/>
                    <a:pt x="552" y="26"/>
                    <a:pt x="544" y="0"/>
                  </a:cubicBez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90" name="Freeform 106"/>
            <p:cNvSpPr>
              <a:spLocks/>
            </p:cNvSpPr>
            <p:nvPr/>
          </p:nvSpPr>
          <p:spPr bwMode="auto">
            <a:xfrm>
              <a:off x="5786438" y="7466013"/>
              <a:ext cx="1255713" cy="1255713"/>
            </a:xfrm>
            <a:custGeom>
              <a:avLst/>
              <a:gdLst>
                <a:gd name="T0" fmla="*/ 0 w 395"/>
                <a:gd name="T1" fmla="*/ 198 h 395"/>
                <a:gd name="T2" fmla="*/ 0 w 395"/>
                <a:gd name="T3" fmla="*/ 198 h 395"/>
                <a:gd name="T4" fmla="*/ 198 w 395"/>
                <a:gd name="T5" fmla="*/ 0 h 395"/>
                <a:gd name="T6" fmla="*/ 395 w 395"/>
                <a:gd name="T7" fmla="*/ 198 h 395"/>
                <a:gd name="T8" fmla="*/ 198 w 395"/>
                <a:gd name="T9" fmla="*/ 395 h 395"/>
                <a:gd name="T10" fmla="*/ 0 w 395"/>
                <a:gd name="T11" fmla="*/ 198 h 395"/>
              </a:gdLst>
              <a:ahLst/>
              <a:cxnLst>
                <a:cxn ang="0">
                  <a:pos x="T0" y="T1"/>
                </a:cxn>
                <a:cxn ang="0">
                  <a:pos x="T2" y="T3"/>
                </a:cxn>
                <a:cxn ang="0">
                  <a:pos x="T4" y="T5"/>
                </a:cxn>
                <a:cxn ang="0">
                  <a:pos x="T6" y="T7"/>
                </a:cxn>
                <a:cxn ang="0">
                  <a:pos x="T8" y="T9"/>
                </a:cxn>
                <a:cxn ang="0">
                  <a:pos x="T10" y="T11"/>
                </a:cxn>
              </a:cxnLst>
              <a:rect l="0" t="0" r="r" b="b"/>
              <a:pathLst>
                <a:path w="395" h="395">
                  <a:moveTo>
                    <a:pt x="0" y="198"/>
                  </a:moveTo>
                  <a:cubicBezTo>
                    <a:pt x="0" y="198"/>
                    <a:pt x="0" y="198"/>
                    <a:pt x="0" y="198"/>
                  </a:cubicBezTo>
                  <a:cubicBezTo>
                    <a:pt x="0" y="89"/>
                    <a:pt x="89" y="0"/>
                    <a:pt x="198" y="0"/>
                  </a:cubicBezTo>
                  <a:cubicBezTo>
                    <a:pt x="307" y="0"/>
                    <a:pt x="395" y="89"/>
                    <a:pt x="395" y="198"/>
                  </a:cubicBezTo>
                  <a:cubicBezTo>
                    <a:pt x="395" y="307"/>
                    <a:pt x="307" y="395"/>
                    <a:pt x="198" y="395"/>
                  </a:cubicBezTo>
                  <a:cubicBezTo>
                    <a:pt x="89" y="395"/>
                    <a:pt x="0" y="307"/>
                    <a:pt x="0" y="198"/>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grpSp>
      <p:sp>
        <p:nvSpPr>
          <p:cNvPr id="2092" name="Freeform 108"/>
          <p:cNvSpPr>
            <a:spLocks/>
          </p:cNvSpPr>
          <p:nvPr/>
        </p:nvSpPr>
        <p:spPr bwMode="auto">
          <a:xfrm>
            <a:off x="5438775" y="7720806"/>
            <a:ext cx="1817688" cy="1171575"/>
          </a:xfrm>
          <a:custGeom>
            <a:avLst/>
            <a:gdLst>
              <a:gd name="T0" fmla="*/ 560 w 572"/>
              <a:gd name="T1" fmla="*/ 0 h 368"/>
              <a:gd name="T2" fmla="*/ 556 w 572"/>
              <a:gd name="T3" fmla="*/ 0 h 368"/>
              <a:gd name="T4" fmla="*/ 568 w 572"/>
              <a:gd name="T5" fmla="*/ 82 h 368"/>
              <a:gd name="T6" fmla="*/ 286 w 572"/>
              <a:gd name="T7" fmla="*/ 364 h 368"/>
              <a:gd name="T8" fmla="*/ 4 w 572"/>
              <a:gd name="T9" fmla="*/ 82 h 368"/>
              <a:gd name="T10" fmla="*/ 16 w 572"/>
              <a:gd name="T11" fmla="*/ 0 h 368"/>
              <a:gd name="T12" fmla="*/ 12 w 572"/>
              <a:gd name="T13" fmla="*/ 0 h 368"/>
              <a:gd name="T14" fmla="*/ 0 w 572"/>
              <a:gd name="T15" fmla="*/ 82 h 368"/>
              <a:gd name="T16" fmla="*/ 286 w 572"/>
              <a:gd name="T17" fmla="*/ 368 h 368"/>
              <a:gd name="T18" fmla="*/ 572 w 572"/>
              <a:gd name="T19" fmla="*/ 82 h 368"/>
              <a:gd name="T20" fmla="*/ 560 w 572"/>
              <a:gd name="T21"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2" h="368">
                <a:moveTo>
                  <a:pt x="560" y="0"/>
                </a:moveTo>
                <a:cubicBezTo>
                  <a:pt x="556" y="0"/>
                  <a:pt x="556" y="0"/>
                  <a:pt x="556" y="0"/>
                </a:cubicBezTo>
                <a:cubicBezTo>
                  <a:pt x="564" y="26"/>
                  <a:pt x="568" y="53"/>
                  <a:pt x="568" y="82"/>
                </a:cubicBezTo>
                <a:cubicBezTo>
                  <a:pt x="568" y="238"/>
                  <a:pt x="442" y="364"/>
                  <a:pt x="286" y="364"/>
                </a:cubicBezTo>
                <a:cubicBezTo>
                  <a:pt x="130" y="364"/>
                  <a:pt x="4" y="238"/>
                  <a:pt x="4" y="82"/>
                </a:cubicBezTo>
                <a:cubicBezTo>
                  <a:pt x="4" y="53"/>
                  <a:pt x="8" y="26"/>
                  <a:pt x="16" y="0"/>
                </a:cubicBezTo>
                <a:cubicBezTo>
                  <a:pt x="12" y="0"/>
                  <a:pt x="12" y="0"/>
                  <a:pt x="12" y="0"/>
                </a:cubicBezTo>
                <a:cubicBezTo>
                  <a:pt x="4" y="26"/>
                  <a:pt x="0" y="54"/>
                  <a:pt x="0" y="82"/>
                </a:cubicBezTo>
                <a:cubicBezTo>
                  <a:pt x="0" y="239"/>
                  <a:pt x="128" y="368"/>
                  <a:pt x="286" y="368"/>
                </a:cubicBezTo>
                <a:cubicBezTo>
                  <a:pt x="443" y="368"/>
                  <a:pt x="572" y="239"/>
                  <a:pt x="572" y="82"/>
                </a:cubicBezTo>
                <a:cubicBezTo>
                  <a:pt x="572" y="54"/>
                  <a:pt x="567" y="26"/>
                  <a:pt x="560" y="0"/>
                </a:cubicBezTo>
              </a:path>
            </a:pathLst>
          </a:custGeom>
          <a:solidFill>
            <a:srgbClr val="D8EF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94" name="Freeform 110"/>
          <p:cNvSpPr>
            <a:spLocks/>
          </p:cNvSpPr>
          <p:nvPr/>
        </p:nvSpPr>
        <p:spPr bwMode="auto">
          <a:xfrm>
            <a:off x="5451475" y="7720806"/>
            <a:ext cx="1792288" cy="1158875"/>
          </a:xfrm>
          <a:custGeom>
            <a:avLst/>
            <a:gdLst>
              <a:gd name="T0" fmla="*/ 552 w 564"/>
              <a:gd name="T1" fmla="*/ 0 h 364"/>
              <a:gd name="T2" fmla="*/ 548 w 564"/>
              <a:gd name="T3" fmla="*/ 0 h 364"/>
              <a:gd name="T4" fmla="*/ 560 w 564"/>
              <a:gd name="T5" fmla="*/ 82 h 364"/>
              <a:gd name="T6" fmla="*/ 282 w 564"/>
              <a:gd name="T7" fmla="*/ 360 h 364"/>
              <a:gd name="T8" fmla="*/ 4 w 564"/>
              <a:gd name="T9" fmla="*/ 82 h 364"/>
              <a:gd name="T10" fmla="*/ 16 w 564"/>
              <a:gd name="T11" fmla="*/ 0 h 364"/>
              <a:gd name="T12" fmla="*/ 12 w 564"/>
              <a:gd name="T13" fmla="*/ 0 h 364"/>
              <a:gd name="T14" fmla="*/ 0 w 564"/>
              <a:gd name="T15" fmla="*/ 82 h 364"/>
              <a:gd name="T16" fmla="*/ 282 w 564"/>
              <a:gd name="T17" fmla="*/ 364 h 364"/>
              <a:gd name="T18" fmla="*/ 564 w 564"/>
              <a:gd name="T19" fmla="*/ 82 h 364"/>
              <a:gd name="T20" fmla="*/ 552 w 564"/>
              <a:gd name="T21"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364">
                <a:moveTo>
                  <a:pt x="552" y="0"/>
                </a:moveTo>
                <a:cubicBezTo>
                  <a:pt x="548" y="0"/>
                  <a:pt x="548" y="0"/>
                  <a:pt x="548" y="0"/>
                </a:cubicBezTo>
                <a:cubicBezTo>
                  <a:pt x="556" y="26"/>
                  <a:pt x="560" y="53"/>
                  <a:pt x="560" y="82"/>
                </a:cubicBezTo>
                <a:cubicBezTo>
                  <a:pt x="560" y="235"/>
                  <a:pt x="435" y="360"/>
                  <a:pt x="282" y="360"/>
                </a:cubicBezTo>
                <a:cubicBezTo>
                  <a:pt x="128" y="360"/>
                  <a:pt x="4" y="235"/>
                  <a:pt x="4" y="82"/>
                </a:cubicBezTo>
                <a:cubicBezTo>
                  <a:pt x="4" y="53"/>
                  <a:pt x="8" y="26"/>
                  <a:pt x="16" y="0"/>
                </a:cubicBezTo>
                <a:cubicBezTo>
                  <a:pt x="12" y="0"/>
                  <a:pt x="12" y="0"/>
                  <a:pt x="12" y="0"/>
                </a:cubicBezTo>
                <a:cubicBezTo>
                  <a:pt x="4" y="26"/>
                  <a:pt x="0" y="53"/>
                  <a:pt x="0" y="82"/>
                </a:cubicBezTo>
                <a:cubicBezTo>
                  <a:pt x="0" y="238"/>
                  <a:pt x="126" y="364"/>
                  <a:pt x="282" y="364"/>
                </a:cubicBezTo>
                <a:cubicBezTo>
                  <a:pt x="438" y="364"/>
                  <a:pt x="564" y="238"/>
                  <a:pt x="564" y="82"/>
                </a:cubicBezTo>
                <a:cubicBezTo>
                  <a:pt x="564" y="53"/>
                  <a:pt x="560" y="26"/>
                  <a:pt x="552" y="0"/>
                </a:cubicBezTo>
              </a:path>
            </a:pathLst>
          </a:custGeom>
          <a:solidFill>
            <a:srgbClr val="E1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099" name="Freeform 115"/>
          <p:cNvSpPr>
            <a:spLocks/>
          </p:cNvSpPr>
          <p:nvPr/>
        </p:nvSpPr>
        <p:spPr bwMode="auto">
          <a:xfrm>
            <a:off x="11260182" y="2118518"/>
            <a:ext cx="2505075" cy="2205038"/>
          </a:xfrm>
          <a:custGeom>
            <a:avLst/>
            <a:gdLst>
              <a:gd name="T0" fmla="*/ 1578 w 1578"/>
              <a:gd name="T1" fmla="*/ 0 h 1389"/>
              <a:gd name="T2" fmla="*/ 1240 w 1578"/>
              <a:gd name="T3" fmla="*/ 0 h 1389"/>
              <a:gd name="T4" fmla="*/ 1240 w 1578"/>
              <a:gd name="T5" fmla="*/ 144 h 1389"/>
              <a:gd name="T6" fmla="*/ 1434 w 1578"/>
              <a:gd name="T7" fmla="*/ 144 h 1389"/>
              <a:gd name="T8" fmla="*/ 1434 w 1578"/>
              <a:gd name="T9" fmla="*/ 1244 h 1389"/>
              <a:gd name="T10" fmla="*/ 0 w 1578"/>
              <a:gd name="T11" fmla="*/ 1244 h 1389"/>
              <a:gd name="T12" fmla="*/ 0 w 1578"/>
              <a:gd name="T13" fmla="*/ 1389 h 1389"/>
              <a:gd name="T14" fmla="*/ 1578 w 1578"/>
              <a:gd name="T15" fmla="*/ 1389 h 1389"/>
              <a:gd name="T16" fmla="*/ 1578 w 1578"/>
              <a:gd name="T17"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8" h="1389">
                <a:moveTo>
                  <a:pt x="1578" y="0"/>
                </a:moveTo>
                <a:lnTo>
                  <a:pt x="1240" y="0"/>
                </a:lnTo>
                <a:lnTo>
                  <a:pt x="1240" y="144"/>
                </a:lnTo>
                <a:lnTo>
                  <a:pt x="1434" y="144"/>
                </a:lnTo>
                <a:lnTo>
                  <a:pt x="1434" y="1244"/>
                </a:lnTo>
                <a:lnTo>
                  <a:pt x="0" y="1244"/>
                </a:lnTo>
                <a:lnTo>
                  <a:pt x="0" y="1389"/>
                </a:lnTo>
                <a:lnTo>
                  <a:pt x="1578" y="1389"/>
                </a:lnTo>
                <a:lnTo>
                  <a:pt x="1578"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100" name="Freeform 116"/>
          <p:cNvSpPr>
            <a:spLocks/>
          </p:cNvSpPr>
          <p:nvPr/>
        </p:nvSpPr>
        <p:spPr bwMode="auto">
          <a:xfrm>
            <a:off x="11396662" y="2118518"/>
            <a:ext cx="2505075" cy="2205038"/>
          </a:xfrm>
          <a:custGeom>
            <a:avLst/>
            <a:gdLst>
              <a:gd name="T0" fmla="*/ 1578 w 1578"/>
              <a:gd name="T1" fmla="*/ 0 h 1389"/>
              <a:gd name="T2" fmla="*/ 1240 w 1578"/>
              <a:gd name="T3" fmla="*/ 0 h 1389"/>
              <a:gd name="T4" fmla="*/ 1240 w 1578"/>
              <a:gd name="T5" fmla="*/ 144 h 1389"/>
              <a:gd name="T6" fmla="*/ 1434 w 1578"/>
              <a:gd name="T7" fmla="*/ 144 h 1389"/>
              <a:gd name="T8" fmla="*/ 1434 w 1578"/>
              <a:gd name="T9" fmla="*/ 1244 h 1389"/>
              <a:gd name="T10" fmla="*/ 0 w 1578"/>
              <a:gd name="T11" fmla="*/ 1244 h 1389"/>
              <a:gd name="T12" fmla="*/ 0 w 1578"/>
              <a:gd name="T13" fmla="*/ 1389 h 1389"/>
              <a:gd name="T14" fmla="*/ 1578 w 1578"/>
              <a:gd name="T15" fmla="*/ 1389 h 1389"/>
              <a:gd name="T16" fmla="*/ 1578 w 1578"/>
              <a:gd name="T17"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8" h="1389">
                <a:moveTo>
                  <a:pt x="1578" y="0"/>
                </a:moveTo>
                <a:lnTo>
                  <a:pt x="1240" y="0"/>
                </a:lnTo>
                <a:lnTo>
                  <a:pt x="1240" y="144"/>
                </a:lnTo>
                <a:lnTo>
                  <a:pt x="1434" y="144"/>
                </a:lnTo>
                <a:lnTo>
                  <a:pt x="1434" y="1244"/>
                </a:lnTo>
                <a:lnTo>
                  <a:pt x="0" y="1244"/>
                </a:lnTo>
                <a:lnTo>
                  <a:pt x="0" y="1389"/>
                </a:lnTo>
                <a:lnTo>
                  <a:pt x="1578" y="1389"/>
                </a:lnTo>
                <a:lnTo>
                  <a:pt x="15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101" name="Freeform 117"/>
          <p:cNvSpPr>
            <a:spLocks/>
          </p:cNvSpPr>
          <p:nvPr/>
        </p:nvSpPr>
        <p:spPr bwMode="auto">
          <a:xfrm>
            <a:off x="11263407" y="2226468"/>
            <a:ext cx="2397125" cy="1987550"/>
          </a:xfrm>
          <a:custGeom>
            <a:avLst/>
            <a:gdLst>
              <a:gd name="T0" fmla="*/ 1510 w 1510"/>
              <a:gd name="T1" fmla="*/ 1252 h 1252"/>
              <a:gd name="T2" fmla="*/ 0 w 1510"/>
              <a:gd name="T3" fmla="*/ 1252 h 1252"/>
              <a:gd name="T4" fmla="*/ 0 w 1510"/>
              <a:gd name="T5" fmla="*/ 1244 h 1252"/>
              <a:gd name="T6" fmla="*/ 1502 w 1510"/>
              <a:gd name="T7" fmla="*/ 1244 h 1252"/>
              <a:gd name="T8" fmla="*/ 1502 w 1510"/>
              <a:gd name="T9" fmla="*/ 8 h 1252"/>
              <a:gd name="T10" fmla="*/ 1240 w 1510"/>
              <a:gd name="T11" fmla="*/ 8 h 1252"/>
              <a:gd name="T12" fmla="*/ 1240 w 1510"/>
              <a:gd name="T13" fmla="*/ 0 h 1252"/>
              <a:gd name="T14" fmla="*/ 1510 w 1510"/>
              <a:gd name="T15" fmla="*/ 0 h 1252"/>
              <a:gd name="T16" fmla="*/ 1510 w 1510"/>
              <a:gd name="T17"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0" h="1252">
                <a:moveTo>
                  <a:pt x="1510" y="1252"/>
                </a:moveTo>
                <a:lnTo>
                  <a:pt x="0" y="1252"/>
                </a:lnTo>
                <a:lnTo>
                  <a:pt x="0" y="1244"/>
                </a:lnTo>
                <a:lnTo>
                  <a:pt x="1502" y="1244"/>
                </a:lnTo>
                <a:lnTo>
                  <a:pt x="1502" y="8"/>
                </a:lnTo>
                <a:lnTo>
                  <a:pt x="1240" y="8"/>
                </a:lnTo>
                <a:lnTo>
                  <a:pt x="1240" y="0"/>
                </a:lnTo>
                <a:lnTo>
                  <a:pt x="1510" y="0"/>
                </a:lnTo>
                <a:lnTo>
                  <a:pt x="1510" y="12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102" name="Freeform 118"/>
          <p:cNvSpPr>
            <a:spLocks/>
          </p:cNvSpPr>
          <p:nvPr/>
        </p:nvSpPr>
        <p:spPr bwMode="auto">
          <a:xfrm>
            <a:off x="11396662" y="6301581"/>
            <a:ext cx="2505075" cy="2205038"/>
          </a:xfrm>
          <a:custGeom>
            <a:avLst/>
            <a:gdLst>
              <a:gd name="T0" fmla="*/ 1578 w 1578"/>
              <a:gd name="T1" fmla="*/ 1389 h 1389"/>
              <a:gd name="T2" fmla="*/ 0 w 1578"/>
              <a:gd name="T3" fmla="*/ 1389 h 1389"/>
              <a:gd name="T4" fmla="*/ 0 w 1578"/>
              <a:gd name="T5" fmla="*/ 1245 h 1389"/>
              <a:gd name="T6" fmla="*/ 1434 w 1578"/>
              <a:gd name="T7" fmla="*/ 1245 h 1389"/>
              <a:gd name="T8" fmla="*/ 1434 w 1578"/>
              <a:gd name="T9" fmla="*/ 145 h 1389"/>
              <a:gd name="T10" fmla="*/ 1240 w 1578"/>
              <a:gd name="T11" fmla="*/ 145 h 1389"/>
              <a:gd name="T12" fmla="*/ 1240 w 1578"/>
              <a:gd name="T13" fmla="*/ 0 h 1389"/>
              <a:gd name="T14" fmla="*/ 1578 w 1578"/>
              <a:gd name="T15" fmla="*/ 0 h 1389"/>
              <a:gd name="T16" fmla="*/ 1578 w 1578"/>
              <a:gd name="T17" fmla="*/ 138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8" h="1389">
                <a:moveTo>
                  <a:pt x="1578" y="1389"/>
                </a:moveTo>
                <a:lnTo>
                  <a:pt x="0" y="1389"/>
                </a:lnTo>
                <a:lnTo>
                  <a:pt x="0" y="1245"/>
                </a:lnTo>
                <a:lnTo>
                  <a:pt x="1434" y="1245"/>
                </a:lnTo>
                <a:lnTo>
                  <a:pt x="1434" y="145"/>
                </a:lnTo>
                <a:lnTo>
                  <a:pt x="1240" y="145"/>
                </a:lnTo>
                <a:lnTo>
                  <a:pt x="1240" y="0"/>
                </a:lnTo>
                <a:lnTo>
                  <a:pt x="1578" y="0"/>
                </a:lnTo>
                <a:lnTo>
                  <a:pt x="1578" y="1389"/>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103" name="Freeform 119"/>
          <p:cNvSpPr>
            <a:spLocks/>
          </p:cNvSpPr>
          <p:nvPr/>
        </p:nvSpPr>
        <p:spPr bwMode="auto">
          <a:xfrm>
            <a:off x="11396662" y="6409531"/>
            <a:ext cx="2397125" cy="1989138"/>
          </a:xfrm>
          <a:custGeom>
            <a:avLst/>
            <a:gdLst>
              <a:gd name="T0" fmla="*/ 1510 w 1510"/>
              <a:gd name="T1" fmla="*/ 1253 h 1253"/>
              <a:gd name="T2" fmla="*/ 0 w 1510"/>
              <a:gd name="T3" fmla="*/ 1253 h 1253"/>
              <a:gd name="T4" fmla="*/ 0 w 1510"/>
              <a:gd name="T5" fmla="*/ 1245 h 1253"/>
              <a:gd name="T6" fmla="*/ 1502 w 1510"/>
              <a:gd name="T7" fmla="*/ 1245 h 1253"/>
              <a:gd name="T8" fmla="*/ 1502 w 1510"/>
              <a:gd name="T9" fmla="*/ 8 h 1253"/>
              <a:gd name="T10" fmla="*/ 1240 w 1510"/>
              <a:gd name="T11" fmla="*/ 8 h 1253"/>
              <a:gd name="T12" fmla="*/ 1240 w 1510"/>
              <a:gd name="T13" fmla="*/ 0 h 1253"/>
              <a:gd name="T14" fmla="*/ 1510 w 1510"/>
              <a:gd name="T15" fmla="*/ 0 h 1253"/>
              <a:gd name="T16" fmla="*/ 1510 w 1510"/>
              <a:gd name="T17" fmla="*/ 1253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0" h="1253">
                <a:moveTo>
                  <a:pt x="1510" y="1253"/>
                </a:moveTo>
                <a:lnTo>
                  <a:pt x="0" y="1253"/>
                </a:lnTo>
                <a:lnTo>
                  <a:pt x="0" y="1245"/>
                </a:lnTo>
                <a:lnTo>
                  <a:pt x="1502" y="1245"/>
                </a:lnTo>
                <a:lnTo>
                  <a:pt x="1502" y="8"/>
                </a:lnTo>
                <a:lnTo>
                  <a:pt x="1240" y="8"/>
                </a:lnTo>
                <a:lnTo>
                  <a:pt x="1240" y="0"/>
                </a:lnTo>
                <a:lnTo>
                  <a:pt x="1510" y="0"/>
                </a:lnTo>
                <a:lnTo>
                  <a:pt x="1510" y="12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105" name="Freeform 121"/>
          <p:cNvSpPr>
            <a:spLocks/>
          </p:cNvSpPr>
          <p:nvPr/>
        </p:nvSpPr>
        <p:spPr bwMode="auto">
          <a:xfrm>
            <a:off x="4494212" y="4198143"/>
            <a:ext cx="2425700" cy="2208213"/>
          </a:xfrm>
          <a:custGeom>
            <a:avLst/>
            <a:gdLst>
              <a:gd name="T0" fmla="*/ 1528 w 1528"/>
              <a:gd name="T1" fmla="*/ 1391 h 1391"/>
              <a:gd name="T2" fmla="*/ 0 w 1528"/>
              <a:gd name="T3" fmla="*/ 1391 h 1391"/>
              <a:gd name="T4" fmla="*/ 0 w 1528"/>
              <a:gd name="T5" fmla="*/ 0 h 1391"/>
              <a:gd name="T6" fmla="*/ 272 w 1528"/>
              <a:gd name="T7" fmla="*/ 0 h 1391"/>
              <a:gd name="T8" fmla="*/ 272 w 1528"/>
              <a:gd name="T9" fmla="*/ 8 h 1391"/>
              <a:gd name="T10" fmla="*/ 8 w 1528"/>
              <a:gd name="T11" fmla="*/ 8 h 1391"/>
              <a:gd name="T12" fmla="*/ 8 w 1528"/>
              <a:gd name="T13" fmla="*/ 1383 h 1391"/>
              <a:gd name="T14" fmla="*/ 1528 w 1528"/>
              <a:gd name="T15" fmla="*/ 1383 h 1391"/>
              <a:gd name="T16" fmla="*/ 1528 w 1528"/>
              <a:gd name="T17" fmla="*/ 1391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8" h="1391">
                <a:moveTo>
                  <a:pt x="1528" y="1391"/>
                </a:moveTo>
                <a:lnTo>
                  <a:pt x="0" y="1391"/>
                </a:lnTo>
                <a:lnTo>
                  <a:pt x="0" y="0"/>
                </a:lnTo>
                <a:lnTo>
                  <a:pt x="272" y="0"/>
                </a:lnTo>
                <a:lnTo>
                  <a:pt x="272" y="8"/>
                </a:lnTo>
                <a:lnTo>
                  <a:pt x="8" y="8"/>
                </a:lnTo>
                <a:lnTo>
                  <a:pt x="8" y="1383"/>
                </a:lnTo>
                <a:lnTo>
                  <a:pt x="1528" y="1383"/>
                </a:lnTo>
                <a:lnTo>
                  <a:pt x="1528" y="13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50" name="Freeform 66"/>
          <p:cNvSpPr>
            <a:spLocks/>
          </p:cNvSpPr>
          <p:nvPr/>
        </p:nvSpPr>
        <p:spPr bwMode="auto">
          <a:xfrm>
            <a:off x="9278937" y="1754981"/>
            <a:ext cx="3959225" cy="950913"/>
          </a:xfrm>
          <a:custGeom>
            <a:avLst/>
            <a:gdLst>
              <a:gd name="T0" fmla="*/ 1245 w 1245"/>
              <a:gd name="T1" fmla="*/ 299 h 299"/>
              <a:gd name="T2" fmla="*/ 150 w 1245"/>
              <a:gd name="T3" fmla="*/ 299 h 299"/>
              <a:gd name="T4" fmla="*/ 0 w 1245"/>
              <a:gd name="T5" fmla="*/ 150 h 299"/>
              <a:gd name="T6" fmla="*/ 150 w 1245"/>
              <a:gd name="T7" fmla="*/ 0 h 299"/>
              <a:gd name="T8" fmla="*/ 1245 w 1245"/>
              <a:gd name="T9" fmla="*/ 0 h 299"/>
            </a:gdLst>
            <a:ahLst/>
            <a:cxnLst>
              <a:cxn ang="0">
                <a:pos x="T0" y="T1"/>
              </a:cxn>
              <a:cxn ang="0">
                <a:pos x="T2" y="T3"/>
              </a:cxn>
              <a:cxn ang="0">
                <a:pos x="T4" y="T5"/>
              </a:cxn>
              <a:cxn ang="0">
                <a:pos x="T6" y="T7"/>
              </a:cxn>
              <a:cxn ang="0">
                <a:pos x="T8" y="T9"/>
              </a:cxn>
            </a:cxnLst>
            <a:rect l="0" t="0" r="r" b="b"/>
            <a:pathLst>
              <a:path w="1245" h="299">
                <a:moveTo>
                  <a:pt x="1245" y="299"/>
                </a:moveTo>
                <a:cubicBezTo>
                  <a:pt x="150" y="299"/>
                  <a:pt x="150" y="299"/>
                  <a:pt x="150" y="299"/>
                </a:cubicBezTo>
                <a:cubicBezTo>
                  <a:pt x="67" y="299"/>
                  <a:pt x="0" y="232"/>
                  <a:pt x="0" y="150"/>
                </a:cubicBezTo>
                <a:cubicBezTo>
                  <a:pt x="0" y="67"/>
                  <a:pt x="67" y="0"/>
                  <a:pt x="150" y="0"/>
                </a:cubicBezTo>
                <a:cubicBezTo>
                  <a:pt x="1245" y="0"/>
                  <a:pt x="1245" y="0"/>
                  <a:pt x="1245" y="0"/>
                </a:cubicBezTo>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130" name="TextBox 129"/>
          <p:cNvSpPr txBox="1"/>
          <p:nvPr/>
        </p:nvSpPr>
        <p:spPr>
          <a:xfrm>
            <a:off x="9571209" y="1766058"/>
            <a:ext cx="3415954" cy="984885"/>
          </a:xfrm>
          <a:prstGeom prst="rect">
            <a:avLst/>
          </a:prstGeom>
          <a:noFill/>
        </p:spPr>
        <p:txBody>
          <a:bodyPr wrap="square" numCol="1" rtlCol="0">
            <a:spAutoFit/>
          </a:bodyPr>
          <a:lstStyle/>
          <a:p>
            <a:r>
              <a:rPr lang="en-US" sz="1600" b="1" dirty="0">
                <a:latin typeface="Book Antiqua" panose="02040602050305030304" pitchFamily="18" charset="0"/>
              </a:rPr>
              <a:t>SuiteTax </a:t>
            </a:r>
          </a:p>
          <a:p>
            <a:r>
              <a:rPr lang="en-US" sz="1400" dirty="0">
                <a:latin typeface="Book Antiqua" panose="02040602050305030304" pitchFamily="18" charset="0"/>
              </a:rPr>
              <a:t>This update produced several tax features and enhancements. So far, his was our favourite update.</a:t>
            </a:r>
          </a:p>
        </p:txBody>
      </p:sp>
      <p:sp>
        <p:nvSpPr>
          <p:cNvPr id="131" name="TextBox 130"/>
          <p:cNvSpPr txBox="1"/>
          <p:nvPr/>
        </p:nvSpPr>
        <p:spPr>
          <a:xfrm>
            <a:off x="7410646" y="3732561"/>
            <a:ext cx="3415954" cy="984885"/>
          </a:xfrm>
          <a:prstGeom prst="rect">
            <a:avLst/>
          </a:prstGeom>
          <a:noFill/>
        </p:spPr>
        <p:txBody>
          <a:bodyPr wrap="square" numCol="1" rtlCol="0">
            <a:spAutoFit/>
          </a:bodyPr>
          <a:lstStyle/>
          <a:p>
            <a:r>
              <a:rPr lang="en-US" sz="1600" b="1" dirty="0">
                <a:latin typeface="Book Antiqua" panose="02040602050305030304" pitchFamily="18" charset="0"/>
              </a:rPr>
              <a:t>Employee Management</a:t>
            </a:r>
          </a:p>
          <a:p>
            <a:r>
              <a:rPr lang="en-US" sz="1400" dirty="0">
                <a:latin typeface="Book Antiqua" panose="02040602050305030304" pitchFamily="18" charset="0"/>
              </a:rPr>
              <a:t>Employee data was even more secured after this update as it included stricter permissions</a:t>
            </a:r>
          </a:p>
        </p:txBody>
      </p:sp>
      <p:sp>
        <p:nvSpPr>
          <p:cNvPr id="132" name="TextBox 131"/>
          <p:cNvSpPr txBox="1"/>
          <p:nvPr/>
        </p:nvSpPr>
        <p:spPr>
          <a:xfrm>
            <a:off x="9568490" y="5983534"/>
            <a:ext cx="3415954" cy="769441"/>
          </a:xfrm>
          <a:prstGeom prst="rect">
            <a:avLst/>
          </a:prstGeom>
          <a:noFill/>
        </p:spPr>
        <p:txBody>
          <a:bodyPr wrap="square" numCol="1" rtlCol="0">
            <a:spAutoFit/>
          </a:bodyPr>
          <a:lstStyle/>
          <a:p>
            <a:r>
              <a:rPr lang="en-US" sz="1600" b="1" dirty="0">
                <a:latin typeface="Book Antiqua" panose="02040602050305030304" pitchFamily="18" charset="0"/>
              </a:rPr>
              <a:t>Period End Journal Entries</a:t>
            </a:r>
          </a:p>
          <a:p>
            <a:r>
              <a:rPr lang="en-US" sz="1400" dirty="0">
                <a:latin typeface="Book Antiqua" panose="02040602050305030304" pitchFamily="18" charset="0"/>
              </a:rPr>
              <a:t>Unlike before, NetSuite users could make multiple journals at once.</a:t>
            </a:r>
            <a:endParaRPr lang="en-US" sz="1400" dirty="0">
              <a:latin typeface="Book Antiqua" panose="02040602050305030304" pitchFamily="18" charset="0"/>
              <a:ea typeface="Roboto" panose="02000000000000000000" pitchFamily="2" charset="0"/>
              <a:cs typeface="Roboto" panose="02000000000000000000" pitchFamily="2" charset="0"/>
            </a:endParaRPr>
          </a:p>
        </p:txBody>
      </p:sp>
      <p:sp>
        <p:nvSpPr>
          <p:cNvPr id="133" name="TextBox 132"/>
          <p:cNvSpPr txBox="1"/>
          <p:nvPr/>
        </p:nvSpPr>
        <p:spPr>
          <a:xfrm>
            <a:off x="7685694" y="8016081"/>
            <a:ext cx="3415954" cy="769441"/>
          </a:xfrm>
          <a:prstGeom prst="rect">
            <a:avLst/>
          </a:prstGeom>
          <a:noFill/>
        </p:spPr>
        <p:txBody>
          <a:bodyPr wrap="square" numCol="1" rtlCol="0">
            <a:spAutoFit/>
          </a:bodyPr>
          <a:lstStyle/>
          <a:p>
            <a:r>
              <a:rPr lang="en-US" sz="1600" b="1" dirty="0">
                <a:latin typeface="Book Antiqua" panose="02040602050305030304" pitchFamily="18" charset="0"/>
              </a:rPr>
              <a:t>SuiteCommerce</a:t>
            </a:r>
          </a:p>
          <a:p>
            <a:r>
              <a:rPr lang="en-US" sz="1400" dirty="0">
                <a:latin typeface="Book Antiqua" panose="02040602050305030304" pitchFamily="18" charset="0"/>
              </a:rPr>
              <a:t>Without knowing the codes, users could make it to their website.</a:t>
            </a:r>
          </a:p>
        </p:txBody>
      </p:sp>
      <p:sp>
        <p:nvSpPr>
          <p:cNvPr id="2106" name="Isosceles Triangle 2105"/>
          <p:cNvSpPr/>
          <p:nvPr/>
        </p:nvSpPr>
        <p:spPr>
          <a:xfrm rot="16200000">
            <a:off x="10971676" y="4076915"/>
            <a:ext cx="311533" cy="268563"/>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135" name="Isosceles Triangle 134"/>
          <p:cNvSpPr/>
          <p:nvPr/>
        </p:nvSpPr>
        <p:spPr>
          <a:xfrm rot="5400000">
            <a:off x="6892070" y="6272265"/>
            <a:ext cx="311533" cy="268563"/>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3" name="Freeform 79"/>
          <p:cNvSpPr>
            <a:spLocks/>
          </p:cNvSpPr>
          <p:nvPr/>
        </p:nvSpPr>
        <p:spPr bwMode="auto">
          <a:xfrm>
            <a:off x="5382252" y="3077368"/>
            <a:ext cx="1255713" cy="1257300"/>
          </a:xfrm>
          <a:custGeom>
            <a:avLst/>
            <a:gdLst>
              <a:gd name="T0" fmla="*/ 0 w 395"/>
              <a:gd name="T1" fmla="*/ 198 h 395"/>
              <a:gd name="T2" fmla="*/ 0 w 395"/>
              <a:gd name="T3" fmla="*/ 198 h 395"/>
              <a:gd name="T4" fmla="*/ 198 w 395"/>
              <a:gd name="T5" fmla="*/ 0 h 395"/>
              <a:gd name="T6" fmla="*/ 395 w 395"/>
              <a:gd name="T7" fmla="*/ 198 h 395"/>
              <a:gd name="T8" fmla="*/ 198 w 395"/>
              <a:gd name="T9" fmla="*/ 395 h 395"/>
              <a:gd name="T10" fmla="*/ 0 w 395"/>
              <a:gd name="T11" fmla="*/ 198 h 395"/>
            </a:gdLst>
            <a:ahLst/>
            <a:cxnLst>
              <a:cxn ang="0">
                <a:pos x="T0" y="T1"/>
              </a:cxn>
              <a:cxn ang="0">
                <a:pos x="T2" y="T3"/>
              </a:cxn>
              <a:cxn ang="0">
                <a:pos x="T4" y="T5"/>
              </a:cxn>
              <a:cxn ang="0">
                <a:pos x="T6" y="T7"/>
              </a:cxn>
              <a:cxn ang="0">
                <a:pos x="T8" y="T9"/>
              </a:cxn>
              <a:cxn ang="0">
                <a:pos x="T10" y="T11"/>
              </a:cxn>
            </a:cxnLst>
            <a:rect l="0" t="0" r="r" b="b"/>
            <a:pathLst>
              <a:path w="395" h="395">
                <a:moveTo>
                  <a:pt x="0" y="198"/>
                </a:moveTo>
                <a:cubicBezTo>
                  <a:pt x="0" y="198"/>
                  <a:pt x="0" y="198"/>
                  <a:pt x="0" y="198"/>
                </a:cubicBezTo>
                <a:cubicBezTo>
                  <a:pt x="0" y="89"/>
                  <a:pt x="89" y="0"/>
                  <a:pt x="198" y="0"/>
                </a:cubicBezTo>
                <a:cubicBezTo>
                  <a:pt x="307" y="0"/>
                  <a:pt x="395" y="89"/>
                  <a:pt x="395" y="198"/>
                </a:cubicBezTo>
                <a:cubicBezTo>
                  <a:pt x="395" y="307"/>
                  <a:pt x="307" y="395"/>
                  <a:pt x="198" y="395"/>
                </a:cubicBezTo>
                <a:cubicBezTo>
                  <a:pt x="89" y="395"/>
                  <a:pt x="0" y="307"/>
                  <a:pt x="0" y="19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3" name="Picture 2" descr="Logo, company name&#10;&#10;Description automatically generated">
            <a:extLst>
              <a:ext uri="{FF2B5EF4-FFF2-40B4-BE49-F238E27FC236}">
                <a16:creationId xmlns:a16="http://schemas.microsoft.com/office/drawing/2014/main" id="{7941252F-87A7-CEDE-AD4C-5517768BCCC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569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down)">
                                      <p:cBhvr>
                                        <p:cTn id="7" dur="71">
                                          <p:stCondLst>
                                            <p:cond delay="0"/>
                                          </p:stCondLst>
                                        </p:cTn>
                                        <p:tgtEl>
                                          <p:spTgt spid="2099"/>
                                        </p:tgtEl>
                                      </p:cBhvr>
                                    </p:animEffect>
                                    <p:anim calcmode="lin" valueType="num">
                                      <p:cBhvr>
                                        <p:cTn id="8" dur="224" tmFilter="0,0; 0.14,0.36; 0.43,0.73; 0.71,0.91; 1.0,1.0">
                                          <p:stCondLst>
                                            <p:cond delay="0"/>
                                          </p:stCondLst>
                                        </p:cTn>
                                        <p:tgtEl>
                                          <p:spTgt spid="2099"/>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099"/>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099"/>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099"/>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099"/>
                                        </p:tgtEl>
                                        <p:attrNameLst>
                                          <p:attrName>ppt_y</p:attrName>
                                        </p:attrNameLst>
                                      </p:cBhvr>
                                      <p:tavLst>
                                        <p:tav tm="0" fmla="#ppt_y-sin(pi*$)/81">
                                          <p:val>
                                            <p:fltVal val="0"/>
                                          </p:val>
                                        </p:tav>
                                        <p:tav tm="100000">
                                          <p:val>
                                            <p:fltVal val="1"/>
                                          </p:val>
                                        </p:tav>
                                      </p:tavLst>
                                    </p:anim>
                                    <p:animScale>
                                      <p:cBhvr>
                                        <p:cTn id="13" dur="1">
                                          <p:stCondLst>
                                            <p:cond delay="80"/>
                                          </p:stCondLst>
                                        </p:cTn>
                                        <p:tgtEl>
                                          <p:spTgt spid="2099"/>
                                        </p:tgtEl>
                                      </p:cBhvr>
                                      <p:to x="100000" y="60000"/>
                                    </p:animScale>
                                    <p:animScale>
                                      <p:cBhvr>
                                        <p:cTn id="14" dur="1" decel="50000">
                                          <p:stCondLst>
                                            <p:cond delay="83"/>
                                          </p:stCondLst>
                                        </p:cTn>
                                        <p:tgtEl>
                                          <p:spTgt spid="2099"/>
                                        </p:tgtEl>
                                      </p:cBhvr>
                                      <p:to x="100000" y="100000"/>
                                    </p:animScale>
                                    <p:animScale>
                                      <p:cBhvr>
                                        <p:cTn id="15" dur="1">
                                          <p:stCondLst>
                                            <p:cond delay="161"/>
                                          </p:stCondLst>
                                        </p:cTn>
                                        <p:tgtEl>
                                          <p:spTgt spid="2099"/>
                                        </p:tgtEl>
                                      </p:cBhvr>
                                      <p:to x="100000" y="80000"/>
                                    </p:animScale>
                                    <p:animScale>
                                      <p:cBhvr>
                                        <p:cTn id="16" dur="1" decel="50000">
                                          <p:stCondLst>
                                            <p:cond delay="164"/>
                                          </p:stCondLst>
                                        </p:cTn>
                                        <p:tgtEl>
                                          <p:spTgt spid="2099"/>
                                        </p:tgtEl>
                                      </p:cBhvr>
                                      <p:to x="100000" y="100000"/>
                                    </p:animScale>
                                    <p:animScale>
                                      <p:cBhvr>
                                        <p:cTn id="17" dur="1">
                                          <p:stCondLst>
                                            <p:cond delay="249"/>
                                          </p:stCondLst>
                                        </p:cTn>
                                        <p:tgtEl>
                                          <p:spTgt spid="2099"/>
                                        </p:tgtEl>
                                      </p:cBhvr>
                                      <p:to x="100000" y="90000"/>
                                    </p:animScale>
                                    <p:animScale>
                                      <p:cBhvr>
                                        <p:cTn id="18" dur="1" decel="50000">
                                          <p:stCondLst>
                                            <p:cond delay="249"/>
                                          </p:stCondLst>
                                        </p:cTn>
                                        <p:tgtEl>
                                          <p:spTgt spid="2099"/>
                                        </p:tgtEl>
                                      </p:cBhvr>
                                      <p:to x="100000" y="100000"/>
                                    </p:animScale>
                                    <p:animScale>
                                      <p:cBhvr>
                                        <p:cTn id="19" dur="1">
                                          <p:stCondLst>
                                            <p:cond delay="249"/>
                                          </p:stCondLst>
                                        </p:cTn>
                                        <p:tgtEl>
                                          <p:spTgt spid="2099"/>
                                        </p:tgtEl>
                                      </p:cBhvr>
                                      <p:to x="100000" y="95000"/>
                                    </p:animScale>
                                    <p:animScale>
                                      <p:cBhvr>
                                        <p:cTn id="20" dur="1" decel="50000">
                                          <p:stCondLst>
                                            <p:cond delay="249"/>
                                          </p:stCondLst>
                                        </p:cTn>
                                        <p:tgtEl>
                                          <p:spTgt spid="2099"/>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arn(inVertical)">
                                      <p:cBhvr>
                                        <p:cTn id="23" dur="250"/>
                                        <p:tgtEl>
                                          <p:spTgt spid="50"/>
                                        </p:tgtEl>
                                      </p:cBhvr>
                                    </p:animEffect>
                                  </p:childTnLst>
                                </p:cTn>
                              </p:par>
                            </p:childTnLst>
                          </p:cTn>
                        </p:par>
                        <p:par>
                          <p:cTn id="24" fill="hold">
                            <p:stCondLst>
                              <p:cond delay="250"/>
                            </p:stCondLst>
                            <p:childTnLst>
                              <p:par>
                                <p:cTn id="25" presetID="26" presetClass="entr" presetSubtype="0" fill="hold" grpId="0" nodeType="afterEffect">
                                  <p:stCondLst>
                                    <p:cond delay="0"/>
                                  </p:stCondLst>
                                  <p:childTnLst>
                                    <p:set>
                                      <p:cBhvr>
                                        <p:cTn id="26" dur="1" fill="hold">
                                          <p:stCondLst>
                                            <p:cond delay="0"/>
                                          </p:stCondLst>
                                        </p:cTn>
                                        <p:tgtEl>
                                          <p:spTgt spid="2104"/>
                                        </p:tgtEl>
                                        <p:attrNameLst>
                                          <p:attrName>style.visibility</p:attrName>
                                        </p:attrNameLst>
                                      </p:cBhvr>
                                      <p:to>
                                        <p:strVal val="visible"/>
                                      </p:to>
                                    </p:set>
                                    <p:animEffect transition="in" filter="wipe(down)">
                                      <p:cBhvr>
                                        <p:cTn id="27" dur="71">
                                          <p:stCondLst>
                                            <p:cond delay="0"/>
                                          </p:stCondLst>
                                        </p:cTn>
                                        <p:tgtEl>
                                          <p:spTgt spid="2104"/>
                                        </p:tgtEl>
                                      </p:cBhvr>
                                    </p:animEffect>
                                    <p:anim calcmode="lin" valueType="num">
                                      <p:cBhvr>
                                        <p:cTn id="28" dur="224" tmFilter="0,0; 0.14,0.36; 0.43,0.73; 0.71,0.91; 1.0,1.0">
                                          <p:stCondLst>
                                            <p:cond delay="0"/>
                                          </p:stCondLst>
                                        </p:cTn>
                                        <p:tgtEl>
                                          <p:spTgt spid="2104"/>
                                        </p:tgtEl>
                                        <p:attrNameLst>
                                          <p:attrName>ppt_x</p:attrName>
                                        </p:attrNameLst>
                                      </p:cBhvr>
                                      <p:tavLst>
                                        <p:tav tm="0">
                                          <p:val>
                                            <p:strVal val="#ppt_x-0.25"/>
                                          </p:val>
                                        </p:tav>
                                        <p:tav tm="100000">
                                          <p:val>
                                            <p:strVal val="#ppt_x"/>
                                          </p:val>
                                        </p:tav>
                                      </p:tavLst>
                                    </p:anim>
                                    <p:anim calcmode="lin" valueType="num">
                                      <p:cBhvr>
                                        <p:cTn id="29" dur="82" tmFilter="0.0,0.0; 0.25,0.07; 0.50,0.2; 0.75,0.467; 1.0,1.0">
                                          <p:stCondLst>
                                            <p:cond delay="0"/>
                                          </p:stCondLst>
                                        </p:cTn>
                                        <p:tgtEl>
                                          <p:spTgt spid="2104"/>
                                        </p:tgtEl>
                                        <p:attrNameLst>
                                          <p:attrName>ppt_y</p:attrName>
                                        </p:attrNameLst>
                                      </p:cBhvr>
                                      <p:tavLst>
                                        <p:tav tm="0" fmla="#ppt_y-sin(pi*$)/3">
                                          <p:val>
                                            <p:fltVal val="0.5"/>
                                          </p:val>
                                        </p:tav>
                                        <p:tav tm="100000">
                                          <p:val>
                                            <p:fltVal val="1"/>
                                          </p:val>
                                        </p:tav>
                                      </p:tavLst>
                                    </p:anim>
                                    <p:anim calcmode="lin" valueType="num">
                                      <p:cBhvr>
                                        <p:cTn id="30" dur="82" tmFilter="0, 0; 0.125,0.2665; 0.25,0.4; 0.375,0.465; 0.5,0.5;  0.625,0.535; 0.75,0.6; 0.875,0.7335; 1,1">
                                          <p:stCondLst>
                                            <p:cond delay="82"/>
                                          </p:stCondLst>
                                        </p:cTn>
                                        <p:tgtEl>
                                          <p:spTgt spid="2104"/>
                                        </p:tgtEl>
                                        <p:attrNameLst>
                                          <p:attrName>ppt_y</p:attrName>
                                        </p:attrNameLst>
                                      </p:cBhvr>
                                      <p:tavLst>
                                        <p:tav tm="0" fmla="#ppt_y-sin(pi*$)/9">
                                          <p:val>
                                            <p:fltVal val="0"/>
                                          </p:val>
                                        </p:tav>
                                        <p:tav tm="100000">
                                          <p:val>
                                            <p:fltVal val="1"/>
                                          </p:val>
                                        </p:tav>
                                      </p:tavLst>
                                    </p:anim>
                                    <p:anim calcmode="lin" valueType="num">
                                      <p:cBhvr>
                                        <p:cTn id="31" dur="2" tmFilter="0, 0; 0.125,0.2665; 0.25,0.4; 0.375,0.465; 0.5,0.5;  0.625,0.535; 0.75,0.6; 0.875,0.7335; 1,1">
                                          <p:stCondLst>
                                            <p:cond delay="163"/>
                                          </p:stCondLst>
                                        </p:cTn>
                                        <p:tgtEl>
                                          <p:spTgt spid="2104"/>
                                        </p:tgtEl>
                                        <p:attrNameLst>
                                          <p:attrName>ppt_y</p:attrName>
                                        </p:attrNameLst>
                                      </p:cBhvr>
                                      <p:tavLst>
                                        <p:tav tm="0" fmla="#ppt_y-sin(pi*$)/27">
                                          <p:val>
                                            <p:fltVal val="0"/>
                                          </p:val>
                                        </p:tav>
                                        <p:tav tm="100000">
                                          <p:val>
                                            <p:fltVal val="1"/>
                                          </p:val>
                                        </p:tav>
                                      </p:tavLst>
                                    </p:anim>
                                    <p:anim calcmode="lin" valueType="num">
                                      <p:cBhvr>
                                        <p:cTn id="32" dur="1" tmFilter="0, 0; 0.125,0.2665; 0.25,0.4; 0.375,0.465; 0.5,0.5;  0.625,0.535; 0.75,0.6; 0.875,0.7335; 1,1">
                                          <p:stCondLst>
                                            <p:cond delay="249"/>
                                          </p:stCondLst>
                                        </p:cTn>
                                        <p:tgtEl>
                                          <p:spTgt spid="2104"/>
                                        </p:tgtEl>
                                        <p:attrNameLst>
                                          <p:attrName>ppt_y</p:attrName>
                                        </p:attrNameLst>
                                      </p:cBhvr>
                                      <p:tavLst>
                                        <p:tav tm="0" fmla="#ppt_y-sin(pi*$)/81">
                                          <p:val>
                                            <p:fltVal val="0"/>
                                          </p:val>
                                        </p:tav>
                                        <p:tav tm="100000">
                                          <p:val>
                                            <p:fltVal val="1"/>
                                          </p:val>
                                        </p:tav>
                                      </p:tavLst>
                                    </p:anim>
                                    <p:animScale>
                                      <p:cBhvr>
                                        <p:cTn id="33" dur="1">
                                          <p:stCondLst>
                                            <p:cond delay="80"/>
                                          </p:stCondLst>
                                        </p:cTn>
                                        <p:tgtEl>
                                          <p:spTgt spid="2104"/>
                                        </p:tgtEl>
                                      </p:cBhvr>
                                      <p:to x="100000" y="60000"/>
                                    </p:animScale>
                                    <p:animScale>
                                      <p:cBhvr>
                                        <p:cTn id="34" dur="1" decel="50000">
                                          <p:stCondLst>
                                            <p:cond delay="83"/>
                                          </p:stCondLst>
                                        </p:cTn>
                                        <p:tgtEl>
                                          <p:spTgt spid="2104"/>
                                        </p:tgtEl>
                                      </p:cBhvr>
                                      <p:to x="100000" y="100000"/>
                                    </p:animScale>
                                    <p:animScale>
                                      <p:cBhvr>
                                        <p:cTn id="35" dur="1">
                                          <p:stCondLst>
                                            <p:cond delay="161"/>
                                          </p:stCondLst>
                                        </p:cTn>
                                        <p:tgtEl>
                                          <p:spTgt spid="2104"/>
                                        </p:tgtEl>
                                      </p:cBhvr>
                                      <p:to x="100000" y="80000"/>
                                    </p:animScale>
                                    <p:animScale>
                                      <p:cBhvr>
                                        <p:cTn id="36" dur="1" decel="50000">
                                          <p:stCondLst>
                                            <p:cond delay="164"/>
                                          </p:stCondLst>
                                        </p:cTn>
                                        <p:tgtEl>
                                          <p:spTgt spid="2104"/>
                                        </p:tgtEl>
                                      </p:cBhvr>
                                      <p:to x="100000" y="100000"/>
                                    </p:animScale>
                                    <p:animScale>
                                      <p:cBhvr>
                                        <p:cTn id="37" dur="1">
                                          <p:stCondLst>
                                            <p:cond delay="249"/>
                                          </p:stCondLst>
                                        </p:cTn>
                                        <p:tgtEl>
                                          <p:spTgt spid="2104"/>
                                        </p:tgtEl>
                                      </p:cBhvr>
                                      <p:to x="100000" y="90000"/>
                                    </p:animScale>
                                    <p:animScale>
                                      <p:cBhvr>
                                        <p:cTn id="38" dur="1" decel="50000">
                                          <p:stCondLst>
                                            <p:cond delay="249"/>
                                          </p:stCondLst>
                                        </p:cTn>
                                        <p:tgtEl>
                                          <p:spTgt spid="2104"/>
                                        </p:tgtEl>
                                      </p:cBhvr>
                                      <p:to x="100000" y="100000"/>
                                    </p:animScale>
                                    <p:animScale>
                                      <p:cBhvr>
                                        <p:cTn id="39" dur="1">
                                          <p:stCondLst>
                                            <p:cond delay="249"/>
                                          </p:stCondLst>
                                        </p:cTn>
                                        <p:tgtEl>
                                          <p:spTgt spid="2104"/>
                                        </p:tgtEl>
                                      </p:cBhvr>
                                      <p:to x="100000" y="95000"/>
                                    </p:animScale>
                                    <p:animScale>
                                      <p:cBhvr>
                                        <p:cTn id="40" dur="1" decel="50000">
                                          <p:stCondLst>
                                            <p:cond delay="249"/>
                                          </p:stCondLst>
                                        </p:cTn>
                                        <p:tgtEl>
                                          <p:spTgt spid="2104"/>
                                        </p:tgtEl>
                                      </p:cBhvr>
                                      <p:to x="100000" y="100000"/>
                                    </p:animScale>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2059"/>
                                        </p:tgtEl>
                                        <p:attrNameLst>
                                          <p:attrName>style.visibility</p:attrName>
                                        </p:attrNameLst>
                                      </p:cBhvr>
                                      <p:to>
                                        <p:strVal val="visible"/>
                                      </p:to>
                                    </p:set>
                                    <p:animEffect transition="in" filter="barn(inVertical)">
                                      <p:cBhvr>
                                        <p:cTn id="44" dur="250"/>
                                        <p:tgtEl>
                                          <p:spTgt spid="2059"/>
                                        </p:tgtEl>
                                      </p:cBhvr>
                                    </p:animEffect>
                                  </p:childTnLst>
                                </p:cTn>
                              </p:par>
                            </p:childTnLst>
                          </p:cTn>
                        </p:par>
                        <p:par>
                          <p:cTn id="45" fill="hold">
                            <p:stCondLst>
                              <p:cond delay="750"/>
                            </p:stCondLst>
                            <p:childTnLst>
                              <p:par>
                                <p:cTn id="46" presetID="26" presetClass="entr" presetSubtype="0" fill="hold" grpId="0" nodeType="afterEffect">
                                  <p:stCondLst>
                                    <p:cond delay="0"/>
                                  </p:stCondLst>
                                  <p:childTnLst>
                                    <p:set>
                                      <p:cBhvr>
                                        <p:cTn id="47" dur="1" fill="hold">
                                          <p:stCondLst>
                                            <p:cond delay="0"/>
                                          </p:stCondLst>
                                        </p:cTn>
                                        <p:tgtEl>
                                          <p:spTgt spid="2102"/>
                                        </p:tgtEl>
                                        <p:attrNameLst>
                                          <p:attrName>style.visibility</p:attrName>
                                        </p:attrNameLst>
                                      </p:cBhvr>
                                      <p:to>
                                        <p:strVal val="visible"/>
                                      </p:to>
                                    </p:set>
                                    <p:animEffect transition="in" filter="wipe(down)">
                                      <p:cBhvr>
                                        <p:cTn id="48" dur="71">
                                          <p:stCondLst>
                                            <p:cond delay="0"/>
                                          </p:stCondLst>
                                        </p:cTn>
                                        <p:tgtEl>
                                          <p:spTgt spid="2102"/>
                                        </p:tgtEl>
                                      </p:cBhvr>
                                    </p:animEffect>
                                    <p:anim calcmode="lin" valueType="num">
                                      <p:cBhvr>
                                        <p:cTn id="49" dur="224" tmFilter="0,0; 0.14,0.36; 0.43,0.73; 0.71,0.91; 1.0,1.0">
                                          <p:stCondLst>
                                            <p:cond delay="0"/>
                                          </p:stCondLst>
                                        </p:cTn>
                                        <p:tgtEl>
                                          <p:spTgt spid="2102"/>
                                        </p:tgtEl>
                                        <p:attrNameLst>
                                          <p:attrName>ppt_x</p:attrName>
                                        </p:attrNameLst>
                                      </p:cBhvr>
                                      <p:tavLst>
                                        <p:tav tm="0">
                                          <p:val>
                                            <p:strVal val="#ppt_x-0.25"/>
                                          </p:val>
                                        </p:tav>
                                        <p:tav tm="100000">
                                          <p:val>
                                            <p:strVal val="#ppt_x"/>
                                          </p:val>
                                        </p:tav>
                                      </p:tavLst>
                                    </p:anim>
                                    <p:anim calcmode="lin" valueType="num">
                                      <p:cBhvr>
                                        <p:cTn id="50" dur="82" tmFilter="0.0,0.0; 0.25,0.07; 0.50,0.2; 0.75,0.467; 1.0,1.0">
                                          <p:stCondLst>
                                            <p:cond delay="0"/>
                                          </p:stCondLst>
                                        </p:cTn>
                                        <p:tgtEl>
                                          <p:spTgt spid="2102"/>
                                        </p:tgtEl>
                                        <p:attrNameLst>
                                          <p:attrName>ppt_y</p:attrName>
                                        </p:attrNameLst>
                                      </p:cBhvr>
                                      <p:tavLst>
                                        <p:tav tm="0" fmla="#ppt_y-sin(pi*$)/3">
                                          <p:val>
                                            <p:fltVal val="0.5"/>
                                          </p:val>
                                        </p:tav>
                                        <p:tav tm="100000">
                                          <p:val>
                                            <p:fltVal val="1"/>
                                          </p:val>
                                        </p:tav>
                                      </p:tavLst>
                                    </p:anim>
                                    <p:anim calcmode="lin" valueType="num">
                                      <p:cBhvr>
                                        <p:cTn id="51" dur="82" tmFilter="0, 0; 0.125,0.2665; 0.25,0.4; 0.375,0.465; 0.5,0.5;  0.625,0.535; 0.75,0.6; 0.875,0.7335; 1,1">
                                          <p:stCondLst>
                                            <p:cond delay="82"/>
                                          </p:stCondLst>
                                        </p:cTn>
                                        <p:tgtEl>
                                          <p:spTgt spid="2102"/>
                                        </p:tgtEl>
                                        <p:attrNameLst>
                                          <p:attrName>ppt_y</p:attrName>
                                        </p:attrNameLst>
                                      </p:cBhvr>
                                      <p:tavLst>
                                        <p:tav tm="0" fmla="#ppt_y-sin(pi*$)/9">
                                          <p:val>
                                            <p:fltVal val="0"/>
                                          </p:val>
                                        </p:tav>
                                        <p:tav tm="100000">
                                          <p:val>
                                            <p:fltVal val="1"/>
                                          </p:val>
                                        </p:tav>
                                      </p:tavLst>
                                    </p:anim>
                                    <p:anim calcmode="lin" valueType="num">
                                      <p:cBhvr>
                                        <p:cTn id="52" dur="2" tmFilter="0, 0; 0.125,0.2665; 0.25,0.4; 0.375,0.465; 0.5,0.5;  0.625,0.535; 0.75,0.6; 0.875,0.7335; 1,1">
                                          <p:stCondLst>
                                            <p:cond delay="163"/>
                                          </p:stCondLst>
                                        </p:cTn>
                                        <p:tgtEl>
                                          <p:spTgt spid="2102"/>
                                        </p:tgtEl>
                                        <p:attrNameLst>
                                          <p:attrName>ppt_y</p:attrName>
                                        </p:attrNameLst>
                                      </p:cBhvr>
                                      <p:tavLst>
                                        <p:tav tm="0" fmla="#ppt_y-sin(pi*$)/27">
                                          <p:val>
                                            <p:fltVal val="0"/>
                                          </p:val>
                                        </p:tav>
                                        <p:tav tm="100000">
                                          <p:val>
                                            <p:fltVal val="1"/>
                                          </p:val>
                                        </p:tav>
                                      </p:tavLst>
                                    </p:anim>
                                    <p:anim calcmode="lin" valueType="num">
                                      <p:cBhvr>
                                        <p:cTn id="53" dur="1" tmFilter="0, 0; 0.125,0.2665; 0.25,0.4; 0.375,0.465; 0.5,0.5;  0.625,0.535; 0.75,0.6; 0.875,0.7335; 1,1">
                                          <p:stCondLst>
                                            <p:cond delay="249"/>
                                          </p:stCondLst>
                                        </p:cTn>
                                        <p:tgtEl>
                                          <p:spTgt spid="2102"/>
                                        </p:tgtEl>
                                        <p:attrNameLst>
                                          <p:attrName>ppt_y</p:attrName>
                                        </p:attrNameLst>
                                      </p:cBhvr>
                                      <p:tavLst>
                                        <p:tav tm="0" fmla="#ppt_y-sin(pi*$)/81">
                                          <p:val>
                                            <p:fltVal val="0"/>
                                          </p:val>
                                        </p:tav>
                                        <p:tav tm="100000">
                                          <p:val>
                                            <p:fltVal val="1"/>
                                          </p:val>
                                        </p:tav>
                                      </p:tavLst>
                                    </p:anim>
                                    <p:animScale>
                                      <p:cBhvr>
                                        <p:cTn id="54" dur="1">
                                          <p:stCondLst>
                                            <p:cond delay="80"/>
                                          </p:stCondLst>
                                        </p:cTn>
                                        <p:tgtEl>
                                          <p:spTgt spid="2102"/>
                                        </p:tgtEl>
                                      </p:cBhvr>
                                      <p:to x="100000" y="60000"/>
                                    </p:animScale>
                                    <p:animScale>
                                      <p:cBhvr>
                                        <p:cTn id="55" dur="1" decel="50000">
                                          <p:stCondLst>
                                            <p:cond delay="83"/>
                                          </p:stCondLst>
                                        </p:cTn>
                                        <p:tgtEl>
                                          <p:spTgt spid="2102"/>
                                        </p:tgtEl>
                                      </p:cBhvr>
                                      <p:to x="100000" y="100000"/>
                                    </p:animScale>
                                    <p:animScale>
                                      <p:cBhvr>
                                        <p:cTn id="56" dur="1">
                                          <p:stCondLst>
                                            <p:cond delay="161"/>
                                          </p:stCondLst>
                                        </p:cTn>
                                        <p:tgtEl>
                                          <p:spTgt spid="2102"/>
                                        </p:tgtEl>
                                      </p:cBhvr>
                                      <p:to x="100000" y="80000"/>
                                    </p:animScale>
                                    <p:animScale>
                                      <p:cBhvr>
                                        <p:cTn id="57" dur="1" decel="50000">
                                          <p:stCondLst>
                                            <p:cond delay="164"/>
                                          </p:stCondLst>
                                        </p:cTn>
                                        <p:tgtEl>
                                          <p:spTgt spid="2102"/>
                                        </p:tgtEl>
                                      </p:cBhvr>
                                      <p:to x="100000" y="100000"/>
                                    </p:animScale>
                                    <p:animScale>
                                      <p:cBhvr>
                                        <p:cTn id="58" dur="1">
                                          <p:stCondLst>
                                            <p:cond delay="249"/>
                                          </p:stCondLst>
                                        </p:cTn>
                                        <p:tgtEl>
                                          <p:spTgt spid="2102"/>
                                        </p:tgtEl>
                                      </p:cBhvr>
                                      <p:to x="100000" y="90000"/>
                                    </p:animScale>
                                    <p:animScale>
                                      <p:cBhvr>
                                        <p:cTn id="59" dur="1" decel="50000">
                                          <p:stCondLst>
                                            <p:cond delay="249"/>
                                          </p:stCondLst>
                                        </p:cTn>
                                        <p:tgtEl>
                                          <p:spTgt spid="2102"/>
                                        </p:tgtEl>
                                      </p:cBhvr>
                                      <p:to x="100000" y="100000"/>
                                    </p:animScale>
                                    <p:animScale>
                                      <p:cBhvr>
                                        <p:cTn id="60" dur="1">
                                          <p:stCondLst>
                                            <p:cond delay="249"/>
                                          </p:stCondLst>
                                        </p:cTn>
                                        <p:tgtEl>
                                          <p:spTgt spid="2102"/>
                                        </p:tgtEl>
                                      </p:cBhvr>
                                      <p:to x="100000" y="95000"/>
                                    </p:animScale>
                                    <p:animScale>
                                      <p:cBhvr>
                                        <p:cTn id="61" dur="1" decel="50000">
                                          <p:stCondLst>
                                            <p:cond delay="249"/>
                                          </p:stCondLst>
                                        </p:cTn>
                                        <p:tgtEl>
                                          <p:spTgt spid="21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4" grpId="0" animBg="1"/>
      <p:bldP spid="2059" grpId="0" animBg="1"/>
      <p:bldP spid="2099" grpId="0" animBg="1"/>
      <p:bldP spid="2102"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2" descr="Logo, company name&#10;&#10;Description automatically generated">
            <a:extLst>
              <a:ext uri="{FF2B5EF4-FFF2-40B4-BE49-F238E27FC236}">
                <a16:creationId xmlns:a16="http://schemas.microsoft.com/office/drawing/2014/main" id="{D57D8257-4881-EB99-A38A-43A593DB40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6363F3D-D02B-DAD5-EE1C-A456BFFD003B}"/>
              </a:ext>
            </a:extLst>
          </p:cNvPr>
          <p:cNvSpPr txBox="1"/>
          <p:nvPr/>
        </p:nvSpPr>
        <p:spPr>
          <a:xfrm>
            <a:off x="1248955" y="2342658"/>
            <a:ext cx="8252853" cy="674928"/>
          </a:xfrm>
          <a:prstGeom prst="rect">
            <a:avLst/>
          </a:prstGeom>
          <a:noFill/>
        </p:spPr>
        <p:txBody>
          <a:bodyPr wrap="square" rtlCol="0">
            <a:spAutoFit/>
          </a:bodyPr>
          <a:lstStyle/>
          <a:p>
            <a:pPr algn="just" rtl="0">
              <a:lnSpc>
                <a:spcPct val="150000"/>
              </a:lnSpc>
              <a:spcBef>
                <a:spcPts val="1800"/>
              </a:spcBef>
              <a:spcAft>
                <a:spcPts val="1200"/>
              </a:spcAft>
            </a:pPr>
            <a:r>
              <a:rPr lang="en-US" sz="2800" b="0" i="0" u="none" strike="noStrike" dirty="0">
                <a:solidFill>
                  <a:schemeClr val="accent1">
                    <a:lumMod val="50000"/>
                  </a:schemeClr>
                </a:solidFill>
                <a:effectLst/>
                <a:latin typeface="Book Antiqua" panose="02040602050305030304" pitchFamily="18" charset="0"/>
              </a:rPr>
              <a:t>Customised and Individualized Dashboard</a:t>
            </a:r>
            <a:endParaRPr lang="en-US" sz="2800" b="0" dirty="0">
              <a:solidFill>
                <a:schemeClr val="accent1">
                  <a:lumMod val="50000"/>
                </a:schemeClr>
              </a:solidFill>
              <a:effectLst/>
              <a:latin typeface="Book Antiqua" panose="02040602050305030304" pitchFamily="18" charset="0"/>
            </a:endParaRPr>
          </a:p>
        </p:txBody>
      </p:sp>
      <p:sp>
        <p:nvSpPr>
          <p:cNvPr id="16" name="TextBox 15">
            <a:extLst>
              <a:ext uri="{FF2B5EF4-FFF2-40B4-BE49-F238E27FC236}">
                <a16:creationId xmlns:a16="http://schemas.microsoft.com/office/drawing/2014/main" id="{5DA7623B-7289-928D-09D3-841F7DA9CDDA}"/>
              </a:ext>
            </a:extLst>
          </p:cNvPr>
          <p:cNvSpPr txBox="1"/>
          <p:nvPr/>
        </p:nvSpPr>
        <p:spPr>
          <a:xfrm>
            <a:off x="1248955" y="2931000"/>
            <a:ext cx="7994435" cy="882357"/>
          </a:xfrm>
          <a:prstGeom prst="rect">
            <a:avLst/>
          </a:prstGeom>
          <a:noFill/>
        </p:spPr>
        <p:txBody>
          <a:bodyPr wrap="square" rtlCol="0">
            <a:spAutoFit/>
          </a:bodyPr>
          <a:lstStyle/>
          <a:p>
            <a:pPr algn="just">
              <a:lnSpc>
                <a:spcPct val="150000"/>
              </a:lnSpc>
            </a:pPr>
            <a:r>
              <a:rPr lang="en-US" sz="1800" b="0" i="0" u="none" strike="noStrike" dirty="0">
                <a:solidFill>
                  <a:srgbClr val="000000"/>
                </a:solidFill>
                <a:effectLst/>
                <a:latin typeface="Book Antiqua" panose="02040602050305030304" pitchFamily="18" charset="0"/>
              </a:rPr>
              <a:t>The NetSuite users could now track their daily tasks directly from their calendars and modify their dashboard according to their needs.</a:t>
            </a:r>
            <a:endParaRPr lang="en-US" sz="1800" dirty="0">
              <a:latin typeface="Book Antiqua" panose="02040602050305030304" pitchFamily="18" charset="0"/>
            </a:endParaRPr>
          </a:p>
        </p:txBody>
      </p:sp>
      <p:sp>
        <p:nvSpPr>
          <p:cNvPr id="18" name="TextBox 17">
            <a:extLst>
              <a:ext uri="{FF2B5EF4-FFF2-40B4-BE49-F238E27FC236}">
                <a16:creationId xmlns:a16="http://schemas.microsoft.com/office/drawing/2014/main" id="{E39C72B3-D415-4379-4918-0BB8DC353C91}"/>
              </a:ext>
            </a:extLst>
          </p:cNvPr>
          <p:cNvSpPr txBox="1"/>
          <p:nvPr/>
        </p:nvSpPr>
        <p:spPr>
          <a:xfrm>
            <a:off x="1205975" y="3985479"/>
            <a:ext cx="3922616" cy="674928"/>
          </a:xfrm>
          <a:prstGeom prst="rect">
            <a:avLst/>
          </a:prstGeom>
          <a:noFill/>
        </p:spPr>
        <p:txBody>
          <a:bodyPr wrap="square" rtlCol="0">
            <a:spAutoFit/>
          </a:bodyPr>
          <a:lstStyle/>
          <a:p>
            <a:pPr algn="just" rtl="0">
              <a:lnSpc>
                <a:spcPct val="150000"/>
              </a:lnSpc>
              <a:spcBef>
                <a:spcPts val="1800"/>
              </a:spcBef>
              <a:spcAft>
                <a:spcPts val="1200"/>
              </a:spcAft>
            </a:pPr>
            <a:r>
              <a:rPr lang="en-US" sz="2800" b="0" i="0" u="none" strike="noStrike" dirty="0">
                <a:solidFill>
                  <a:schemeClr val="accent1">
                    <a:lumMod val="50000"/>
                  </a:schemeClr>
                </a:solidFill>
                <a:effectLst/>
                <a:latin typeface="Book Antiqua" panose="02040602050305030304" pitchFamily="18" charset="0"/>
              </a:rPr>
              <a:t>SuitePromotions</a:t>
            </a:r>
            <a:endParaRPr lang="en-US" sz="2800" b="0" dirty="0">
              <a:solidFill>
                <a:schemeClr val="accent1">
                  <a:lumMod val="50000"/>
                </a:schemeClr>
              </a:solidFill>
              <a:effectLst/>
              <a:latin typeface="Book Antiqua" panose="02040602050305030304" pitchFamily="18" charset="0"/>
            </a:endParaRPr>
          </a:p>
        </p:txBody>
      </p:sp>
      <p:sp>
        <p:nvSpPr>
          <p:cNvPr id="20" name="TextBox 19">
            <a:extLst>
              <a:ext uri="{FF2B5EF4-FFF2-40B4-BE49-F238E27FC236}">
                <a16:creationId xmlns:a16="http://schemas.microsoft.com/office/drawing/2014/main" id="{6D2CD097-6AEF-A57A-EEE4-51668888BC67}"/>
              </a:ext>
            </a:extLst>
          </p:cNvPr>
          <p:cNvSpPr txBox="1"/>
          <p:nvPr/>
        </p:nvSpPr>
        <p:spPr>
          <a:xfrm>
            <a:off x="1205975" y="4570464"/>
            <a:ext cx="8252853" cy="1297856"/>
          </a:xfrm>
          <a:prstGeom prst="rect">
            <a:avLst/>
          </a:prstGeom>
          <a:noFill/>
        </p:spPr>
        <p:txBody>
          <a:bodyPr wrap="square" rtlCol="0">
            <a:spAutoFit/>
          </a:bodyPr>
          <a:lstStyle/>
          <a:p>
            <a:pPr algn="just">
              <a:lnSpc>
                <a:spcPct val="150000"/>
              </a:lnSpc>
            </a:pPr>
            <a:r>
              <a:rPr lang="en-US" sz="1800" b="0" i="0" u="none" strike="noStrike" dirty="0">
                <a:solidFill>
                  <a:srgbClr val="000000"/>
                </a:solidFill>
                <a:effectLst/>
                <a:latin typeface="Book Antiqua" panose="02040602050305030304" pitchFamily="18" charset="0"/>
              </a:rPr>
              <a:t>With customer-specific promotions, you could define and customise advertisements according to the customer, who brings in better results on investment.</a:t>
            </a:r>
            <a:endParaRPr lang="en-US" sz="1800" dirty="0">
              <a:latin typeface="Book Antiqua" panose="02040602050305030304" pitchFamily="18" charset="0"/>
            </a:endParaRPr>
          </a:p>
        </p:txBody>
      </p:sp>
      <p:sp>
        <p:nvSpPr>
          <p:cNvPr id="22" name="TextBox 21">
            <a:extLst>
              <a:ext uri="{FF2B5EF4-FFF2-40B4-BE49-F238E27FC236}">
                <a16:creationId xmlns:a16="http://schemas.microsoft.com/office/drawing/2014/main" id="{8EBDE513-3D79-325F-961D-1188C63EA876}"/>
              </a:ext>
            </a:extLst>
          </p:cNvPr>
          <p:cNvSpPr txBox="1"/>
          <p:nvPr/>
        </p:nvSpPr>
        <p:spPr>
          <a:xfrm>
            <a:off x="1248955" y="5875295"/>
            <a:ext cx="3158693" cy="674928"/>
          </a:xfrm>
          <a:prstGeom prst="rect">
            <a:avLst/>
          </a:prstGeom>
          <a:noFill/>
        </p:spPr>
        <p:txBody>
          <a:bodyPr wrap="square" rtlCol="0">
            <a:spAutoFit/>
          </a:bodyPr>
          <a:lstStyle/>
          <a:p>
            <a:pPr algn="just">
              <a:lnSpc>
                <a:spcPct val="150000"/>
              </a:lnSpc>
            </a:pPr>
            <a:r>
              <a:rPr lang="en-US" sz="2800" b="0" i="0" u="none" strike="noStrike" dirty="0">
                <a:solidFill>
                  <a:schemeClr val="accent1">
                    <a:lumMod val="50000"/>
                  </a:schemeClr>
                </a:solidFill>
                <a:effectLst/>
                <a:latin typeface="Book Antiqua" panose="02040602050305030304" pitchFamily="18" charset="0"/>
              </a:rPr>
              <a:t>User Interface</a:t>
            </a:r>
            <a:endParaRPr lang="en-US" sz="2800" dirty="0">
              <a:solidFill>
                <a:schemeClr val="accent1">
                  <a:lumMod val="50000"/>
                </a:schemeClr>
              </a:solidFill>
              <a:latin typeface="Book Antiqua" panose="02040602050305030304" pitchFamily="18" charset="0"/>
            </a:endParaRPr>
          </a:p>
        </p:txBody>
      </p:sp>
      <p:sp>
        <p:nvSpPr>
          <p:cNvPr id="24" name="TextBox 23">
            <a:extLst>
              <a:ext uri="{FF2B5EF4-FFF2-40B4-BE49-F238E27FC236}">
                <a16:creationId xmlns:a16="http://schemas.microsoft.com/office/drawing/2014/main" id="{85A1D019-8E75-F566-520E-6593F636E23C}"/>
              </a:ext>
            </a:extLst>
          </p:cNvPr>
          <p:cNvSpPr txBox="1"/>
          <p:nvPr/>
        </p:nvSpPr>
        <p:spPr>
          <a:xfrm>
            <a:off x="1205975" y="6486927"/>
            <a:ext cx="8295833" cy="882357"/>
          </a:xfrm>
          <a:prstGeom prst="rect">
            <a:avLst/>
          </a:prstGeom>
          <a:noFill/>
        </p:spPr>
        <p:txBody>
          <a:bodyPr wrap="square" rtlCol="0">
            <a:spAutoFit/>
          </a:bodyPr>
          <a:lstStyle/>
          <a:p>
            <a:pPr algn="just" rtl="0">
              <a:lnSpc>
                <a:spcPct val="150000"/>
              </a:lnSpc>
              <a:spcBef>
                <a:spcPts val="1200"/>
              </a:spcBef>
              <a:spcAft>
                <a:spcPts val="1200"/>
              </a:spcAft>
            </a:pPr>
            <a:r>
              <a:rPr lang="en-US" sz="1800" b="0" i="0" u="none" strike="noStrike" dirty="0">
                <a:solidFill>
                  <a:srgbClr val="000000"/>
                </a:solidFill>
                <a:effectLst/>
                <a:latin typeface="Book Antiqua" panose="02040602050305030304" pitchFamily="18" charset="0"/>
              </a:rPr>
              <a:t>Access to the new features like drag and drop and further simplifications of the user interface made it easier for users to track KPIs.</a:t>
            </a:r>
            <a:endParaRPr lang="en-US" sz="1800" b="0" dirty="0">
              <a:effectLst/>
              <a:latin typeface="Book Antiqua" panose="02040602050305030304" pitchFamily="18" charset="0"/>
            </a:endParaRPr>
          </a:p>
        </p:txBody>
      </p:sp>
      <p:sp>
        <p:nvSpPr>
          <p:cNvPr id="26" name="TextBox 25">
            <a:extLst>
              <a:ext uri="{FF2B5EF4-FFF2-40B4-BE49-F238E27FC236}">
                <a16:creationId xmlns:a16="http://schemas.microsoft.com/office/drawing/2014/main" id="{596A5FF2-02A0-19FE-C824-2C3B502013C3}"/>
              </a:ext>
            </a:extLst>
          </p:cNvPr>
          <p:cNvSpPr txBox="1"/>
          <p:nvPr/>
        </p:nvSpPr>
        <p:spPr>
          <a:xfrm>
            <a:off x="1205975" y="7501103"/>
            <a:ext cx="6239947" cy="674928"/>
          </a:xfrm>
          <a:prstGeom prst="rect">
            <a:avLst/>
          </a:prstGeom>
          <a:noFill/>
        </p:spPr>
        <p:txBody>
          <a:bodyPr wrap="square" rtlCol="0">
            <a:spAutoFit/>
          </a:bodyPr>
          <a:lstStyle/>
          <a:p>
            <a:pPr algn="just" rtl="0">
              <a:lnSpc>
                <a:spcPct val="150000"/>
              </a:lnSpc>
              <a:spcBef>
                <a:spcPts val="1800"/>
              </a:spcBef>
              <a:spcAft>
                <a:spcPts val="1200"/>
              </a:spcAft>
            </a:pPr>
            <a:r>
              <a:rPr lang="en-US" sz="2800" b="0" i="0" u="none" strike="noStrike" dirty="0">
                <a:solidFill>
                  <a:schemeClr val="accent1">
                    <a:lumMod val="50000"/>
                  </a:schemeClr>
                </a:solidFill>
                <a:effectLst/>
                <a:latin typeface="Book Antiqua" panose="02040602050305030304" pitchFamily="18" charset="0"/>
              </a:rPr>
              <a:t>Professional Service Automation</a:t>
            </a:r>
            <a:endParaRPr lang="en-US" sz="2800" b="0" dirty="0">
              <a:solidFill>
                <a:schemeClr val="accent1">
                  <a:lumMod val="50000"/>
                </a:schemeClr>
              </a:solidFill>
              <a:effectLst/>
              <a:latin typeface="Book Antiqua" panose="02040602050305030304" pitchFamily="18" charset="0"/>
            </a:endParaRPr>
          </a:p>
        </p:txBody>
      </p:sp>
      <p:sp>
        <p:nvSpPr>
          <p:cNvPr id="27" name="TextBox 26">
            <a:extLst>
              <a:ext uri="{FF2B5EF4-FFF2-40B4-BE49-F238E27FC236}">
                <a16:creationId xmlns:a16="http://schemas.microsoft.com/office/drawing/2014/main" id="{C6C2B4DA-D7D6-4E3C-1A3A-5514C4BC350F}"/>
              </a:ext>
            </a:extLst>
          </p:cNvPr>
          <p:cNvSpPr txBox="1"/>
          <p:nvPr/>
        </p:nvSpPr>
        <p:spPr>
          <a:xfrm>
            <a:off x="1205975" y="8059155"/>
            <a:ext cx="8295833" cy="882357"/>
          </a:xfrm>
          <a:prstGeom prst="rect">
            <a:avLst/>
          </a:prstGeom>
          <a:noFill/>
        </p:spPr>
        <p:txBody>
          <a:bodyPr wrap="square" rtlCol="0">
            <a:spAutoFit/>
          </a:bodyPr>
          <a:lstStyle/>
          <a:p>
            <a:pPr algn="just">
              <a:lnSpc>
                <a:spcPct val="150000"/>
              </a:lnSpc>
            </a:pPr>
            <a:r>
              <a:rPr lang="en-US" sz="1800" b="0" i="0" u="none" strike="noStrike" dirty="0">
                <a:solidFill>
                  <a:srgbClr val="000000"/>
                </a:solidFill>
                <a:effectLst/>
                <a:latin typeface="Book Antiqua" panose="02040602050305030304" pitchFamily="18" charset="0"/>
              </a:rPr>
              <a:t>After this upgrade, doing projects from scratch was no longer challenging, and customers had better visibility. </a:t>
            </a:r>
            <a:endParaRPr lang="en-US" sz="1800" dirty="0">
              <a:latin typeface="Book Antiqua" panose="02040602050305030304" pitchFamily="18" charset="0"/>
            </a:endParaRPr>
          </a:p>
        </p:txBody>
      </p:sp>
    </p:spTree>
    <p:extLst>
      <p:ext uri="{BB962C8B-B14F-4D97-AF65-F5344CB8AC3E}">
        <p14:creationId xmlns:p14="http://schemas.microsoft.com/office/powerpoint/2010/main" val="2205821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25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25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25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F2100E-6743-AFD0-26F3-875D90CD105F}"/>
              </a:ext>
            </a:extLst>
          </p:cNvPr>
          <p:cNvSpPr/>
          <p:nvPr/>
        </p:nvSpPr>
        <p:spPr>
          <a:xfrm>
            <a:off x="0" y="1575058"/>
            <a:ext cx="18288000" cy="126745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6C6965-7AA1-0351-722D-CF2522DD07E5}"/>
              </a:ext>
            </a:extLst>
          </p:cNvPr>
          <p:cNvSpPr txBox="1"/>
          <p:nvPr/>
        </p:nvSpPr>
        <p:spPr>
          <a:xfrm>
            <a:off x="8416212" y="1575058"/>
            <a:ext cx="3676261" cy="1200329"/>
          </a:xfrm>
          <a:prstGeom prst="rect">
            <a:avLst/>
          </a:prstGeom>
          <a:noFill/>
        </p:spPr>
        <p:txBody>
          <a:bodyPr wrap="square" rtlCol="0">
            <a:spAutoFit/>
          </a:bodyPr>
          <a:lstStyle/>
          <a:p>
            <a:r>
              <a:rPr lang="en-US" sz="7200" dirty="0">
                <a:solidFill>
                  <a:schemeClr val="bg1"/>
                </a:solidFill>
                <a:latin typeface="Book Antiqua" panose="02040602050305030304" pitchFamily="18" charset="0"/>
              </a:rPr>
              <a:t>Agenda</a:t>
            </a:r>
          </a:p>
        </p:txBody>
      </p:sp>
      <p:sp>
        <p:nvSpPr>
          <p:cNvPr id="5" name="TextBox 4">
            <a:extLst>
              <a:ext uri="{FF2B5EF4-FFF2-40B4-BE49-F238E27FC236}">
                <a16:creationId xmlns:a16="http://schemas.microsoft.com/office/drawing/2014/main" id="{616B8EC8-63C5-B2FF-677D-EF546B7D20A3}"/>
              </a:ext>
            </a:extLst>
          </p:cNvPr>
          <p:cNvSpPr txBox="1"/>
          <p:nvPr/>
        </p:nvSpPr>
        <p:spPr>
          <a:xfrm>
            <a:off x="6738730" y="3464082"/>
            <a:ext cx="8965500" cy="5577681"/>
          </a:xfrm>
          <a:prstGeom prst="rect">
            <a:avLst/>
          </a:prstGeom>
          <a:noFill/>
        </p:spPr>
        <p:txBody>
          <a:bodyPr wrap="square" numCol="2" rtlCol="0">
            <a:spAutoFit/>
          </a:bodyPr>
          <a:lstStyle/>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Upgrades Over    The Years    </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A Bit of NetSuite History</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2017.1</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2017.2</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2018.1</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2018.2</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2019.1</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2019.2</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2020.1</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2020.2</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2021.1</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2021.2</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2022.1</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2022.2</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NetSuite 2023.1</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All about NetSuite</a:t>
            </a:r>
          </a:p>
          <a:p>
            <a:pPr marL="342900" indent="-342900">
              <a:lnSpc>
                <a:spcPct val="150000"/>
              </a:lnSpc>
              <a:buFont typeface="Wingdings" panose="05000000000000000000" pitchFamily="2" charset="2"/>
              <a:buChar char="q"/>
            </a:pPr>
            <a:r>
              <a:rPr lang="en-US" sz="2400" dirty="0">
                <a:solidFill>
                  <a:schemeClr val="bg1"/>
                </a:solidFill>
                <a:latin typeface="Book Antiqua" panose="02040602050305030304" pitchFamily="18" charset="0"/>
              </a:rPr>
              <a:t>About Folio3</a:t>
            </a:r>
          </a:p>
        </p:txBody>
      </p:sp>
      <p:pic>
        <p:nvPicPr>
          <p:cNvPr id="2" name="Picture 1" descr="Logo, company name&#10;&#10;Description automatically generated">
            <a:extLst>
              <a:ext uri="{FF2B5EF4-FFF2-40B4-BE49-F238E27FC236}">
                <a16:creationId xmlns:a16="http://schemas.microsoft.com/office/drawing/2014/main" id="{9F7662F3-CAD6-6D06-54AA-7EAABC03E2BF}"/>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extLst>
      <p:ext uri="{BB962C8B-B14F-4D97-AF65-F5344CB8AC3E}">
        <p14:creationId xmlns:p14="http://schemas.microsoft.com/office/powerpoint/2010/main" val="252345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2"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2019.2</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384995"/>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NetSuite’s 19.2 features introduced powerful financial capabilities, and various enhancements left no stone unturned.</a:t>
            </a:r>
          </a:p>
        </p:txBody>
      </p:sp>
      <p:pic>
        <p:nvPicPr>
          <p:cNvPr id="2" name="Picture 2" descr="Logo, company name&#10;&#10;Description automatically generated">
            <a:extLst>
              <a:ext uri="{FF2B5EF4-FFF2-40B4-BE49-F238E27FC236}">
                <a16:creationId xmlns:a16="http://schemas.microsoft.com/office/drawing/2014/main" id="{A002D47F-0720-B8D3-5281-BE5D6A7212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85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p:cNvSpPr>
          <p:nvPr/>
        </p:nvSpPr>
        <p:spPr>
          <a:xfrm>
            <a:off x="0" y="25901"/>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9" name="Group 8">
            <a:extLst>
              <a:ext uri="{FF2B5EF4-FFF2-40B4-BE49-F238E27FC236}">
                <a16:creationId xmlns:a16="http://schemas.microsoft.com/office/drawing/2014/main" id="{D52C1696-9AD5-51AE-CBFC-2F94F5C793EE}"/>
              </a:ext>
            </a:extLst>
          </p:cNvPr>
          <p:cNvGrpSpPr/>
          <p:nvPr/>
        </p:nvGrpSpPr>
        <p:grpSpPr>
          <a:xfrm>
            <a:off x="0" y="1987795"/>
            <a:ext cx="18288000" cy="7106539"/>
            <a:chOff x="0" y="1066544"/>
            <a:chExt cx="18288000" cy="7106539"/>
          </a:xfrm>
        </p:grpSpPr>
        <p:sp>
          <p:nvSpPr>
            <p:cNvPr id="8" name="Rectangle 7">
              <a:extLst>
                <a:ext uri="{FF2B5EF4-FFF2-40B4-BE49-F238E27FC236}">
                  <a16:creationId xmlns:a16="http://schemas.microsoft.com/office/drawing/2014/main" id="{9867EA85-9FC8-E061-C25C-A22AF4910F95}"/>
                </a:ext>
              </a:extLst>
            </p:cNvPr>
            <p:cNvSpPr/>
            <p:nvPr/>
          </p:nvSpPr>
          <p:spPr>
            <a:xfrm>
              <a:off x="0" y="1066544"/>
              <a:ext cx="18288000" cy="13234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1E3A7E-E582-D9BC-DC13-6583F66FA580}"/>
                </a:ext>
              </a:extLst>
            </p:cNvPr>
            <p:cNvSpPr/>
            <p:nvPr/>
          </p:nvSpPr>
          <p:spPr>
            <a:xfrm>
              <a:off x="0" y="5101210"/>
              <a:ext cx="18288000" cy="13234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128713" y="2670305"/>
              <a:ext cx="4367764" cy="1938992"/>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This release comes with a one-stop key for handling access to NetSuite. With this feature, users can quickly initiate password resets and reset their 2-factor authentication settings saving much time. </a:t>
              </a:r>
            </a:p>
          </p:txBody>
        </p:sp>
        <p:sp>
          <p:nvSpPr>
            <p:cNvPr id="73" name="TextBox 72"/>
            <p:cNvSpPr txBox="1"/>
            <p:nvPr/>
          </p:nvSpPr>
          <p:spPr>
            <a:xfrm>
              <a:off x="4128713" y="6849644"/>
              <a:ext cx="4367764" cy="1323439"/>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The new release supported approval delegation and routing, custom matrices and orders, automatic approvals, and much more. </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4" name="TextBox 73"/>
            <p:cNvSpPr txBox="1"/>
            <p:nvPr/>
          </p:nvSpPr>
          <p:spPr>
            <a:xfrm>
              <a:off x="9945395" y="2670306"/>
              <a:ext cx="4344600" cy="1631216"/>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This update gave users a more suitable way to store their import selections and simultaneously automate their banking upload process. </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9" name="TextBox 78"/>
            <p:cNvSpPr txBox="1"/>
            <p:nvPr/>
          </p:nvSpPr>
          <p:spPr>
            <a:xfrm>
              <a:off x="9945395" y="7003531"/>
              <a:ext cx="4172990" cy="1015663"/>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This upgrade was a way to lessen the trouble of email delivery errors.</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BA08E3F2-490F-74FC-8489-8704B2E0F9CE}"/>
                </a:ext>
              </a:extLst>
            </p:cNvPr>
            <p:cNvSpPr txBox="1"/>
            <p:nvPr/>
          </p:nvSpPr>
          <p:spPr>
            <a:xfrm>
              <a:off x="4128713" y="1417587"/>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User Access Reset</a:t>
              </a:r>
            </a:p>
          </p:txBody>
        </p:sp>
        <p:sp>
          <p:nvSpPr>
            <p:cNvPr id="4" name="TextBox 3">
              <a:extLst>
                <a:ext uri="{FF2B5EF4-FFF2-40B4-BE49-F238E27FC236}">
                  <a16:creationId xmlns:a16="http://schemas.microsoft.com/office/drawing/2014/main" id="{72A1CA8E-7FB8-C687-AA64-1FD89DA705D8}"/>
                </a:ext>
              </a:extLst>
            </p:cNvPr>
            <p:cNvSpPr txBox="1"/>
            <p:nvPr/>
          </p:nvSpPr>
          <p:spPr>
            <a:xfrm>
              <a:off x="4128713" y="5462184"/>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SuiteApprovals</a:t>
              </a:r>
              <a:endParaRPr lang="en-US" sz="3200" dirty="0">
                <a:solidFill>
                  <a:schemeClr val="bg1"/>
                </a:solidFill>
                <a:latin typeface="Book Antiqua" panose="02040602050305030304" pitchFamily="18" charset="0"/>
              </a:endParaRPr>
            </a:p>
          </p:txBody>
        </p:sp>
        <p:sp>
          <p:nvSpPr>
            <p:cNvPr id="5" name="TextBox 4">
              <a:extLst>
                <a:ext uri="{FF2B5EF4-FFF2-40B4-BE49-F238E27FC236}">
                  <a16:creationId xmlns:a16="http://schemas.microsoft.com/office/drawing/2014/main" id="{17A96538-E8B5-FD8A-2F1F-D52540BBE416}"/>
                </a:ext>
              </a:extLst>
            </p:cNvPr>
            <p:cNvSpPr txBox="1"/>
            <p:nvPr/>
          </p:nvSpPr>
          <p:spPr>
            <a:xfrm>
              <a:off x="9918531" y="1417587"/>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Banking Data</a:t>
              </a:r>
            </a:p>
          </p:txBody>
        </p:sp>
        <p:sp>
          <p:nvSpPr>
            <p:cNvPr id="6" name="TextBox 5">
              <a:extLst>
                <a:ext uri="{FF2B5EF4-FFF2-40B4-BE49-F238E27FC236}">
                  <a16:creationId xmlns:a16="http://schemas.microsoft.com/office/drawing/2014/main" id="{F2041D33-B8CF-3362-F8DF-247C3BEFF57A}"/>
                </a:ext>
              </a:extLst>
            </p:cNvPr>
            <p:cNvSpPr txBox="1"/>
            <p:nvPr/>
          </p:nvSpPr>
          <p:spPr>
            <a:xfrm>
              <a:off x="9918531" y="5462183"/>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Sent Emails</a:t>
              </a:r>
              <a:endParaRPr lang="en-US" sz="3200" dirty="0">
                <a:solidFill>
                  <a:schemeClr val="bg1"/>
                </a:solidFill>
                <a:latin typeface="Book Antiqua" panose="02040602050305030304" pitchFamily="18" charset="0"/>
              </a:endParaRPr>
            </a:p>
          </p:txBody>
        </p:sp>
      </p:grpSp>
      <p:pic>
        <p:nvPicPr>
          <p:cNvPr id="2" name="Picture 2" descr="Logo, company name&#10;&#10;Description automatically generated">
            <a:extLst>
              <a:ext uri="{FF2B5EF4-FFF2-40B4-BE49-F238E27FC236}">
                <a16:creationId xmlns:a16="http://schemas.microsoft.com/office/drawing/2014/main" id="{D75378CF-374C-944B-1C1D-8DAAF9D5E8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45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250"/>
                                        <p:tgtEl>
                                          <p:spTgt spid="3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anim calcmode="lin" valueType="num">
                                      <p:cBhvr>
                                        <p:cTn id="12" dur="250" fill="hold"/>
                                        <p:tgtEl>
                                          <p:spTgt spid="9"/>
                                        </p:tgtEl>
                                        <p:attrNameLst>
                                          <p:attrName>ppt_x</p:attrName>
                                        </p:attrNameLst>
                                      </p:cBhvr>
                                      <p:tavLst>
                                        <p:tav tm="0">
                                          <p:val>
                                            <p:strVal val="#ppt_x"/>
                                          </p:val>
                                        </p:tav>
                                        <p:tav tm="100000">
                                          <p:val>
                                            <p:strVal val="#ppt_x"/>
                                          </p:val>
                                        </p:tav>
                                      </p:tavLst>
                                    </p:anim>
                                    <p:anim calcmode="lin" valueType="num">
                                      <p:cBhvr>
                                        <p:cTn id="13"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52C1696-9AD5-51AE-CBFC-2F94F5C793EE}"/>
              </a:ext>
            </a:extLst>
          </p:cNvPr>
          <p:cNvGrpSpPr/>
          <p:nvPr/>
        </p:nvGrpSpPr>
        <p:grpSpPr>
          <a:xfrm>
            <a:off x="0" y="1948038"/>
            <a:ext cx="18288000" cy="7106539"/>
            <a:chOff x="0" y="1066544"/>
            <a:chExt cx="18288000" cy="7106539"/>
          </a:xfrm>
        </p:grpSpPr>
        <p:sp>
          <p:nvSpPr>
            <p:cNvPr id="8" name="Rectangle 7">
              <a:extLst>
                <a:ext uri="{FF2B5EF4-FFF2-40B4-BE49-F238E27FC236}">
                  <a16:creationId xmlns:a16="http://schemas.microsoft.com/office/drawing/2014/main" id="{9867EA85-9FC8-E061-C25C-A22AF4910F95}"/>
                </a:ext>
              </a:extLst>
            </p:cNvPr>
            <p:cNvSpPr/>
            <p:nvPr/>
          </p:nvSpPr>
          <p:spPr>
            <a:xfrm>
              <a:off x="0" y="1066544"/>
              <a:ext cx="18288000" cy="13234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1E3A7E-E582-D9BC-DC13-6583F66FA580}"/>
                </a:ext>
              </a:extLst>
            </p:cNvPr>
            <p:cNvSpPr/>
            <p:nvPr/>
          </p:nvSpPr>
          <p:spPr>
            <a:xfrm>
              <a:off x="0" y="5101210"/>
              <a:ext cx="18288000" cy="13234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128713" y="2824193"/>
              <a:ext cx="4367764" cy="1631216"/>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Without needing Wi-Fi, logging expenses could be done even in offline mode with this new update making it convenient for NetSuite users. </a:t>
              </a:r>
            </a:p>
          </p:txBody>
        </p:sp>
        <p:sp>
          <p:nvSpPr>
            <p:cNvPr id="73" name="TextBox 72"/>
            <p:cNvSpPr txBox="1"/>
            <p:nvPr/>
          </p:nvSpPr>
          <p:spPr>
            <a:xfrm>
              <a:off x="4128713" y="6849644"/>
              <a:ext cx="4367764" cy="1323439"/>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This feature was vital as it helped prevent users from malicious activities by not permitting them to upload untrustworthy files.</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4" name="TextBox 73"/>
            <p:cNvSpPr txBox="1"/>
            <p:nvPr/>
          </p:nvSpPr>
          <p:spPr>
            <a:xfrm>
              <a:off x="9945395" y="2670306"/>
              <a:ext cx="4172990" cy="1631216"/>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If applied to GDPR or CCPA, this feature helped users remove personal data from workflow history while maintaining an audit trail. </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9" name="TextBox 78"/>
            <p:cNvSpPr txBox="1"/>
            <p:nvPr/>
          </p:nvSpPr>
          <p:spPr>
            <a:xfrm>
              <a:off x="9945395" y="6849643"/>
              <a:ext cx="4172990" cy="1323439"/>
            </a:xfrm>
            <a:prstGeom prst="rect">
              <a:avLst/>
            </a:prstGeom>
            <a:noFill/>
          </p:spPr>
          <p:txBody>
            <a:bodyPr wrap="square" numCol="1" rtlCol="0" anchor="ctr">
              <a:spAutoFit/>
            </a:bodyPr>
            <a:lstStyle/>
            <a:p>
              <a:r>
                <a:rPr lang="en-US" sz="2000" dirty="0">
                  <a:solidFill>
                    <a:schemeClr val="tx2">
                      <a:lumMod val="50000"/>
                    </a:schemeClr>
                  </a:solidFill>
                  <a:latin typeface="Book Antiqua" panose="02040602050305030304" pitchFamily="18" charset="0"/>
                </a:rPr>
                <a:t>The new release allows quicker and more efficient coding by bringing support for JavaScript 2018. </a:t>
              </a:r>
              <a:endParaRPr lang="en-US" sz="2000" dirty="0">
                <a:solidFill>
                  <a:schemeClr val="tx2">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BA08E3F2-490F-74FC-8489-8704B2E0F9CE}"/>
                </a:ext>
              </a:extLst>
            </p:cNvPr>
            <p:cNvSpPr txBox="1"/>
            <p:nvPr/>
          </p:nvSpPr>
          <p:spPr>
            <a:xfrm>
              <a:off x="4128713" y="1208061"/>
              <a:ext cx="4199854" cy="1077218"/>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Logging Time and Expenses</a:t>
              </a:r>
            </a:p>
          </p:txBody>
        </p:sp>
        <p:sp>
          <p:nvSpPr>
            <p:cNvPr id="4" name="TextBox 3">
              <a:extLst>
                <a:ext uri="{FF2B5EF4-FFF2-40B4-BE49-F238E27FC236}">
                  <a16:creationId xmlns:a16="http://schemas.microsoft.com/office/drawing/2014/main" id="{72A1CA8E-7FB8-C687-AA64-1FD89DA705D8}"/>
                </a:ext>
              </a:extLst>
            </p:cNvPr>
            <p:cNvSpPr txBox="1"/>
            <p:nvPr/>
          </p:nvSpPr>
          <p:spPr>
            <a:xfrm>
              <a:off x="4128713" y="5462184"/>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Antivirus Scan</a:t>
              </a:r>
              <a:endParaRPr lang="en-US" sz="3200" dirty="0">
                <a:solidFill>
                  <a:schemeClr val="bg1"/>
                </a:solidFill>
                <a:latin typeface="Book Antiqua" panose="02040602050305030304" pitchFamily="18" charset="0"/>
              </a:endParaRPr>
            </a:p>
          </p:txBody>
        </p:sp>
        <p:sp>
          <p:nvSpPr>
            <p:cNvPr id="5" name="TextBox 4">
              <a:extLst>
                <a:ext uri="{FF2B5EF4-FFF2-40B4-BE49-F238E27FC236}">
                  <a16:creationId xmlns:a16="http://schemas.microsoft.com/office/drawing/2014/main" id="{17A96538-E8B5-FD8A-2F1F-D52540BBE416}"/>
                </a:ext>
              </a:extLst>
            </p:cNvPr>
            <p:cNvSpPr txBox="1"/>
            <p:nvPr/>
          </p:nvSpPr>
          <p:spPr>
            <a:xfrm>
              <a:off x="9918531" y="1161895"/>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CCPA Compliance</a:t>
              </a:r>
            </a:p>
          </p:txBody>
        </p:sp>
        <p:sp>
          <p:nvSpPr>
            <p:cNvPr id="6" name="TextBox 5">
              <a:extLst>
                <a:ext uri="{FF2B5EF4-FFF2-40B4-BE49-F238E27FC236}">
                  <a16:creationId xmlns:a16="http://schemas.microsoft.com/office/drawing/2014/main" id="{F2041D33-B8CF-3362-F8DF-247C3BEFF57A}"/>
                </a:ext>
              </a:extLst>
            </p:cNvPr>
            <p:cNvSpPr txBox="1"/>
            <p:nvPr/>
          </p:nvSpPr>
          <p:spPr>
            <a:xfrm>
              <a:off x="9918531" y="5462183"/>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SuiteScript</a:t>
              </a:r>
              <a:endParaRPr lang="en-US" sz="3200" dirty="0">
                <a:solidFill>
                  <a:schemeClr val="bg1"/>
                </a:solidFill>
                <a:latin typeface="Book Antiqua" panose="02040602050305030304" pitchFamily="18" charset="0"/>
              </a:endParaRPr>
            </a:p>
          </p:txBody>
        </p:sp>
      </p:grpSp>
      <p:pic>
        <p:nvPicPr>
          <p:cNvPr id="2" name="Picture 2" descr="Logo, company name&#10;&#10;Description automatically generated">
            <a:extLst>
              <a:ext uri="{FF2B5EF4-FFF2-40B4-BE49-F238E27FC236}">
                <a16:creationId xmlns:a16="http://schemas.microsoft.com/office/drawing/2014/main" id="{5D8DFEE3-DD24-9251-4B53-CE42ECDEDA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62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p:cNvSpPr>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9" name="Group 8">
            <a:extLst>
              <a:ext uri="{FF2B5EF4-FFF2-40B4-BE49-F238E27FC236}">
                <a16:creationId xmlns:a16="http://schemas.microsoft.com/office/drawing/2014/main" id="{D52C1696-9AD5-51AE-CBFC-2F94F5C793EE}"/>
              </a:ext>
            </a:extLst>
          </p:cNvPr>
          <p:cNvGrpSpPr/>
          <p:nvPr/>
        </p:nvGrpSpPr>
        <p:grpSpPr>
          <a:xfrm>
            <a:off x="0" y="1590230"/>
            <a:ext cx="18288000" cy="7106539"/>
            <a:chOff x="0" y="1066544"/>
            <a:chExt cx="18288000" cy="7106539"/>
          </a:xfrm>
        </p:grpSpPr>
        <p:sp>
          <p:nvSpPr>
            <p:cNvPr id="8" name="Rectangle 7">
              <a:extLst>
                <a:ext uri="{FF2B5EF4-FFF2-40B4-BE49-F238E27FC236}">
                  <a16:creationId xmlns:a16="http://schemas.microsoft.com/office/drawing/2014/main" id="{9867EA85-9FC8-E061-C25C-A22AF4910F95}"/>
                </a:ext>
              </a:extLst>
            </p:cNvPr>
            <p:cNvSpPr/>
            <p:nvPr/>
          </p:nvSpPr>
          <p:spPr>
            <a:xfrm>
              <a:off x="0" y="1066544"/>
              <a:ext cx="18288000" cy="13234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CB1E3A7E-E582-D9BC-DC13-6583F66FA580}"/>
                </a:ext>
              </a:extLst>
            </p:cNvPr>
            <p:cNvSpPr/>
            <p:nvPr/>
          </p:nvSpPr>
          <p:spPr>
            <a:xfrm>
              <a:off x="0" y="5101210"/>
              <a:ext cx="18288000" cy="13234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Box 32"/>
            <p:cNvSpPr txBox="1"/>
            <p:nvPr/>
          </p:nvSpPr>
          <p:spPr>
            <a:xfrm>
              <a:off x="4128713" y="2824193"/>
              <a:ext cx="4367764" cy="1631216"/>
            </a:xfrm>
            <a:prstGeom prst="rect">
              <a:avLst/>
            </a:prstGeom>
            <a:noFill/>
          </p:spPr>
          <p:txBody>
            <a:bodyPr wrap="square" numCol="1" rtlCol="0" anchor="ctr">
              <a:spAutoFit/>
            </a:bodyPr>
            <a:lstStyle/>
            <a:p>
              <a:r>
                <a:rPr lang="en-US" sz="2000" dirty="0">
                  <a:solidFill>
                    <a:schemeClr val="accent1">
                      <a:lumMod val="50000"/>
                    </a:schemeClr>
                  </a:solidFill>
                  <a:latin typeface="Book Antiqua" panose="02040602050305030304" pitchFamily="18" charset="0"/>
                </a:rPr>
                <a:t>Without needing Wi-Fi, logging expenses could be done even in offline mode with this new update making it convenient for NetSuite users. </a:t>
              </a:r>
            </a:p>
          </p:txBody>
        </p:sp>
        <p:sp>
          <p:nvSpPr>
            <p:cNvPr id="73" name="TextBox 72"/>
            <p:cNvSpPr txBox="1"/>
            <p:nvPr/>
          </p:nvSpPr>
          <p:spPr>
            <a:xfrm>
              <a:off x="4128713" y="6849644"/>
              <a:ext cx="4367764" cy="1323439"/>
            </a:xfrm>
            <a:prstGeom prst="rect">
              <a:avLst/>
            </a:prstGeom>
            <a:noFill/>
          </p:spPr>
          <p:txBody>
            <a:bodyPr wrap="square" numCol="1" rtlCol="0" anchor="ctr">
              <a:spAutoFit/>
            </a:bodyPr>
            <a:lstStyle/>
            <a:p>
              <a:r>
                <a:rPr lang="en-US" sz="2000" dirty="0">
                  <a:solidFill>
                    <a:schemeClr val="accent1">
                      <a:lumMod val="50000"/>
                    </a:schemeClr>
                  </a:solidFill>
                  <a:latin typeface="Book Antiqua" panose="02040602050305030304" pitchFamily="18" charset="0"/>
                </a:rPr>
                <a:t>This feature was vital as it helped prevent users from malicious activities by not permitting them to upload untrustworthy files.</a:t>
              </a:r>
              <a:endParaRPr lang="en-US" sz="20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4" name="TextBox 73"/>
            <p:cNvSpPr txBox="1"/>
            <p:nvPr/>
          </p:nvSpPr>
          <p:spPr>
            <a:xfrm>
              <a:off x="9945395" y="2670306"/>
              <a:ext cx="4172990" cy="1631216"/>
            </a:xfrm>
            <a:prstGeom prst="rect">
              <a:avLst/>
            </a:prstGeom>
            <a:noFill/>
          </p:spPr>
          <p:txBody>
            <a:bodyPr wrap="square" numCol="1" rtlCol="0" anchor="ctr">
              <a:spAutoFit/>
            </a:bodyPr>
            <a:lstStyle/>
            <a:p>
              <a:r>
                <a:rPr lang="en-US" sz="2000" dirty="0">
                  <a:solidFill>
                    <a:schemeClr val="accent1">
                      <a:lumMod val="50000"/>
                    </a:schemeClr>
                  </a:solidFill>
                  <a:latin typeface="Book Antiqua" panose="02040602050305030304" pitchFamily="18" charset="0"/>
                </a:rPr>
                <a:t>If applied to GDPR or CCPA, this feature helped users remove personal data from workflow history while maintaining an audit trail. </a:t>
              </a:r>
              <a:endParaRPr lang="en-US" sz="20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79" name="TextBox 78"/>
            <p:cNvSpPr txBox="1"/>
            <p:nvPr/>
          </p:nvSpPr>
          <p:spPr>
            <a:xfrm>
              <a:off x="9945395" y="6849643"/>
              <a:ext cx="4172990" cy="1323439"/>
            </a:xfrm>
            <a:prstGeom prst="rect">
              <a:avLst/>
            </a:prstGeom>
            <a:noFill/>
          </p:spPr>
          <p:txBody>
            <a:bodyPr wrap="square" numCol="1" rtlCol="0" anchor="ctr">
              <a:spAutoFit/>
            </a:bodyPr>
            <a:lstStyle/>
            <a:p>
              <a:r>
                <a:rPr lang="en-US" sz="2000" dirty="0">
                  <a:solidFill>
                    <a:schemeClr val="accent1">
                      <a:lumMod val="50000"/>
                    </a:schemeClr>
                  </a:solidFill>
                  <a:latin typeface="Book Antiqua" panose="02040602050305030304" pitchFamily="18" charset="0"/>
                </a:rPr>
                <a:t>The new release allows quicker and more efficient coding by bringing support for JavaScript 2018. </a:t>
              </a:r>
              <a:endParaRPr lang="en-US" sz="20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BA08E3F2-490F-74FC-8489-8704B2E0F9CE}"/>
                </a:ext>
              </a:extLst>
            </p:cNvPr>
            <p:cNvSpPr txBox="1"/>
            <p:nvPr/>
          </p:nvSpPr>
          <p:spPr>
            <a:xfrm>
              <a:off x="4128713" y="1208061"/>
              <a:ext cx="4199854" cy="1077218"/>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Logging Time and Expenses</a:t>
              </a:r>
            </a:p>
          </p:txBody>
        </p:sp>
        <p:sp>
          <p:nvSpPr>
            <p:cNvPr id="4" name="TextBox 3">
              <a:extLst>
                <a:ext uri="{FF2B5EF4-FFF2-40B4-BE49-F238E27FC236}">
                  <a16:creationId xmlns:a16="http://schemas.microsoft.com/office/drawing/2014/main" id="{72A1CA8E-7FB8-C687-AA64-1FD89DA705D8}"/>
                </a:ext>
              </a:extLst>
            </p:cNvPr>
            <p:cNvSpPr txBox="1"/>
            <p:nvPr/>
          </p:nvSpPr>
          <p:spPr>
            <a:xfrm>
              <a:off x="4128713" y="5462184"/>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Antivirus Scan</a:t>
              </a:r>
              <a:endParaRPr lang="en-US" sz="3200" dirty="0">
                <a:solidFill>
                  <a:schemeClr val="bg1"/>
                </a:solidFill>
                <a:latin typeface="Book Antiqua" panose="02040602050305030304" pitchFamily="18" charset="0"/>
              </a:endParaRPr>
            </a:p>
          </p:txBody>
        </p:sp>
        <p:sp>
          <p:nvSpPr>
            <p:cNvPr id="5" name="TextBox 4">
              <a:extLst>
                <a:ext uri="{FF2B5EF4-FFF2-40B4-BE49-F238E27FC236}">
                  <a16:creationId xmlns:a16="http://schemas.microsoft.com/office/drawing/2014/main" id="{17A96538-E8B5-FD8A-2F1F-D52540BBE416}"/>
                </a:ext>
              </a:extLst>
            </p:cNvPr>
            <p:cNvSpPr txBox="1"/>
            <p:nvPr/>
          </p:nvSpPr>
          <p:spPr>
            <a:xfrm>
              <a:off x="9918531" y="1161895"/>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CCPA Compliance</a:t>
              </a:r>
            </a:p>
          </p:txBody>
        </p:sp>
        <p:sp>
          <p:nvSpPr>
            <p:cNvPr id="6" name="TextBox 5">
              <a:extLst>
                <a:ext uri="{FF2B5EF4-FFF2-40B4-BE49-F238E27FC236}">
                  <a16:creationId xmlns:a16="http://schemas.microsoft.com/office/drawing/2014/main" id="{F2041D33-B8CF-3362-F8DF-247C3BEFF57A}"/>
                </a:ext>
              </a:extLst>
            </p:cNvPr>
            <p:cNvSpPr txBox="1"/>
            <p:nvPr/>
          </p:nvSpPr>
          <p:spPr>
            <a:xfrm>
              <a:off x="9918531" y="5462183"/>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SuiteScript</a:t>
              </a:r>
              <a:endParaRPr lang="en-US" sz="3200" dirty="0">
                <a:solidFill>
                  <a:schemeClr val="bg1"/>
                </a:solidFill>
                <a:latin typeface="Book Antiqua" panose="02040602050305030304" pitchFamily="18" charset="0"/>
              </a:endParaRPr>
            </a:p>
          </p:txBody>
        </p:sp>
      </p:grpSp>
      <p:sp>
        <p:nvSpPr>
          <p:cNvPr id="2" name="Rectangle 1">
            <a:extLst>
              <a:ext uri="{FF2B5EF4-FFF2-40B4-BE49-F238E27FC236}">
                <a16:creationId xmlns:a16="http://schemas.microsoft.com/office/drawing/2014/main" id="{43371145-880A-873C-C4B1-4B6B24DA8314}"/>
              </a:ext>
            </a:extLst>
          </p:cNvPr>
          <p:cNvSpPr>
            <a:spLocks/>
          </p:cNvSpPr>
          <p:nvPr/>
        </p:nvSpPr>
        <p:spPr>
          <a:xfrm>
            <a:off x="0" y="33793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11" name="Group 10">
            <a:extLst>
              <a:ext uri="{FF2B5EF4-FFF2-40B4-BE49-F238E27FC236}">
                <a16:creationId xmlns:a16="http://schemas.microsoft.com/office/drawing/2014/main" id="{33FEA064-5026-2230-9655-8AE609962E1D}"/>
              </a:ext>
            </a:extLst>
          </p:cNvPr>
          <p:cNvGrpSpPr/>
          <p:nvPr/>
        </p:nvGrpSpPr>
        <p:grpSpPr>
          <a:xfrm>
            <a:off x="0" y="1928160"/>
            <a:ext cx="18288000" cy="7106539"/>
            <a:chOff x="0" y="1066544"/>
            <a:chExt cx="18288000" cy="7106539"/>
          </a:xfrm>
        </p:grpSpPr>
        <p:sp>
          <p:nvSpPr>
            <p:cNvPr id="12" name="Rectangle 11">
              <a:extLst>
                <a:ext uri="{FF2B5EF4-FFF2-40B4-BE49-F238E27FC236}">
                  <a16:creationId xmlns:a16="http://schemas.microsoft.com/office/drawing/2014/main" id="{D9DF5672-2102-A04E-06E6-0EF33C11174A}"/>
                </a:ext>
              </a:extLst>
            </p:cNvPr>
            <p:cNvSpPr/>
            <p:nvPr/>
          </p:nvSpPr>
          <p:spPr>
            <a:xfrm>
              <a:off x="0" y="1066544"/>
              <a:ext cx="18288000" cy="13234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E15986AD-DEF6-5C8A-E02D-5A14E9275EA0}"/>
                </a:ext>
              </a:extLst>
            </p:cNvPr>
            <p:cNvSpPr/>
            <p:nvPr/>
          </p:nvSpPr>
          <p:spPr>
            <a:xfrm>
              <a:off x="0" y="5101210"/>
              <a:ext cx="18288000" cy="1323439"/>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9101D4E9-87B2-D608-D4BB-D5FEF48638B9}"/>
                </a:ext>
              </a:extLst>
            </p:cNvPr>
            <p:cNvSpPr txBox="1"/>
            <p:nvPr/>
          </p:nvSpPr>
          <p:spPr>
            <a:xfrm>
              <a:off x="4128713" y="2824193"/>
              <a:ext cx="4367764" cy="1631216"/>
            </a:xfrm>
            <a:prstGeom prst="rect">
              <a:avLst/>
            </a:prstGeom>
            <a:noFill/>
          </p:spPr>
          <p:txBody>
            <a:bodyPr wrap="square" numCol="1" rtlCol="0" anchor="ctr">
              <a:spAutoFit/>
            </a:bodyPr>
            <a:lstStyle/>
            <a:p>
              <a:r>
                <a:rPr lang="en-US" sz="2000" dirty="0">
                  <a:solidFill>
                    <a:schemeClr val="accent1">
                      <a:lumMod val="50000"/>
                    </a:schemeClr>
                  </a:solidFill>
                  <a:latin typeface="Book Antiqua" panose="02040602050305030304" pitchFamily="18" charset="0"/>
                </a:rPr>
                <a:t>Without needing Wi-Fi, logging expenses could be done even in offline mode with this new update making it convenient for NetSuite users. </a:t>
              </a:r>
            </a:p>
          </p:txBody>
        </p:sp>
        <p:sp>
          <p:nvSpPr>
            <p:cNvPr id="15" name="TextBox 14">
              <a:extLst>
                <a:ext uri="{FF2B5EF4-FFF2-40B4-BE49-F238E27FC236}">
                  <a16:creationId xmlns:a16="http://schemas.microsoft.com/office/drawing/2014/main" id="{841655B0-642B-8288-FE42-FB18A48122D7}"/>
                </a:ext>
              </a:extLst>
            </p:cNvPr>
            <p:cNvSpPr txBox="1"/>
            <p:nvPr/>
          </p:nvSpPr>
          <p:spPr>
            <a:xfrm>
              <a:off x="4128713" y="6849644"/>
              <a:ext cx="4367764" cy="1323439"/>
            </a:xfrm>
            <a:prstGeom prst="rect">
              <a:avLst/>
            </a:prstGeom>
            <a:noFill/>
          </p:spPr>
          <p:txBody>
            <a:bodyPr wrap="square" numCol="1" rtlCol="0" anchor="ctr">
              <a:spAutoFit/>
            </a:bodyPr>
            <a:lstStyle/>
            <a:p>
              <a:r>
                <a:rPr lang="en-US" sz="2000" dirty="0">
                  <a:solidFill>
                    <a:schemeClr val="accent1">
                      <a:lumMod val="50000"/>
                    </a:schemeClr>
                  </a:solidFill>
                  <a:latin typeface="Book Antiqua" panose="02040602050305030304" pitchFamily="18" charset="0"/>
                </a:rPr>
                <a:t>This feature was vital as it helped prevent users from malicious activities by not permitting them to upload untrustworthy files.</a:t>
              </a:r>
              <a:endParaRPr lang="en-US" sz="20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7A45AAB0-F48F-E56C-B738-40FC7B5757A6}"/>
                </a:ext>
              </a:extLst>
            </p:cNvPr>
            <p:cNvSpPr txBox="1"/>
            <p:nvPr/>
          </p:nvSpPr>
          <p:spPr>
            <a:xfrm>
              <a:off x="9945395" y="2670306"/>
              <a:ext cx="4172990" cy="1631216"/>
            </a:xfrm>
            <a:prstGeom prst="rect">
              <a:avLst/>
            </a:prstGeom>
            <a:noFill/>
          </p:spPr>
          <p:txBody>
            <a:bodyPr wrap="square" numCol="1" rtlCol="0" anchor="ctr">
              <a:spAutoFit/>
            </a:bodyPr>
            <a:lstStyle/>
            <a:p>
              <a:r>
                <a:rPr lang="en-US" sz="2000" dirty="0">
                  <a:solidFill>
                    <a:schemeClr val="accent1">
                      <a:lumMod val="50000"/>
                    </a:schemeClr>
                  </a:solidFill>
                  <a:latin typeface="Book Antiqua" panose="02040602050305030304" pitchFamily="18" charset="0"/>
                </a:rPr>
                <a:t>If applied to GDPR or CCPA, this feature helped users remove personal data from workflow history while maintaining an audit trail. </a:t>
              </a:r>
              <a:endParaRPr lang="en-US" sz="20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17" name="TextBox 16">
              <a:extLst>
                <a:ext uri="{FF2B5EF4-FFF2-40B4-BE49-F238E27FC236}">
                  <a16:creationId xmlns:a16="http://schemas.microsoft.com/office/drawing/2014/main" id="{B1E41BE6-9407-C526-AB88-BC237FD3B9CD}"/>
                </a:ext>
              </a:extLst>
            </p:cNvPr>
            <p:cNvSpPr txBox="1"/>
            <p:nvPr/>
          </p:nvSpPr>
          <p:spPr>
            <a:xfrm>
              <a:off x="9945395" y="6849643"/>
              <a:ext cx="4172990" cy="1323439"/>
            </a:xfrm>
            <a:prstGeom prst="rect">
              <a:avLst/>
            </a:prstGeom>
            <a:noFill/>
          </p:spPr>
          <p:txBody>
            <a:bodyPr wrap="square" numCol="1" rtlCol="0" anchor="ctr">
              <a:spAutoFit/>
            </a:bodyPr>
            <a:lstStyle/>
            <a:p>
              <a:r>
                <a:rPr lang="en-US" sz="2000" dirty="0">
                  <a:solidFill>
                    <a:schemeClr val="accent1">
                      <a:lumMod val="50000"/>
                    </a:schemeClr>
                  </a:solidFill>
                  <a:latin typeface="Book Antiqua" panose="02040602050305030304" pitchFamily="18" charset="0"/>
                </a:rPr>
                <a:t>The new release allows quicker and more efficient coding by bringing support for JavaScript 2018. </a:t>
              </a:r>
              <a:endParaRPr lang="en-US" sz="20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453F8542-9376-B0EA-89AD-2F35C7DDCF89}"/>
                </a:ext>
              </a:extLst>
            </p:cNvPr>
            <p:cNvSpPr txBox="1"/>
            <p:nvPr/>
          </p:nvSpPr>
          <p:spPr>
            <a:xfrm>
              <a:off x="4128713" y="1208061"/>
              <a:ext cx="4199854" cy="1077218"/>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Logging Time and Expenses</a:t>
              </a:r>
            </a:p>
          </p:txBody>
        </p:sp>
        <p:sp>
          <p:nvSpPr>
            <p:cNvPr id="19" name="TextBox 18">
              <a:extLst>
                <a:ext uri="{FF2B5EF4-FFF2-40B4-BE49-F238E27FC236}">
                  <a16:creationId xmlns:a16="http://schemas.microsoft.com/office/drawing/2014/main" id="{900F5323-8714-495F-450D-EE35B8D5A821}"/>
                </a:ext>
              </a:extLst>
            </p:cNvPr>
            <p:cNvSpPr txBox="1"/>
            <p:nvPr/>
          </p:nvSpPr>
          <p:spPr>
            <a:xfrm>
              <a:off x="4128713" y="5462184"/>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Antivirus Scan</a:t>
              </a:r>
              <a:endParaRPr lang="en-US" sz="3200" dirty="0">
                <a:solidFill>
                  <a:schemeClr val="bg1"/>
                </a:solidFill>
                <a:latin typeface="Book Antiqua" panose="02040602050305030304" pitchFamily="18" charset="0"/>
              </a:endParaRPr>
            </a:p>
          </p:txBody>
        </p:sp>
        <p:sp>
          <p:nvSpPr>
            <p:cNvPr id="20" name="TextBox 19">
              <a:extLst>
                <a:ext uri="{FF2B5EF4-FFF2-40B4-BE49-F238E27FC236}">
                  <a16:creationId xmlns:a16="http://schemas.microsoft.com/office/drawing/2014/main" id="{6A789759-4273-5366-3D7D-1F8E02BD948E}"/>
                </a:ext>
              </a:extLst>
            </p:cNvPr>
            <p:cNvSpPr txBox="1"/>
            <p:nvPr/>
          </p:nvSpPr>
          <p:spPr>
            <a:xfrm>
              <a:off x="9918531" y="1161895"/>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CCPA Compliance</a:t>
              </a:r>
            </a:p>
          </p:txBody>
        </p:sp>
        <p:sp>
          <p:nvSpPr>
            <p:cNvPr id="21" name="TextBox 20">
              <a:extLst>
                <a:ext uri="{FF2B5EF4-FFF2-40B4-BE49-F238E27FC236}">
                  <a16:creationId xmlns:a16="http://schemas.microsoft.com/office/drawing/2014/main" id="{D0FF4344-7052-4A7E-B59F-059EDCE836CA}"/>
                </a:ext>
              </a:extLst>
            </p:cNvPr>
            <p:cNvSpPr txBox="1"/>
            <p:nvPr/>
          </p:nvSpPr>
          <p:spPr>
            <a:xfrm>
              <a:off x="9918531" y="5462183"/>
              <a:ext cx="4199854" cy="584775"/>
            </a:xfrm>
            <a:prstGeom prst="rect">
              <a:avLst/>
            </a:prstGeom>
            <a:noFill/>
          </p:spPr>
          <p:txBody>
            <a:bodyPr wrap="square" rtlCol="0" anchor="ctr">
              <a:spAutoFit/>
            </a:bodyPr>
            <a:lstStyle/>
            <a:p>
              <a:r>
                <a:rPr lang="en-US" sz="3200" b="0" i="0" u="none" strike="noStrike" dirty="0">
                  <a:solidFill>
                    <a:schemeClr val="bg1"/>
                  </a:solidFill>
                  <a:effectLst/>
                  <a:latin typeface="Book Antiqua" panose="02040602050305030304" pitchFamily="18" charset="0"/>
                </a:rPr>
                <a:t>SuiteScript</a:t>
              </a:r>
              <a:endParaRPr lang="en-US" sz="3200" dirty="0">
                <a:solidFill>
                  <a:schemeClr val="bg1"/>
                </a:solidFill>
                <a:latin typeface="Book Antiqua" panose="02040602050305030304" pitchFamily="18" charset="0"/>
              </a:endParaRPr>
            </a:p>
          </p:txBody>
        </p:sp>
      </p:grpSp>
      <p:pic>
        <p:nvPicPr>
          <p:cNvPr id="22" name="Picture 2" descr="Logo, company name&#10;&#10;Description automatically generated">
            <a:extLst>
              <a:ext uri="{FF2B5EF4-FFF2-40B4-BE49-F238E27FC236}">
                <a16:creationId xmlns:a16="http://schemas.microsoft.com/office/drawing/2014/main" id="{61A712DD-3B7D-22C8-E1A2-AAB03604282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248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250"/>
                                        <p:tgtEl>
                                          <p:spTgt spid="36"/>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anim calcmode="lin" valueType="num">
                                      <p:cBhvr>
                                        <p:cTn id="11" dur="250" fill="hold"/>
                                        <p:tgtEl>
                                          <p:spTgt spid="9"/>
                                        </p:tgtEl>
                                        <p:attrNameLst>
                                          <p:attrName>ppt_x</p:attrName>
                                        </p:attrNameLst>
                                      </p:cBhvr>
                                      <p:tavLst>
                                        <p:tav tm="0">
                                          <p:val>
                                            <p:strVal val="#ppt_x"/>
                                          </p:val>
                                        </p:tav>
                                        <p:tav tm="100000">
                                          <p:val>
                                            <p:strVal val="#ppt_x"/>
                                          </p:val>
                                        </p:tav>
                                      </p:tavLst>
                                    </p:anim>
                                    <p:anim calcmode="lin" valueType="num">
                                      <p:cBhvr>
                                        <p:cTn id="12" dur="250" fill="hold"/>
                                        <p:tgtEl>
                                          <p:spTgt spid="9"/>
                                        </p:tgtEl>
                                        <p:attrNameLst>
                                          <p:attrName>ppt_y</p:attrName>
                                        </p:attrNameLst>
                                      </p:cBhvr>
                                      <p:tavLst>
                                        <p:tav tm="0">
                                          <p:val>
                                            <p:strVal val="#ppt_y+.1"/>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250"/>
                                        <p:tgtEl>
                                          <p:spTgt spid="2"/>
                                        </p:tgtEl>
                                      </p:cBhvr>
                                    </p:animEffect>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50"/>
                                        <p:tgtEl>
                                          <p:spTgt spid="11"/>
                                        </p:tgtEl>
                                      </p:cBhvr>
                                    </p:animEffect>
                                    <p:anim calcmode="lin" valueType="num">
                                      <p:cBhvr>
                                        <p:cTn id="19" dur="250" fill="hold"/>
                                        <p:tgtEl>
                                          <p:spTgt spid="11"/>
                                        </p:tgtEl>
                                        <p:attrNameLst>
                                          <p:attrName>ppt_x</p:attrName>
                                        </p:attrNameLst>
                                      </p:cBhvr>
                                      <p:tavLst>
                                        <p:tav tm="0">
                                          <p:val>
                                            <p:strVal val="#ppt_x"/>
                                          </p:val>
                                        </p:tav>
                                        <p:tav tm="100000">
                                          <p:val>
                                            <p:strVal val="#ppt_x"/>
                                          </p:val>
                                        </p:tav>
                                      </p:tavLst>
                                    </p:anim>
                                    <p:anim calcmode="lin" valueType="num">
                                      <p:cBhvr>
                                        <p:cTn id="20"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AF65DD-C116-6139-E0C2-9418D6BB2758}"/>
              </a:ext>
            </a:extLst>
          </p:cNvPr>
          <p:cNvSpPr/>
          <p:nvPr/>
        </p:nvSpPr>
        <p:spPr>
          <a:xfrm>
            <a:off x="0" y="0"/>
            <a:ext cx="18288000" cy="10287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1E98A3-744B-7437-A3A0-F08412F0F08A}"/>
              </a:ext>
            </a:extLst>
          </p:cNvPr>
          <p:cNvSpPr/>
          <p:nvPr/>
        </p:nvSpPr>
        <p:spPr>
          <a:xfrm rot="10800000">
            <a:off x="0" y="4363190"/>
            <a:ext cx="18288000" cy="22921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5AAE6D3-15CC-C0EA-C9AE-E0243CF8F9C8}"/>
              </a:ext>
            </a:extLst>
          </p:cNvPr>
          <p:cNvSpPr/>
          <p:nvPr/>
        </p:nvSpPr>
        <p:spPr>
          <a:xfrm rot="10800000">
            <a:off x="-1" y="3083401"/>
            <a:ext cx="18288000" cy="8481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4D2E9D1-336D-EA52-2E01-BC5FEB6452E9}"/>
              </a:ext>
            </a:extLst>
          </p:cNvPr>
          <p:cNvSpPr txBox="1"/>
          <p:nvPr/>
        </p:nvSpPr>
        <p:spPr>
          <a:xfrm>
            <a:off x="4128713" y="4738899"/>
            <a:ext cx="4367764" cy="1323439"/>
          </a:xfrm>
          <a:prstGeom prst="rect">
            <a:avLst/>
          </a:prstGeom>
          <a:noFill/>
        </p:spPr>
        <p:txBody>
          <a:bodyPr wrap="square" numCol="1" rtlCol="0" anchor="ctr">
            <a:spAutoFit/>
          </a:bodyPr>
          <a:lstStyle/>
          <a:p>
            <a:r>
              <a:rPr lang="en-US" sz="2000" dirty="0">
                <a:solidFill>
                  <a:schemeClr val="tx2"/>
                </a:solidFill>
                <a:latin typeface="Book Antiqua" panose="02040602050305030304" pitchFamily="18" charset="0"/>
              </a:rPr>
              <a:t>This new update allowed better inventory planning by letting you consider future inventory in your inventory commitment. </a:t>
            </a:r>
          </a:p>
        </p:txBody>
      </p:sp>
      <p:sp>
        <p:nvSpPr>
          <p:cNvPr id="12" name="TextBox 11">
            <a:extLst>
              <a:ext uri="{FF2B5EF4-FFF2-40B4-BE49-F238E27FC236}">
                <a16:creationId xmlns:a16="http://schemas.microsoft.com/office/drawing/2014/main" id="{878B014A-B3D1-F4FF-8620-2BED0A6C4A9F}"/>
              </a:ext>
            </a:extLst>
          </p:cNvPr>
          <p:cNvSpPr txBox="1"/>
          <p:nvPr/>
        </p:nvSpPr>
        <p:spPr>
          <a:xfrm>
            <a:off x="9918531" y="4738898"/>
            <a:ext cx="4172990" cy="1323439"/>
          </a:xfrm>
          <a:prstGeom prst="rect">
            <a:avLst/>
          </a:prstGeom>
          <a:noFill/>
        </p:spPr>
        <p:txBody>
          <a:bodyPr wrap="square" numCol="1" rtlCol="0" anchor="ctr">
            <a:spAutoFit/>
          </a:bodyPr>
          <a:lstStyle/>
          <a:p>
            <a:r>
              <a:rPr lang="en-US" sz="2000" dirty="0">
                <a:solidFill>
                  <a:schemeClr val="tx2"/>
                </a:solidFill>
                <a:latin typeface="Book Antiqua" panose="02040602050305030304" pitchFamily="18" charset="0"/>
              </a:rPr>
              <a:t> Users can now leverage all the advantages of the REST standard and are no longer restricted to local protocols like SOAP.</a:t>
            </a:r>
            <a:endParaRPr lang="en-US" sz="2000" dirty="0">
              <a:solidFill>
                <a:schemeClr val="tx2"/>
              </a:solidFill>
              <a:latin typeface="Book Antiqua" panose="02040602050305030304" pitchFamily="18"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344F1361-3B59-E679-D603-181A9109D5F0}"/>
              </a:ext>
            </a:extLst>
          </p:cNvPr>
          <p:cNvSpPr txBox="1"/>
          <p:nvPr/>
        </p:nvSpPr>
        <p:spPr>
          <a:xfrm>
            <a:off x="4128713" y="3215100"/>
            <a:ext cx="4199854" cy="584775"/>
          </a:xfrm>
          <a:prstGeom prst="rect">
            <a:avLst/>
          </a:prstGeom>
          <a:noFill/>
        </p:spPr>
        <p:txBody>
          <a:bodyPr wrap="square" rtlCol="0" anchor="ctr">
            <a:spAutoFit/>
          </a:bodyPr>
          <a:lstStyle/>
          <a:p>
            <a:r>
              <a:rPr lang="en-US" sz="3200" b="0" i="0" u="none" strike="noStrike" dirty="0">
                <a:solidFill>
                  <a:schemeClr val="tx2"/>
                </a:solidFill>
                <a:effectLst/>
                <a:latin typeface="Book Antiqua" panose="02040602050305030304" pitchFamily="18" charset="0"/>
              </a:rPr>
              <a:t>Supply Allocation</a:t>
            </a:r>
          </a:p>
        </p:txBody>
      </p:sp>
      <p:sp>
        <p:nvSpPr>
          <p:cNvPr id="16" name="TextBox 15">
            <a:extLst>
              <a:ext uri="{FF2B5EF4-FFF2-40B4-BE49-F238E27FC236}">
                <a16:creationId xmlns:a16="http://schemas.microsoft.com/office/drawing/2014/main" id="{D2F34F9D-6BF5-2B06-DCE4-80A7A7651BA2}"/>
              </a:ext>
            </a:extLst>
          </p:cNvPr>
          <p:cNvSpPr txBox="1"/>
          <p:nvPr/>
        </p:nvSpPr>
        <p:spPr>
          <a:xfrm>
            <a:off x="9918531" y="3215100"/>
            <a:ext cx="4199854" cy="584775"/>
          </a:xfrm>
          <a:prstGeom prst="rect">
            <a:avLst/>
          </a:prstGeom>
          <a:noFill/>
        </p:spPr>
        <p:txBody>
          <a:bodyPr wrap="square" rtlCol="0" anchor="ctr">
            <a:spAutoFit/>
          </a:bodyPr>
          <a:lstStyle/>
          <a:p>
            <a:r>
              <a:rPr lang="en-US" sz="3200" b="0" i="0" u="none" strike="noStrike" dirty="0">
                <a:solidFill>
                  <a:schemeClr val="tx2"/>
                </a:solidFill>
                <a:effectLst/>
                <a:latin typeface="Book Antiqua" panose="02040602050305030304" pitchFamily="18" charset="0"/>
              </a:rPr>
              <a:t>REST Web Services</a:t>
            </a:r>
          </a:p>
        </p:txBody>
      </p:sp>
      <p:pic>
        <p:nvPicPr>
          <p:cNvPr id="2" name="Picture 2" descr="Logo, company name&#10;&#10;Description automatically generated">
            <a:extLst>
              <a:ext uri="{FF2B5EF4-FFF2-40B4-BE49-F238E27FC236}">
                <a16:creationId xmlns:a16="http://schemas.microsoft.com/office/drawing/2014/main" id="{038D74C5-D3C5-3517-ACB0-AA47E6DE705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75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anim calcmode="lin" valueType="num">
                                      <p:cBhvr>
                                        <p:cTn id="8" dur="250" fill="hold"/>
                                        <p:tgtEl>
                                          <p:spTgt spid="14"/>
                                        </p:tgtEl>
                                        <p:attrNameLst>
                                          <p:attrName>ppt_x</p:attrName>
                                        </p:attrNameLst>
                                      </p:cBhvr>
                                      <p:tavLst>
                                        <p:tav tm="0">
                                          <p:val>
                                            <p:strVal val="#ppt_x"/>
                                          </p:val>
                                        </p:tav>
                                        <p:tav tm="100000">
                                          <p:val>
                                            <p:strVal val="#ppt_x"/>
                                          </p:val>
                                        </p:tav>
                                      </p:tavLst>
                                    </p:anim>
                                    <p:anim calcmode="lin" valueType="num">
                                      <p:cBhvr>
                                        <p:cTn id="9" dur="25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50"/>
                                        <p:tgtEl>
                                          <p:spTgt spid="16"/>
                                        </p:tgtEl>
                                      </p:cBhvr>
                                    </p:animEffect>
                                    <p:anim calcmode="lin" valueType="num">
                                      <p:cBhvr>
                                        <p:cTn id="13" dur="250" fill="hold"/>
                                        <p:tgtEl>
                                          <p:spTgt spid="16"/>
                                        </p:tgtEl>
                                        <p:attrNameLst>
                                          <p:attrName>ppt_x</p:attrName>
                                        </p:attrNameLst>
                                      </p:cBhvr>
                                      <p:tavLst>
                                        <p:tav tm="0">
                                          <p:val>
                                            <p:strVal val="#ppt_x"/>
                                          </p:val>
                                        </p:tav>
                                        <p:tav tm="100000">
                                          <p:val>
                                            <p:strVal val="#ppt_x"/>
                                          </p:val>
                                        </p:tav>
                                      </p:tavLst>
                                    </p:anim>
                                    <p:anim calcmode="lin" valueType="num">
                                      <p:cBhvr>
                                        <p:cTn id="14" dur="25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25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25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25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25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10" grpId="0"/>
      <p:bldP spid="12"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3"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2020.1</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384995"/>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NetSuite 20.1 came with many new features specially designed for bringing maximum impact for businesses along with ROI and streamlining operations.</a:t>
            </a:r>
          </a:p>
        </p:txBody>
      </p:sp>
      <p:pic>
        <p:nvPicPr>
          <p:cNvPr id="2" name="Picture 2" descr="Logo, company name&#10;&#10;Description automatically generated">
            <a:extLst>
              <a:ext uri="{FF2B5EF4-FFF2-40B4-BE49-F238E27FC236}">
                <a16:creationId xmlns:a16="http://schemas.microsoft.com/office/drawing/2014/main" id="{FF4DE0C5-40CC-B156-1563-C4D4602C73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12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10287000"/>
          </a:xfrm>
          <a:prstGeom prst="rect">
            <a:avLst/>
          </a:prstGeom>
          <a:gradFill>
            <a:gsLst>
              <a:gs pos="0">
                <a:schemeClr val="accent1">
                  <a:lumMod val="0"/>
                  <a:alpha val="63000"/>
                </a:schemeClr>
              </a:gs>
              <a:gs pos="76000">
                <a:schemeClr val="accent4">
                  <a:alpha val="0"/>
                  <a:lumMod val="56000"/>
                  <a:lumOff val="4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5391615" y="7956074"/>
            <a:ext cx="197974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0" y="7083188"/>
            <a:ext cx="9143999" cy="3203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9281453" y="1712657"/>
            <a:ext cx="1900236" cy="1900236"/>
            <a:chOff x="478442" y="3259046"/>
            <a:chExt cx="3553755" cy="3553755"/>
          </a:xfrm>
        </p:grpSpPr>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60" name="Oval 59"/>
            <p:cNvSpPr/>
            <p:nvPr/>
          </p:nvSpPr>
          <p:spPr>
            <a:xfrm>
              <a:off x="1421602" y="3479430"/>
              <a:ext cx="1667435" cy="16674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grpSp>
      <p:grpSp>
        <p:nvGrpSpPr>
          <p:cNvPr id="62" name="Group 61"/>
          <p:cNvGrpSpPr/>
          <p:nvPr/>
        </p:nvGrpSpPr>
        <p:grpSpPr>
          <a:xfrm>
            <a:off x="9281453" y="3376327"/>
            <a:ext cx="1900236" cy="1900236"/>
            <a:chOff x="478442" y="3259046"/>
            <a:chExt cx="3553755" cy="3553755"/>
          </a:xfrm>
        </p:grpSpPr>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65" name="Oval 64"/>
            <p:cNvSpPr/>
            <p:nvPr/>
          </p:nvSpPr>
          <p:spPr>
            <a:xfrm>
              <a:off x="1421602" y="3479430"/>
              <a:ext cx="1667435" cy="166743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grpSp>
      <p:grpSp>
        <p:nvGrpSpPr>
          <p:cNvPr id="67" name="Group 66"/>
          <p:cNvGrpSpPr/>
          <p:nvPr/>
        </p:nvGrpSpPr>
        <p:grpSpPr>
          <a:xfrm>
            <a:off x="9281453" y="5039997"/>
            <a:ext cx="1900236" cy="1900236"/>
            <a:chOff x="478442" y="3259046"/>
            <a:chExt cx="3553755" cy="3553755"/>
          </a:xfrm>
        </p:grpSpPr>
        <p:pic>
          <p:nvPicPr>
            <p:cNvPr id="73"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74" name="Oval 73"/>
            <p:cNvSpPr/>
            <p:nvPr/>
          </p:nvSpPr>
          <p:spPr>
            <a:xfrm>
              <a:off x="1421602" y="3479430"/>
              <a:ext cx="1667435" cy="166743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grpSp>
      <p:grpSp>
        <p:nvGrpSpPr>
          <p:cNvPr id="76" name="Group 75"/>
          <p:cNvGrpSpPr/>
          <p:nvPr/>
        </p:nvGrpSpPr>
        <p:grpSpPr>
          <a:xfrm>
            <a:off x="9281453" y="6703666"/>
            <a:ext cx="1900236" cy="1900236"/>
            <a:chOff x="478442" y="3259046"/>
            <a:chExt cx="3553755" cy="3553755"/>
          </a:xfrm>
        </p:grpSpPr>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79" name="Oval 78"/>
            <p:cNvSpPr/>
            <p:nvPr/>
          </p:nvSpPr>
          <p:spPr>
            <a:xfrm>
              <a:off x="1421602" y="3479430"/>
              <a:ext cx="1667435" cy="16674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grpSp>
      <p:sp>
        <p:nvSpPr>
          <p:cNvPr id="80" name="TextBox 79"/>
          <p:cNvSpPr txBox="1"/>
          <p:nvPr/>
        </p:nvSpPr>
        <p:spPr>
          <a:xfrm>
            <a:off x="10898109" y="1830499"/>
            <a:ext cx="6469282" cy="1015663"/>
          </a:xfrm>
          <a:prstGeom prst="rect">
            <a:avLst/>
          </a:prstGeom>
          <a:noFill/>
        </p:spPr>
        <p:txBody>
          <a:bodyPr wrap="square" numCol="1" rtlCol="0">
            <a:spAutoFit/>
          </a:bodyPr>
          <a:lstStyle/>
          <a:p>
            <a:pPr fontAlgn="base"/>
            <a:r>
              <a:rPr lang="en-US" sz="2400" dirty="0">
                <a:latin typeface="Book Antiqua" panose="02040602050305030304" pitchFamily="18" charset="0"/>
              </a:rPr>
              <a:t>Vendor Management</a:t>
            </a:r>
            <a:endParaRPr lang="en-US" sz="2400" b="1" dirty="0">
              <a:latin typeface="Book Antiqua" panose="02040602050305030304" pitchFamily="18" charset="0"/>
            </a:endParaRPr>
          </a:p>
          <a:p>
            <a:r>
              <a:rPr lang="en-US" sz="1800" dirty="0">
                <a:latin typeface="Book Antiqua" panose="02040602050305030304" pitchFamily="18" charset="0"/>
              </a:rPr>
              <a:t>This update brought automatic vendor payments to eliminate manual intervention and make the process easier.</a:t>
            </a:r>
          </a:p>
        </p:txBody>
      </p:sp>
      <p:sp>
        <p:nvSpPr>
          <p:cNvPr id="81" name="TextBox 80"/>
          <p:cNvSpPr txBox="1"/>
          <p:nvPr/>
        </p:nvSpPr>
        <p:spPr>
          <a:xfrm>
            <a:off x="10898109" y="3454867"/>
            <a:ext cx="6469282" cy="1015663"/>
          </a:xfrm>
          <a:prstGeom prst="rect">
            <a:avLst/>
          </a:prstGeom>
          <a:noFill/>
        </p:spPr>
        <p:txBody>
          <a:bodyPr wrap="square" numCol="1" rtlCol="0">
            <a:spAutoFit/>
          </a:bodyPr>
          <a:lstStyle/>
          <a:p>
            <a:pPr fontAlgn="base"/>
            <a:r>
              <a:rPr lang="en-US" sz="2400" dirty="0">
                <a:latin typeface="Book Antiqua" panose="02040602050305030304" pitchFamily="18" charset="0"/>
              </a:rPr>
              <a:t>Localizations Context Filtering</a:t>
            </a:r>
            <a:endParaRPr lang="en-US" sz="2400" b="1" dirty="0">
              <a:latin typeface="Book Antiqua" panose="02040602050305030304" pitchFamily="18" charset="0"/>
            </a:endParaRPr>
          </a:p>
          <a:p>
            <a:r>
              <a:rPr lang="en-US" sz="1800" dirty="0">
                <a:latin typeface="Book Antiqua" panose="02040602050305030304" pitchFamily="18" charset="0"/>
              </a:rPr>
              <a:t>This update could automatically decide any localisation context for transactions and records based on fields.</a:t>
            </a:r>
          </a:p>
        </p:txBody>
      </p:sp>
      <p:sp>
        <p:nvSpPr>
          <p:cNvPr id="82" name="TextBox 81"/>
          <p:cNvSpPr txBox="1"/>
          <p:nvPr/>
        </p:nvSpPr>
        <p:spPr>
          <a:xfrm>
            <a:off x="10902076" y="5143500"/>
            <a:ext cx="6722535" cy="1292662"/>
          </a:xfrm>
          <a:prstGeom prst="rect">
            <a:avLst/>
          </a:prstGeom>
          <a:noFill/>
        </p:spPr>
        <p:txBody>
          <a:bodyPr wrap="square" numCol="1" rtlCol="0">
            <a:spAutoFit/>
          </a:bodyPr>
          <a:lstStyle/>
          <a:p>
            <a:pPr fontAlgn="base"/>
            <a:r>
              <a:rPr lang="en-US" sz="2400" dirty="0">
                <a:latin typeface="Book Antiqua" panose="02040602050305030304" pitchFamily="18" charset="0"/>
              </a:rPr>
              <a:t>Script Module</a:t>
            </a:r>
            <a:endParaRPr lang="en-US" sz="2400" b="1" dirty="0">
              <a:latin typeface="Book Antiqua" panose="02040602050305030304" pitchFamily="18" charset="0"/>
            </a:endParaRPr>
          </a:p>
          <a:p>
            <a:r>
              <a:rPr lang="en-US" sz="1800" dirty="0">
                <a:latin typeface="Book Antiqua" panose="02040602050305030304" pitchFamily="18" charset="0"/>
              </a:rPr>
              <a:t>Now, you can specify and enter the relative file path when you want to load a file, unlike before, when you could only load files by selecting the file’s internal ID or absolute file path.</a:t>
            </a:r>
          </a:p>
        </p:txBody>
      </p:sp>
      <p:sp>
        <p:nvSpPr>
          <p:cNvPr id="83" name="TextBox 82"/>
          <p:cNvSpPr txBox="1"/>
          <p:nvPr/>
        </p:nvSpPr>
        <p:spPr>
          <a:xfrm>
            <a:off x="10902077" y="6821508"/>
            <a:ext cx="6465314" cy="1015663"/>
          </a:xfrm>
          <a:prstGeom prst="rect">
            <a:avLst/>
          </a:prstGeom>
          <a:noFill/>
        </p:spPr>
        <p:txBody>
          <a:bodyPr wrap="square" numCol="1" rtlCol="0">
            <a:spAutoFit/>
          </a:bodyPr>
          <a:lstStyle/>
          <a:p>
            <a:pPr fontAlgn="base"/>
            <a:r>
              <a:rPr lang="en-US" sz="2400" dirty="0">
                <a:latin typeface="Book Antiqua" panose="02040602050305030304" pitchFamily="18" charset="0"/>
              </a:rPr>
              <a:t>Banking Data</a:t>
            </a:r>
            <a:endParaRPr lang="en-US" sz="2400" b="1" dirty="0">
              <a:latin typeface="Book Antiqua" panose="02040602050305030304" pitchFamily="18" charset="0"/>
            </a:endParaRPr>
          </a:p>
          <a:p>
            <a:r>
              <a:rPr lang="en-US" sz="1800" dirty="0">
                <a:latin typeface="Book Antiqua" panose="02040602050305030304" pitchFamily="18" charset="0"/>
              </a:rPr>
              <a:t>Users could set up automatic bank seeds directly from their FI accounts as improvements were made on the update.</a:t>
            </a:r>
          </a:p>
        </p:txBody>
      </p:sp>
      <p:pic>
        <p:nvPicPr>
          <p:cNvPr id="2" name="Picture 2" descr="Logo, company name&#10;&#10;Description automatically generated">
            <a:extLst>
              <a:ext uri="{FF2B5EF4-FFF2-40B4-BE49-F238E27FC236}">
                <a16:creationId xmlns:a16="http://schemas.microsoft.com/office/drawing/2014/main" id="{88D27DEF-373B-3810-BD70-C5FBE31742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4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50"/>
                                        <p:tgtEl>
                                          <p:spTgt spid="21"/>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250"/>
                                        <p:tgtEl>
                                          <p:spTgt spid="2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50"/>
                                        <p:tgtEl>
                                          <p:spTgt spid="57"/>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250"/>
                                        <p:tgtEl>
                                          <p:spTgt spid="67"/>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250"/>
                                        <p:tgtEl>
                                          <p:spTgt spid="7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left)">
                                      <p:cBhvr>
                                        <p:cTn id="31" dur="250"/>
                                        <p:tgtEl>
                                          <p:spTgt spid="80"/>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250"/>
                                        <p:tgtEl>
                                          <p:spTgt spid="81"/>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left)">
                                      <p:cBhvr>
                                        <p:cTn id="39" dur="250"/>
                                        <p:tgtEl>
                                          <p:spTgt spid="82"/>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left)">
                                      <p:cBhvr>
                                        <p:cTn id="43"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80" grpId="0"/>
      <p:bldP spid="81" grpId="0"/>
      <p:bldP spid="82" grpId="0"/>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10287000"/>
          </a:xfrm>
          <a:prstGeom prst="rect">
            <a:avLst/>
          </a:prstGeom>
          <a:gradFill>
            <a:gsLst>
              <a:gs pos="0">
                <a:schemeClr val="accent1">
                  <a:lumMod val="0"/>
                  <a:alpha val="63000"/>
                </a:schemeClr>
              </a:gs>
              <a:gs pos="76000">
                <a:schemeClr val="accent4">
                  <a:alpha val="0"/>
                  <a:lumMod val="56000"/>
                  <a:lumOff val="4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5391615" y="7956074"/>
            <a:ext cx="197974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0" y="7083188"/>
            <a:ext cx="9143999" cy="3203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9281453" y="1712657"/>
            <a:ext cx="1900236" cy="1900236"/>
            <a:chOff x="478442" y="3259046"/>
            <a:chExt cx="3553755" cy="3553755"/>
          </a:xfrm>
        </p:grpSpPr>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60" name="Oval 59"/>
            <p:cNvSpPr/>
            <p:nvPr/>
          </p:nvSpPr>
          <p:spPr>
            <a:xfrm>
              <a:off x="1421602" y="3479430"/>
              <a:ext cx="1667435" cy="16674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5</a:t>
              </a:r>
              <a:endParaRPr lang="en-US" sz="1800" dirty="0"/>
            </a:p>
          </p:txBody>
        </p:sp>
      </p:grpSp>
      <p:grpSp>
        <p:nvGrpSpPr>
          <p:cNvPr id="62" name="Group 61"/>
          <p:cNvGrpSpPr/>
          <p:nvPr/>
        </p:nvGrpSpPr>
        <p:grpSpPr>
          <a:xfrm>
            <a:off x="9281453" y="3376327"/>
            <a:ext cx="1900236" cy="1900236"/>
            <a:chOff x="478442" y="3259046"/>
            <a:chExt cx="3553755" cy="3553755"/>
          </a:xfrm>
        </p:grpSpPr>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65" name="Oval 64"/>
            <p:cNvSpPr/>
            <p:nvPr/>
          </p:nvSpPr>
          <p:spPr>
            <a:xfrm>
              <a:off x="1421602" y="3479430"/>
              <a:ext cx="1667435" cy="166743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6</a:t>
              </a:r>
            </a:p>
          </p:txBody>
        </p:sp>
      </p:grpSp>
      <p:grpSp>
        <p:nvGrpSpPr>
          <p:cNvPr id="67" name="Group 66"/>
          <p:cNvGrpSpPr/>
          <p:nvPr/>
        </p:nvGrpSpPr>
        <p:grpSpPr>
          <a:xfrm>
            <a:off x="9281453" y="5039997"/>
            <a:ext cx="1900236" cy="1900236"/>
            <a:chOff x="478442" y="3259046"/>
            <a:chExt cx="3553755" cy="3553755"/>
          </a:xfrm>
        </p:grpSpPr>
        <p:pic>
          <p:nvPicPr>
            <p:cNvPr id="73"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74" name="Oval 73"/>
            <p:cNvSpPr/>
            <p:nvPr/>
          </p:nvSpPr>
          <p:spPr>
            <a:xfrm>
              <a:off x="1421602" y="3479430"/>
              <a:ext cx="1667435" cy="166743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7</a:t>
              </a:r>
            </a:p>
          </p:txBody>
        </p:sp>
      </p:grpSp>
      <p:grpSp>
        <p:nvGrpSpPr>
          <p:cNvPr id="76" name="Group 75"/>
          <p:cNvGrpSpPr/>
          <p:nvPr/>
        </p:nvGrpSpPr>
        <p:grpSpPr>
          <a:xfrm>
            <a:off x="9281453" y="6703666"/>
            <a:ext cx="1900236" cy="1900236"/>
            <a:chOff x="478442" y="3259046"/>
            <a:chExt cx="3553755" cy="3553755"/>
          </a:xfrm>
        </p:grpSpPr>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79" name="Oval 78"/>
            <p:cNvSpPr/>
            <p:nvPr/>
          </p:nvSpPr>
          <p:spPr>
            <a:xfrm>
              <a:off x="1421602" y="3479430"/>
              <a:ext cx="1667435" cy="16674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8</a:t>
              </a:r>
            </a:p>
          </p:txBody>
        </p:sp>
      </p:grpSp>
      <p:sp>
        <p:nvSpPr>
          <p:cNvPr id="80" name="TextBox 79"/>
          <p:cNvSpPr txBox="1"/>
          <p:nvPr/>
        </p:nvSpPr>
        <p:spPr>
          <a:xfrm>
            <a:off x="10898109" y="1830499"/>
            <a:ext cx="6469282" cy="1015663"/>
          </a:xfrm>
          <a:prstGeom prst="rect">
            <a:avLst/>
          </a:prstGeom>
          <a:noFill/>
        </p:spPr>
        <p:txBody>
          <a:bodyPr wrap="square" numCol="1" rtlCol="0">
            <a:spAutoFit/>
          </a:bodyPr>
          <a:lstStyle/>
          <a:p>
            <a:pPr fontAlgn="base"/>
            <a:r>
              <a:rPr lang="en-US" sz="2400" dirty="0">
                <a:latin typeface="Book Antiqua" panose="02040602050305030304" pitchFamily="18" charset="0"/>
              </a:rPr>
              <a:t>Sales and Purchases</a:t>
            </a:r>
          </a:p>
          <a:p>
            <a:pPr fontAlgn="base"/>
            <a:r>
              <a:rPr lang="en-US" sz="1800" dirty="0">
                <a:latin typeface="Book Antiqua" panose="02040602050305030304" pitchFamily="18" charset="0"/>
              </a:rPr>
              <a:t>NetSuite users could create customised transaction records meeting the expectations of specific customers.</a:t>
            </a:r>
          </a:p>
        </p:txBody>
      </p:sp>
      <p:sp>
        <p:nvSpPr>
          <p:cNvPr id="81" name="TextBox 80"/>
          <p:cNvSpPr txBox="1"/>
          <p:nvPr/>
        </p:nvSpPr>
        <p:spPr>
          <a:xfrm>
            <a:off x="10898109" y="3454867"/>
            <a:ext cx="6469282" cy="1292662"/>
          </a:xfrm>
          <a:prstGeom prst="rect">
            <a:avLst/>
          </a:prstGeom>
          <a:noFill/>
        </p:spPr>
        <p:txBody>
          <a:bodyPr wrap="square" numCol="1" rtlCol="0">
            <a:spAutoFit/>
          </a:bodyPr>
          <a:lstStyle/>
          <a:p>
            <a:pPr fontAlgn="base"/>
            <a:r>
              <a:rPr lang="en-US" sz="2400" dirty="0">
                <a:latin typeface="Book Antiqua" panose="02040602050305030304" pitchFamily="18" charset="0"/>
              </a:rPr>
              <a:t>SuiteScript Debugger</a:t>
            </a:r>
          </a:p>
          <a:p>
            <a:pPr fontAlgn="base"/>
            <a:r>
              <a:rPr lang="en-US" sz="1800" dirty="0">
                <a:latin typeface="Book Antiqua" panose="02040602050305030304" pitchFamily="18" charset="0"/>
              </a:rPr>
              <a:t>With advanced functionality, this feature allows developers to debug their scripts like how JavaScript is debugged on Chrome.</a:t>
            </a:r>
          </a:p>
        </p:txBody>
      </p:sp>
      <p:sp>
        <p:nvSpPr>
          <p:cNvPr id="82" name="TextBox 81"/>
          <p:cNvSpPr txBox="1"/>
          <p:nvPr/>
        </p:nvSpPr>
        <p:spPr>
          <a:xfrm>
            <a:off x="10902076" y="5143500"/>
            <a:ext cx="6722535" cy="1292662"/>
          </a:xfrm>
          <a:prstGeom prst="rect">
            <a:avLst/>
          </a:prstGeom>
          <a:noFill/>
        </p:spPr>
        <p:txBody>
          <a:bodyPr wrap="square" numCol="1" rtlCol="0">
            <a:spAutoFit/>
          </a:bodyPr>
          <a:lstStyle/>
          <a:p>
            <a:pPr fontAlgn="base"/>
            <a:r>
              <a:rPr lang="en-US" sz="2400" dirty="0">
                <a:latin typeface="Book Antiqua" panose="02040602050305030304" pitchFamily="18" charset="0"/>
              </a:rPr>
              <a:t>SuiteTax</a:t>
            </a:r>
            <a:endParaRPr lang="en-US" sz="1800" dirty="0">
              <a:latin typeface="Book Antiqua" panose="02040602050305030304" pitchFamily="18" charset="0"/>
            </a:endParaRPr>
          </a:p>
          <a:p>
            <a:pPr fontAlgn="base"/>
            <a:r>
              <a:rPr lang="en-US" sz="1800" dirty="0">
                <a:latin typeface="Book Antiqua" panose="02040602050305030304" pitchFamily="18" charset="0"/>
              </a:rPr>
              <a:t>Searching and reporting were also made more accessible by introducing new search filters for Expenses and Billable Expenses for applicable tax reports.</a:t>
            </a:r>
          </a:p>
        </p:txBody>
      </p:sp>
      <p:sp>
        <p:nvSpPr>
          <p:cNvPr id="83" name="TextBox 82"/>
          <p:cNvSpPr txBox="1"/>
          <p:nvPr/>
        </p:nvSpPr>
        <p:spPr>
          <a:xfrm>
            <a:off x="10902077" y="6821508"/>
            <a:ext cx="6465314" cy="1015663"/>
          </a:xfrm>
          <a:prstGeom prst="rect">
            <a:avLst/>
          </a:prstGeom>
          <a:noFill/>
        </p:spPr>
        <p:txBody>
          <a:bodyPr wrap="square" numCol="1" rtlCol="0">
            <a:spAutoFit/>
          </a:bodyPr>
          <a:lstStyle/>
          <a:p>
            <a:pPr fontAlgn="base"/>
            <a:r>
              <a:rPr lang="en-US" sz="2400" dirty="0">
                <a:latin typeface="Book Antiqua" panose="02040602050305030304" pitchFamily="18" charset="0"/>
              </a:rPr>
              <a:t>Subsidiary Hierarchy Structure</a:t>
            </a:r>
          </a:p>
          <a:p>
            <a:pPr fontAlgn="base"/>
            <a:r>
              <a:rPr lang="en-US" sz="1800" dirty="0">
                <a:latin typeface="Book Antiqua" panose="02040602050305030304" pitchFamily="18" charset="0"/>
              </a:rPr>
              <a:t>Users can now edit their subsidiary hierarchy structure with the correct permissions. </a:t>
            </a:r>
          </a:p>
        </p:txBody>
      </p:sp>
      <p:pic>
        <p:nvPicPr>
          <p:cNvPr id="2" name="Picture 2" descr="Logo, company name&#10;&#10;Description automatically generated">
            <a:extLst>
              <a:ext uri="{FF2B5EF4-FFF2-40B4-BE49-F238E27FC236}">
                <a16:creationId xmlns:a16="http://schemas.microsoft.com/office/drawing/2014/main" id="{AD771C46-F79D-4AC3-BA1C-5F25D9D9F7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86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250"/>
                                        <p:tgtEl>
                                          <p:spTgt spid="80"/>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250"/>
                                        <p:tgtEl>
                                          <p:spTgt spid="8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250"/>
                                        <p:tgtEl>
                                          <p:spTgt spid="82"/>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left)">
                                      <p:cBhvr>
                                        <p:cTn id="19"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10287000"/>
          </a:xfrm>
          <a:prstGeom prst="rect">
            <a:avLst/>
          </a:prstGeom>
          <a:gradFill>
            <a:gsLst>
              <a:gs pos="0">
                <a:schemeClr val="accent1">
                  <a:lumMod val="0"/>
                  <a:alpha val="63000"/>
                </a:schemeClr>
              </a:gs>
              <a:gs pos="76000">
                <a:schemeClr val="accent4">
                  <a:alpha val="0"/>
                  <a:lumMod val="56000"/>
                  <a:lumOff val="4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5391615" y="7956074"/>
            <a:ext cx="197974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0" y="7083188"/>
            <a:ext cx="9143999" cy="3203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9281453" y="1712657"/>
            <a:ext cx="1900236" cy="1900236"/>
            <a:chOff x="478442" y="3259046"/>
            <a:chExt cx="3553755" cy="3553755"/>
          </a:xfrm>
        </p:grpSpPr>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60" name="Oval 59"/>
            <p:cNvSpPr/>
            <p:nvPr/>
          </p:nvSpPr>
          <p:spPr>
            <a:xfrm>
              <a:off x="1421602" y="3479430"/>
              <a:ext cx="1667435" cy="16674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9</a:t>
              </a:r>
            </a:p>
          </p:txBody>
        </p:sp>
      </p:grpSp>
      <p:grpSp>
        <p:nvGrpSpPr>
          <p:cNvPr id="62" name="Group 61"/>
          <p:cNvGrpSpPr/>
          <p:nvPr/>
        </p:nvGrpSpPr>
        <p:grpSpPr>
          <a:xfrm>
            <a:off x="9281453" y="3376327"/>
            <a:ext cx="1900236" cy="1900236"/>
            <a:chOff x="478442" y="3259046"/>
            <a:chExt cx="3553755" cy="3553755"/>
          </a:xfrm>
        </p:grpSpPr>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65" name="Oval 64"/>
            <p:cNvSpPr/>
            <p:nvPr/>
          </p:nvSpPr>
          <p:spPr>
            <a:xfrm>
              <a:off x="1421602" y="3479430"/>
              <a:ext cx="1667435" cy="166743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r>
                <a:rPr lang="en-US" sz="3200" dirty="0"/>
                <a:t>0</a:t>
              </a:r>
              <a:endParaRPr lang="en-US" sz="3600" dirty="0"/>
            </a:p>
          </p:txBody>
        </p:sp>
      </p:grpSp>
      <p:sp>
        <p:nvSpPr>
          <p:cNvPr id="80" name="TextBox 79"/>
          <p:cNvSpPr txBox="1"/>
          <p:nvPr/>
        </p:nvSpPr>
        <p:spPr>
          <a:xfrm>
            <a:off x="10898109" y="1830499"/>
            <a:ext cx="6469282" cy="1292662"/>
          </a:xfrm>
          <a:prstGeom prst="rect">
            <a:avLst/>
          </a:prstGeom>
          <a:noFill/>
        </p:spPr>
        <p:txBody>
          <a:bodyPr wrap="square" numCol="1" rtlCol="0">
            <a:spAutoFit/>
          </a:bodyPr>
          <a:lstStyle/>
          <a:p>
            <a:pPr fontAlgn="base"/>
            <a:r>
              <a:rPr lang="en-US" sz="2400" dirty="0">
                <a:latin typeface="Book Antiqua" panose="02040602050305030304" pitchFamily="18" charset="0"/>
              </a:rPr>
              <a:t>Balance Transactions</a:t>
            </a:r>
          </a:p>
          <a:p>
            <a:pPr fontAlgn="base"/>
            <a:r>
              <a:rPr lang="en-US" sz="1800" dirty="0">
                <a:latin typeface="Book Antiqua" panose="02040602050305030304" pitchFamily="18" charset="0"/>
              </a:rPr>
              <a:t>This feature creates a Balancing Journal with a new transaction type that supports all balancing segment values and links to transaction lists. </a:t>
            </a:r>
          </a:p>
        </p:txBody>
      </p:sp>
      <p:sp>
        <p:nvSpPr>
          <p:cNvPr id="81" name="TextBox 80"/>
          <p:cNvSpPr txBox="1"/>
          <p:nvPr/>
        </p:nvSpPr>
        <p:spPr>
          <a:xfrm>
            <a:off x="10898109" y="3454867"/>
            <a:ext cx="6469282" cy="1292662"/>
          </a:xfrm>
          <a:prstGeom prst="rect">
            <a:avLst/>
          </a:prstGeom>
          <a:noFill/>
        </p:spPr>
        <p:txBody>
          <a:bodyPr wrap="square" numCol="1" rtlCol="0">
            <a:spAutoFit/>
          </a:bodyPr>
          <a:lstStyle/>
          <a:p>
            <a:pPr fontAlgn="base"/>
            <a:r>
              <a:rPr lang="en-US" sz="2400" dirty="0">
                <a:latin typeface="Book Antiqua" panose="02040602050305030304" pitchFamily="18" charset="0"/>
              </a:rPr>
              <a:t>Execution Enhancements</a:t>
            </a:r>
          </a:p>
          <a:p>
            <a:pPr fontAlgn="base"/>
            <a:r>
              <a:rPr lang="en-US" sz="1800" dirty="0">
                <a:latin typeface="Book Antiqua" panose="02040602050305030304" pitchFamily="18" charset="0"/>
              </a:rPr>
              <a:t>The first release of 2020 included quite a few significant enhancements to the execution context for event and client scripts, along with workflows.</a:t>
            </a:r>
          </a:p>
        </p:txBody>
      </p:sp>
      <p:pic>
        <p:nvPicPr>
          <p:cNvPr id="2" name="Picture 2" descr="Logo, company name&#10;&#10;Description automatically generated">
            <a:extLst>
              <a:ext uri="{FF2B5EF4-FFF2-40B4-BE49-F238E27FC236}">
                <a16:creationId xmlns:a16="http://schemas.microsoft.com/office/drawing/2014/main" id="{55A85077-9D5B-F944-88E7-406B8C96BE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24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250"/>
                                        <p:tgtEl>
                                          <p:spTgt spid="80"/>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3"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2020.2</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384995"/>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New features, updates and functionality came with the second release of 2020, enhancing the previous versions. </a:t>
            </a:r>
          </a:p>
        </p:txBody>
      </p:sp>
      <p:pic>
        <p:nvPicPr>
          <p:cNvPr id="2" name="Picture 2" descr="Logo, company name&#10;&#10;Description automatically generated">
            <a:extLst>
              <a:ext uri="{FF2B5EF4-FFF2-40B4-BE49-F238E27FC236}">
                <a16:creationId xmlns:a16="http://schemas.microsoft.com/office/drawing/2014/main" id="{089FCF8F-F855-0A3F-187A-76FD287D7A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30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1" y="0"/>
            <a:ext cx="18288000" cy="4846320"/>
          </a:xfrm>
          <a:prstGeom prst="rect">
            <a:avLst/>
          </a:prstGeom>
          <a:gradFill>
            <a:gsLst>
              <a:gs pos="14000">
                <a:schemeClr val="accent1">
                  <a:alpha val="51000"/>
                  <a:lumMod val="53000"/>
                </a:schemeClr>
              </a:gs>
              <a:gs pos="76000">
                <a:schemeClr val="tx2">
                  <a:lumMod val="53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4902160" y="6005539"/>
            <a:ext cx="7643408" cy="2704586"/>
            <a:chOff x="4732828" y="5572686"/>
            <a:chExt cx="7643408" cy="2704586"/>
          </a:xfrm>
        </p:grpSpPr>
        <p:sp>
          <p:nvSpPr>
            <p:cNvPr id="38" name="TextBox 37"/>
            <p:cNvSpPr txBox="1"/>
            <p:nvPr/>
          </p:nvSpPr>
          <p:spPr>
            <a:xfrm>
              <a:off x="4732828" y="6215169"/>
              <a:ext cx="7643408" cy="2062103"/>
            </a:xfrm>
            <a:prstGeom prst="rect">
              <a:avLst/>
            </a:prstGeom>
            <a:noFill/>
          </p:spPr>
          <p:txBody>
            <a:bodyPr wrap="square" numCol="1" rtlCol="0">
              <a:spAutoFit/>
            </a:bodyPr>
            <a:lstStyle/>
            <a:p>
              <a:pPr rtl="0">
                <a:spcBef>
                  <a:spcPts val="1200"/>
                </a:spcBef>
                <a:spcAft>
                  <a:spcPts val="0"/>
                </a:spcAft>
              </a:pPr>
              <a:r>
                <a:rPr lang="en-US" sz="3200" b="0" i="0" u="none" strike="noStrike" dirty="0">
                  <a:solidFill>
                    <a:srgbClr val="000000"/>
                  </a:solidFill>
                  <a:effectLst/>
                  <a:latin typeface="Book Antiqua" panose="02040602050305030304" pitchFamily="18" charset="0"/>
                </a:rPr>
                <a:t>To make it much easier for NetSuite customers, NetSuite brings significant key updates to critical modules twice every year.</a:t>
              </a:r>
              <a:endParaRPr lang="en-US" sz="3200" b="0" dirty="0">
                <a:effectLst/>
                <a:latin typeface="Book Antiqua" panose="02040602050305030304" pitchFamily="18" charset="0"/>
              </a:endParaRPr>
            </a:p>
          </p:txBody>
        </p:sp>
        <p:sp>
          <p:nvSpPr>
            <p:cNvPr id="39" name="TextBox 38"/>
            <p:cNvSpPr txBox="1"/>
            <p:nvPr/>
          </p:nvSpPr>
          <p:spPr>
            <a:xfrm>
              <a:off x="4732828" y="5572686"/>
              <a:ext cx="7643408" cy="584775"/>
            </a:xfrm>
            <a:prstGeom prst="rect">
              <a:avLst/>
            </a:prstGeom>
            <a:noFill/>
          </p:spPr>
          <p:txBody>
            <a:bodyPr wrap="square" rtlCol="0">
              <a:spAutoFit/>
            </a:bodyPr>
            <a:lstStyle/>
            <a:p>
              <a:r>
                <a:rPr lang="en-US" sz="3200" b="1" dirty="0">
                  <a:solidFill>
                    <a:schemeClr val="accent4"/>
                  </a:solidFill>
                  <a:latin typeface="Book Antiqua" panose="02040602050305030304" pitchFamily="18" charset="0"/>
                  <a:ea typeface="Roboto" panose="02000000000000000000" pitchFamily="2" charset="0"/>
                  <a:cs typeface="Roboto" panose="02000000000000000000" pitchFamily="2" charset="0"/>
                </a:rPr>
                <a:t>Making it easier for </a:t>
              </a:r>
              <a:r>
                <a:rPr lang="en-US" sz="3200" b="1" dirty="0">
                  <a:solidFill>
                    <a:schemeClr val="accent1"/>
                  </a:solidFill>
                  <a:latin typeface="Book Antiqua" panose="02040602050305030304" pitchFamily="18" charset="0"/>
                  <a:ea typeface="Roboto" panose="02000000000000000000" pitchFamily="2" charset="0"/>
                  <a:cs typeface="Roboto" panose="02000000000000000000" pitchFamily="2" charset="0"/>
                </a:rPr>
                <a:t>NetSuite customers</a:t>
              </a:r>
            </a:p>
          </p:txBody>
        </p:sp>
      </p:grpSp>
      <p:grpSp>
        <p:nvGrpSpPr>
          <p:cNvPr id="80" name="Group 79"/>
          <p:cNvGrpSpPr/>
          <p:nvPr/>
        </p:nvGrpSpPr>
        <p:grpSpPr>
          <a:xfrm>
            <a:off x="965201" y="5844717"/>
            <a:ext cx="3317307" cy="2635547"/>
            <a:chOff x="3346784" y="2743201"/>
            <a:chExt cx="4146524" cy="3294346"/>
          </a:xfrm>
        </p:grpSpPr>
        <p:sp>
          <p:nvSpPr>
            <p:cNvPr id="81" name="Oval 80"/>
            <p:cNvSpPr/>
            <p:nvPr/>
          </p:nvSpPr>
          <p:spPr>
            <a:xfrm>
              <a:off x="4198963" y="2743201"/>
              <a:ext cx="3294345" cy="3294346"/>
            </a:xfrm>
            <a:prstGeom prst="ellipse">
              <a:avLst/>
            </a:prstGeom>
            <a:noFill/>
            <a:ln>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346784" y="3575455"/>
              <a:ext cx="1521201" cy="1521201"/>
              <a:chOff x="3887882" y="1808660"/>
              <a:chExt cx="2784143" cy="2784143"/>
            </a:xfrm>
          </p:grpSpPr>
          <p:sp>
            <p:nvSpPr>
              <p:cNvPr id="93" name="Oval 92"/>
              <p:cNvSpPr/>
              <p:nvPr/>
            </p:nvSpPr>
            <p:spPr>
              <a:xfrm>
                <a:off x="4116375" y="2037153"/>
                <a:ext cx="2327156" cy="2327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887882" y="1808660"/>
                <a:ext cx="2784143" cy="2784143"/>
              </a:xfrm>
              <a:prstGeom prst="ellipse">
                <a:avLst/>
              </a:prstGeom>
              <a:noFill/>
              <a:ln>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a:off x="4469328" y="3013566"/>
              <a:ext cx="2753614" cy="27536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5044730" y="3629771"/>
              <a:ext cx="1846480" cy="1412568"/>
              <a:chOff x="11515726" y="6351588"/>
              <a:chExt cx="1560512" cy="1193800"/>
            </a:xfrm>
            <a:solidFill>
              <a:srgbClr val="FFFFFF"/>
            </a:solidFill>
          </p:grpSpPr>
          <p:sp>
            <p:nvSpPr>
              <p:cNvPr id="88" name="Freeform 5"/>
              <p:cNvSpPr>
                <a:spLocks noEditPoints="1"/>
              </p:cNvSpPr>
              <p:nvPr/>
            </p:nvSpPr>
            <p:spPr bwMode="auto">
              <a:xfrm>
                <a:off x="12041188" y="6351588"/>
                <a:ext cx="393700" cy="265113"/>
              </a:xfrm>
              <a:custGeom>
                <a:avLst/>
                <a:gdLst>
                  <a:gd name="T0" fmla="*/ 1 w 27"/>
                  <a:gd name="T1" fmla="*/ 4 h 18"/>
                  <a:gd name="T2" fmla="*/ 24 w 27"/>
                  <a:gd name="T3" fmla="*/ 17 h 18"/>
                  <a:gd name="T4" fmla="*/ 26 w 27"/>
                  <a:gd name="T5" fmla="*/ 17 h 18"/>
                  <a:gd name="T6" fmla="*/ 27 w 27"/>
                  <a:gd name="T7" fmla="*/ 16 h 18"/>
                  <a:gd name="T8" fmla="*/ 26 w 27"/>
                  <a:gd name="T9" fmla="*/ 14 h 18"/>
                  <a:gd name="T10" fmla="*/ 3 w 27"/>
                  <a:gd name="T11" fmla="*/ 0 h 18"/>
                  <a:gd name="T12" fmla="*/ 1 w 27"/>
                  <a:gd name="T13" fmla="*/ 1 h 18"/>
                  <a:gd name="T14" fmla="*/ 0 w 27"/>
                  <a:gd name="T15" fmla="*/ 2 h 18"/>
                  <a:gd name="T16" fmla="*/ 1 w 27"/>
                  <a:gd name="T17" fmla="*/ 4 h 18"/>
                  <a:gd name="T18" fmla="*/ 1 w 27"/>
                  <a:gd name="T19" fmla="*/ 4 h 18"/>
                  <a:gd name="T20" fmla="*/ 1 w 2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1" y="4"/>
                    </a:moveTo>
                    <a:cubicBezTo>
                      <a:pt x="24" y="17"/>
                      <a:pt x="24" y="17"/>
                      <a:pt x="24" y="17"/>
                    </a:cubicBezTo>
                    <a:cubicBezTo>
                      <a:pt x="25" y="18"/>
                      <a:pt x="26" y="17"/>
                      <a:pt x="26" y="17"/>
                    </a:cubicBezTo>
                    <a:cubicBezTo>
                      <a:pt x="27" y="16"/>
                      <a:pt x="27" y="16"/>
                      <a:pt x="27" y="16"/>
                    </a:cubicBezTo>
                    <a:cubicBezTo>
                      <a:pt x="27" y="15"/>
                      <a:pt x="27" y="14"/>
                      <a:pt x="26" y="14"/>
                    </a:cubicBezTo>
                    <a:cubicBezTo>
                      <a:pt x="3" y="0"/>
                      <a:pt x="3" y="0"/>
                      <a:pt x="3" y="0"/>
                    </a:cubicBezTo>
                    <a:cubicBezTo>
                      <a:pt x="2" y="0"/>
                      <a:pt x="1" y="0"/>
                      <a:pt x="1" y="1"/>
                    </a:cubicBezTo>
                    <a:cubicBezTo>
                      <a:pt x="0" y="2"/>
                      <a:pt x="0" y="2"/>
                      <a:pt x="0" y="2"/>
                    </a:cubicBezTo>
                    <a:cubicBezTo>
                      <a:pt x="0" y="3"/>
                      <a:pt x="0" y="3"/>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
              <p:cNvSpPr>
                <a:spLocks noEditPoints="1"/>
              </p:cNvSpPr>
              <p:nvPr/>
            </p:nvSpPr>
            <p:spPr bwMode="auto">
              <a:xfrm>
                <a:off x="11749088" y="6867525"/>
                <a:ext cx="393700" cy="265113"/>
              </a:xfrm>
              <a:custGeom>
                <a:avLst/>
                <a:gdLst>
                  <a:gd name="T0" fmla="*/ 0 w 27"/>
                  <a:gd name="T1" fmla="*/ 4 h 18"/>
                  <a:gd name="T2" fmla="*/ 24 w 27"/>
                  <a:gd name="T3" fmla="*/ 17 h 18"/>
                  <a:gd name="T4" fmla="*/ 26 w 27"/>
                  <a:gd name="T5" fmla="*/ 17 h 18"/>
                  <a:gd name="T6" fmla="*/ 26 w 27"/>
                  <a:gd name="T7" fmla="*/ 16 h 18"/>
                  <a:gd name="T8" fmla="*/ 26 w 27"/>
                  <a:gd name="T9" fmla="*/ 14 h 18"/>
                  <a:gd name="T10" fmla="*/ 2 w 27"/>
                  <a:gd name="T11" fmla="*/ 0 h 18"/>
                  <a:gd name="T12" fmla="*/ 1 w 27"/>
                  <a:gd name="T13" fmla="*/ 1 h 18"/>
                  <a:gd name="T14" fmla="*/ 0 w 27"/>
                  <a:gd name="T15" fmla="*/ 2 h 18"/>
                  <a:gd name="T16" fmla="*/ 0 w 27"/>
                  <a:gd name="T17" fmla="*/ 4 h 18"/>
                  <a:gd name="T18" fmla="*/ 0 w 27"/>
                  <a:gd name="T19" fmla="*/ 4 h 18"/>
                  <a:gd name="T20" fmla="*/ 0 w 2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4"/>
                    </a:moveTo>
                    <a:cubicBezTo>
                      <a:pt x="24" y="17"/>
                      <a:pt x="24" y="17"/>
                      <a:pt x="24" y="17"/>
                    </a:cubicBezTo>
                    <a:cubicBezTo>
                      <a:pt x="24" y="18"/>
                      <a:pt x="25" y="18"/>
                      <a:pt x="26" y="17"/>
                    </a:cubicBezTo>
                    <a:cubicBezTo>
                      <a:pt x="26" y="16"/>
                      <a:pt x="26" y="16"/>
                      <a:pt x="26" y="16"/>
                    </a:cubicBezTo>
                    <a:cubicBezTo>
                      <a:pt x="27" y="15"/>
                      <a:pt x="26" y="14"/>
                      <a:pt x="26" y="14"/>
                    </a:cubicBezTo>
                    <a:cubicBezTo>
                      <a:pt x="2" y="0"/>
                      <a:pt x="2" y="0"/>
                      <a:pt x="2" y="0"/>
                    </a:cubicBezTo>
                    <a:cubicBezTo>
                      <a:pt x="2" y="0"/>
                      <a:pt x="1" y="0"/>
                      <a:pt x="1" y="1"/>
                    </a:cubicBezTo>
                    <a:cubicBezTo>
                      <a:pt x="0" y="2"/>
                      <a:pt x="0" y="2"/>
                      <a:pt x="0" y="2"/>
                    </a:cubicBezTo>
                    <a:cubicBezTo>
                      <a:pt x="0" y="3"/>
                      <a:pt x="0" y="4"/>
                      <a:pt x="0" y="4"/>
                    </a:cubicBezTo>
                    <a:close/>
                    <a:moveTo>
                      <a:pt x="0" y="4"/>
                    </a:moveTo>
                    <a:cubicBezTo>
                      <a:pt x="0" y="4"/>
                      <a:pt x="0" y="4"/>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
              <p:cNvSpPr>
                <a:spLocks noEditPoints="1"/>
              </p:cNvSpPr>
              <p:nvPr/>
            </p:nvSpPr>
            <p:spPr bwMode="auto">
              <a:xfrm>
                <a:off x="12946063" y="7191375"/>
                <a:ext cx="130175" cy="176213"/>
              </a:xfrm>
              <a:custGeom>
                <a:avLst/>
                <a:gdLst>
                  <a:gd name="T0" fmla="*/ 8 w 9"/>
                  <a:gd name="T1" fmla="*/ 2 h 12"/>
                  <a:gd name="T2" fmla="*/ 6 w 9"/>
                  <a:gd name="T3" fmla="*/ 1 h 12"/>
                  <a:gd name="T4" fmla="*/ 4 w 9"/>
                  <a:gd name="T5" fmla="*/ 1 h 12"/>
                  <a:gd name="T6" fmla="*/ 0 w 9"/>
                  <a:gd name="T7" fmla="*/ 8 h 12"/>
                  <a:gd name="T8" fmla="*/ 1 w 9"/>
                  <a:gd name="T9" fmla="*/ 10 h 12"/>
                  <a:gd name="T10" fmla="*/ 3 w 9"/>
                  <a:gd name="T11" fmla="*/ 11 h 12"/>
                  <a:gd name="T12" fmla="*/ 5 w 9"/>
                  <a:gd name="T13" fmla="*/ 11 h 12"/>
                  <a:gd name="T14" fmla="*/ 9 w 9"/>
                  <a:gd name="T15" fmla="*/ 4 h 12"/>
                  <a:gd name="T16" fmla="*/ 8 w 9"/>
                  <a:gd name="T17" fmla="*/ 2 h 12"/>
                  <a:gd name="T18" fmla="*/ 8 w 9"/>
                  <a:gd name="T19" fmla="*/ 2 h 12"/>
                  <a:gd name="T20" fmla="*/ 8 w 9"/>
                  <a:gd name="T2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8" y="2"/>
                    </a:moveTo>
                    <a:cubicBezTo>
                      <a:pt x="6" y="1"/>
                      <a:pt x="6" y="1"/>
                      <a:pt x="6" y="1"/>
                    </a:cubicBezTo>
                    <a:cubicBezTo>
                      <a:pt x="5" y="0"/>
                      <a:pt x="5" y="0"/>
                      <a:pt x="4" y="1"/>
                    </a:cubicBezTo>
                    <a:cubicBezTo>
                      <a:pt x="0" y="8"/>
                      <a:pt x="0" y="8"/>
                      <a:pt x="0" y="8"/>
                    </a:cubicBezTo>
                    <a:cubicBezTo>
                      <a:pt x="0" y="9"/>
                      <a:pt x="0" y="10"/>
                      <a:pt x="1" y="10"/>
                    </a:cubicBezTo>
                    <a:cubicBezTo>
                      <a:pt x="3" y="11"/>
                      <a:pt x="3" y="11"/>
                      <a:pt x="3" y="11"/>
                    </a:cubicBezTo>
                    <a:cubicBezTo>
                      <a:pt x="4" y="12"/>
                      <a:pt x="4" y="11"/>
                      <a:pt x="5" y="11"/>
                    </a:cubicBezTo>
                    <a:cubicBezTo>
                      <a:pt x="9" y="4"/>
                      <a:pt x="9" y="4"/>
                      <a:pt x="9" y="4"/>
                    </a:cubicBezTo>
                    <a:cubicBezTo>
                      <a:pt x="9" y="3"/>
                      <a:pt x="9" y="2"/>
                      <a:pt x="8" y="2"/>
                    </a:cubicBezTo>
                    <a:close/>
                    <a:moveTo>
                      <a:pt x="8" y="2"/>
                    </a:moveTo>
                    <a:cubicBezTo>
                      <a:pt x="8" y="2"/>
                      <a:pt x="8" y="2"/>
                      <a:pt x="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
              <p:cNvSpPr>
                <a:spLocks noEditPoints="1"/>
              </p:cNvSpPr>
              <p:nvPr/>
            </p:nvSpPr>
            <p:spPr bwMode="auto">
              <a:xfrm>
                <a:off x="11515726" y="7250113"/>
                <a:ext cx="846137" cy="295275"/>
              </a:xfrm>
              <a:custGeom>
                <a:avLst/>
                <a:gdLst>
                  <a:gd name="T0" fmla="*/ 56 w 58"/>
                  <a:gd name="T1" fmla="*/ 6 h 20"/>
                  <a:gd name="T2" fmla="*/ 53 w 58"/>
                  <a:gd name="T3" fmla="*/ 6 h 20"/>
                  <a:gd name="T4" fmla="*/ 54 w 58"/>
                  <a:gd name="T5" fmla="*/ 5 h 20"/>
                  <a:gd name="T6" fmla="*/ 54 w 58"/>
                  <a:gd name="T7" fmla="*/ 2 h 20"/>
                  <a:gd name="T8" fmla="*/ 51 w 58"/>
                  <a:gd name="T9" fmla="*/ 0 h 20"/>
                  <a:gd name="T10" fmla="*/ 7 w 58"/>
                  <a:gd name="T11" fmla="*/ 0 h 20"/>
                  <a:gd name="T12" fmla="*/ 4 w 58"/>
                  <a:gd name="T13" fmla="*/ 2 h 20"/>
                  <a:gd name="T14" fmla="*/ 4 w 58"/>
                  <a:gd name="T15" fmla="*/ 5 h 20"/>
                  <a:gd name="T16" fmla="*/ 5 w 58"/>
                  <a:gd name="T17" fmla="*/ 6 h 20"/>
                  <a:gd name="T18" fmla="*/ 2 w 58"/>
                  <a:gd name="T19" fmla="*/ 6 h 20"/>
                  <a:gd name="T20" fmla="*/ 0 w 58"/>
                  <a:gd name="T21" fmla="*/ 8 h 20"/>
                  <a:gd name="T22" fmla="*/ 0 w 58"/>
                  <a:gd name="T23" fmla="*/ 17 h 20"/>
                  <a:gd name="T24" fmla="*/ 2 w 58"/>
                  <a:gd name="T25" fmla="*/ 20 h 20"/>
                  <a:gd name="T26" fmla="*/ 56 w 58"/>
                  <a:gd name="T27" fmla="*/ 20 h 20"/>
                  <a:gd name="T28" fmla="*/ 58 w 58"/>
                  <a:gd name="T29" fmla="*/ 17 h 20"/>
                  <a:gd name="T30" fmla="*/ 58 w 58"/>
                  <a:gd name="T31" fmla="*/ 8 h 20"/>
                  <a:gd name="T32" fmla="*/ 56 w 58"/>
                  <a:gd name="T33" fmla="*/ 6 h 20"/>
                  <a:gd name="T34" fmla="*/ 53 w 58"/>
                  <a:gd name="T35" fmla="*/ 17 h 20"/>
                  <a:gd name="T36" fmla="*/ 6 w 58"/>
                  <a:gd name="T37" fmla="*/ 17 h 20"/>
                  <a:gd name="T38" fmla="*/ 3 w 58"/>
                  <a:gd name="T39" fmla="*/ 14 h 20"/>
                  <a:gd name="T40" fmla="*/ 3 w 58"/>
                  <a:gd name="T41" fmla="*/ 12 h 20"/>
                  <a:gd name="T42" fmla="*/ 6 w 58"/>
                  <a:gd name="T43" fmla="*/ 9 h 20"/>
                  <a:gd name="T44" fmla="*/ 53 w 58"/>
                  <a:gd name="T45" fmla="*/ 9 h 20"/>
                  <a:gd name="T46" fmla="*/ 55 w 58"/>
                  <a:gd name="T47" fmla="*/ 12 h 20"/>
                  <a:gd name="T48" fmla="*/ 55 w 58"/>
                  <a:gd name="T49" fmla="*/ 14 h 20"/>
                  <a:gd name="T50" fmla="*/ 53 w 58"/>
                  <a:gd name="T51" fmla="*/ 17 h 20"/>
                  <a:gd name="T52" fmla="*/ 53 w 58"/>
                  <a:gd name="T53" fmla="*/ 17 h 20"/>
                  <a:gd name="T54" fmla="*/ 53 w 58"/>
                  <a:gd name="T5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20">
                    <a:moveTo>
                      <a:pt x="56" y="6"/>
                    </a:moveTo>
                    <a:cubicBezTo>
                      <a:pt x="53" y="6"/>
                      <a:pt x="53" y="6"/>
                      <a:pt x="53" y="6"/>
                    </a:cubicBezTo>
                    <a:cubicBezTo>
                      <a:pt x="53" y="6"/>
                      <a:pt x="54" y="5"/>
                      <a:pt x="54" y="5"/>
                    </a:cubicBezTo>
                    <a:cubicBezTo>
                      <a:pt x="54" y="2"/>
                      <a:pt x="54" y="2"/>
                      <a:pt x="54" y="2"/>
                    </a:cubicBezTo>
                    <a:cubicBezTo>
                      <a:pt x="54" y="1"/>
                      <a:pt x="53" y="0"/>
                      <a:pt x="51" y="0"/>
                    </a:cubicBezTo>
                    <a:cubicBezTo>
                      <a:pt x="7" y="0"/>
                      <a:pt x="7" y="0"/>
                      <a:pt x="7" y="0"/>
                    </a:cubicBezTo>
                    <a:cubicBezTo>
                      <a:pt x="5" y="0"/>
                      <a:pt x="4" y="1"/>
                      <a:pt x="4" y="2"/>
                    </a:cubicBezTo>
                    <a:cubicBezTo>
                      <a:pt x="4" y="5"/>
                      <a:pt x="4" y="5"/>
                      <a:pt x="4" y="5"/>
                    </a:cubicBezTo>
                    <a:cubicBezTo>
                      <a:pt x="4" y="5"/>
                      <a:pt x="5" y="6"/>
                      <a:pt x="5" y="6"/>
                    </a:cubicBezTo>
                    <a:cubicBezTo>
                      <a:pt x="2" y="6"/>
                      <a:pt x="2" y="6"/>
                      <a:pt x="2" y="6"/>
                    </a:cubicBezTo>
                    <a:cubicBezTo>
                      <a:pt x="1" y="6"/>
                      <a:pt x="0" y="7"/>
                      <a:pt x="0" y="8"/>
                    </a:cubicBezTo>
                    <a:cubicBezTo>
                      <a:pt x="0" y="17"/>
                      <a:pt x="0" y="17"/>
                      <a:pt x="0" y="17"/>
                    </a:cubicBezTo>
                    <a:cubicBezTo>
                      <a:pt x="0" y="19"/>
                      <a:pt x="1" y="20"/>
                      <a:pt x="2" y="20"/>
                    </a:cubicBezTo>
                    <a:cubicBezTo>
                      <a:pt x="56" y="20"/>
                      <a:pt x="56" y="20"/>
                      <a:pt x="56" y="20"/>
                    </a:cubicBezTo>
                    <a:cubicBezTo>
                      <a:pt x="57" y="20"/>
                      <a:pt x="58" y="19"/>
                      <a:pt x="58" y="17"/>
                    </a:cubicBezTo>
                    <a:cubicBezTo>
                      <a:pt x="58" y="8"/>
                      <a:pt x="58" y="8"/>
                      <a:pt x="58" y="8"/>
                    </a:cubicBezTo>
                    <a:cubicBezTo>
                      <a:pt x="58" y="7"/>
                      <a:pt x="57" y="6"/>
                      <a:pt x="56" y="6"/>
                    </a:cubicBezTo>
                    <a:close/>
                    <a:moveTo>
                      <a:pt x="53" y="17"/>
                    </a:moveTo>
                    <a:cubicBezTo>
                      <a:pt x="6" y="17"/>
                      <a:pt x="6" y="17"/>
                      <a:pt x="6" y="17"/>
                    </a:cubicBezTo>
                    <a:cubicBezTo>
                      <a:pt x="4" y="17"/>
                      <a:pt x="3" y="15"/>
                      <a:pt x="3" y="14"/>
                    </a:cubicBezTo>
                    <a:cubicBezTo>
                      <a:pt x="3" y="12"/>
                      <a:pt x="3" y="12"/>
                      <a:pt x="3" y="12"/>
                    </a:cubicBezTo>
                    <a:cubicBezTo>
                      <a:pt x="3" y="11"/>
                      <a:pt x="4" y="9"/>
                      <a:pt x="6" y="9"/>
                    </a:cubicBezTo>
                    <a:cubicBezTo>
                      <a:pt x="53" y="9"/>
                      <a:pt x="53" y="9"/>
                      <a:pt x="53" y="9"/>
                    </a:cubicBezTo>
                    <a:cubicBezTo>
                      <a:pt x="54" y="9"/>
                      <a:pt x="55" y="11"/>
                      <a:pt x="55" y="12"/>
                    </a:cubicBezTo>
                    <a:cubicBezTo>
                      <a:pt x="55" y="14"/>
                      <a:pt x="55" y="14"/>
                      <a:pt x="55" y="14"/>
                    </a:cubicBezTo>
                    <a:cubicBezTo>
                      <a:pt x="55" y="15"/>
                      <a:pt x="54" y="17"/>
                      <a:pt x="53" y="17"/>
                    </a:cubicBezTo>
                    <a:close/>
                    <a:moveTo>
                      <a:pt x="53" y="17"/>
                    </a:moveTo>
                    <a:cubicBezTo>
                      <a:pt x="53" y="17"/>
                      <a:pt x="53" y="17"/>
                      <a:pt x="53"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84"/>
            <p:cNvGrpSpPr/>
            <p:nvPr/>
          </p:nvGrpSpPr>
          <p:grpSpPr>
            <a:xfrm>
              <a:off x="4038042" y="3173936"/>
              <a:ext cx="845767" cy="845767"/>
              <a:chOff x="3887882" y="1808660"/>
              <a:chExt cx="2784143" cy="2784143"/>
            </a:xfrm>
          </p:grpSpPr>
          <p:sp>
            <p:nvSpPr>
              <p:cNvPr id="86" name="Oval 85"/>
              <p:cNvSpPr/>
              <p:nvPr/>
            </p:nvSpPr>
            <p:spPr>
              <a:xfrm>
                <a:off x="3887882" y="1808660"/>
                <a:ext cx="2784143" cy="2784143"/>
              </a:xfrm>
              <a:prstGeom prst="ellipse">
                <a:avLst/>
              </a:prstGeom>
              <a:noFill/>
              <a:ln>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116375" y="2037153"/>
                <a:ext cx="2327156" cy="23271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grpSp>
      <p:sp>
        <p:nvSpPr>
          <p:cNvPr id="79" name="TextBox 78"/>
          <p:cNvSpPr txBox="1"/>
          <p:nvPr/>
        </p:nvSpPr>
        <p:spPr>
          <a:xfrm>
            <a:off x="910631" y="2842488"/>
            <a:ext cx="10686475" cy="1754326"/>
          </a:xfrm>
          <a:prstGeom prst="rect">
            <a:avLst/>
          </a:prstGeom>
          <a:noFill/>
        </p:spPr>
        <p:txBody>
          <a:bodyPr wrap="square" rtlCol="0" anchor="ctr">
            <a:spAutoFit/>
          </a:bodyPr>
          <a:lstStyle/>
          <a:p>
            <a:r>
              <a:rPr lang="en-US" sz="5400" dirty="0">
                <a:solidFill>
                  <a:schemeClr val="bg1"/>
                </a:solidFill>
                <a:latin typeface="Book Antiqua" panose="02040602050305030304" pitchFamily="18" charset="0"/>
              </a:rPr>
              <a:t>NetSuite</a:t>
            </a:r>
          </a:p>
          <a:p>
            <a:r>
              <a:rPr lang="en-US" sz="5400" dirty="0">
                <a:solidFill>
                  <a:schemeClr val="bg1"/>
                </a:solidFill>
                <a:latin typeface="Book Antiqua" panose="02040602050305030304" pitchFamily="18" charset="0"/>
              </a:rPr>
              <a:t>Upgrades Over The Years</a:t>
            </a:r>
          </a:p>
        </p:txBody>
      </p:sp>
      <p:pic>
        <p:nvPicPr>
          <p:cNvPr id="4" name="Picture 3" descr="Logo, company name&#10;&#10;Description automatically generated">
            <a:extLst>
              <a:ext uri="{FF2B5EF4-FFF2-40B4-BE49-F238E27FC236}">
                <a16:creationId xmlns:a16="http://schemas.microsoft.com/office/drawing/2014/main" id="{4F1B8CAB-E4F9-D969-E46D-7E9287C015A4}"/>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extLst>
      <p:ext uri="{BB962C8B-B14F-4D97-AF65-F5344CB8AC3E}">
        <p14:creationId xmlns:p14="http://schemas.microsoft.com/office/powerpoint/2010/main" val="482197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466032" y="3680828"/>
            <a:ext cx="13727803" cy="3639312"/>
          </a:xfrm>
          <a:prstGeom prst="roundRect">
            <a:avLst/>
          </a:prstGeom>
          <a:gradFill>
            <a:gsLst>
              <a:gs pos="0">
                <a:schemeClr val="accent1">
                  <a:alpha val="22000"/>
                </a:schemeClr>
              </a:gs>
              <a:gs pos="90000">
                <a:schemeClr val="tx2">
                  <a:lumMod val="82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2" name="Group 1"/>
          <p:cNvGrpSpPr/>
          <p:nvPr/>
        </p:nvGrpSpPr>
        <p:grpSpPr>
          <a:xfrm>
            <a:off x="5306212" y="1578658"/>
            <a:ext cx="4813028" cy="1572994"/>
            <a:chOff x="5306212" y="1578658"/>
            <a:chExt cx="4813028" cy="1572994"/>
          </a:xfrm>
        </p:grpSpPr>
        <p:sp>
          <p:nvSpPr>
            <p:cNvPr id="52" name="TextBox 51"/>
            <p:cNvSpPr txBox="1"/>
            <p:nvPr/>
          </p:nvSpPr>
          <p:spPr>
            <a:xfrm>
              <a:off x="5306212" y="1578658"/>
              <a:ext cx="3363421" cy="630942"/>
            </a:xfrm>
            <a:prstGeom prst="rect">
              <a:avLst/>
            </a:prstGeom>
            <a:noFill/>
          </p:spPr>
          <p:txBody>
            <a:bodyPr wrap="none" rtlCol="0">
              <a:spAutoFit/>
            </a:bodyPr>
            <a:lstStyle/>
            <a:p>
              <a:r>
                <a:rPr lang="en-US" sz="3500" b="1" dirty="0">
                  <a:solidFill>
                    <a:schemeClr val="accent5"/>
                  </a:solidFill>
                  <a:latin typeface="Book Antiqua" panose="02040602050305030304" pitchFamily="18" charset="0"/>
                  <a:ea typeface="Roboto" panose="02000000000000000000" pitchFamily="2" charset="0"/>
                  <a:cs typeface="Roboto" panose="02000000000000000000" pitchFamily="2" charset="0"/>
                </a:rPr>
                <a:t>Invoice Groups</a:t>
              </a:r>
            </a:p>
          </p:txBody>
        </p:sp>
        <p:sp>
          <p:nvSpPr>
            <p:cNvPr id="53" name="TextBox 52"/>
            <p:cNvSpPr txBox="1"/>
            <p:nvPr/>
          </p:nvSpPr>
          <p:spPr>
            <a:xfrm>
              <a:off x="5306212" y="2089823"/>
              <a:ext cx="4813028" cy="1061829"/>
            </a:xfrm>
            <a:prstGeom prst="rect">
              <a:avLst/>
            </a:prstGeom>
            <a:noFill/>
          </p:spPr>
          <p:txBody>
            <a:bodyPr wrap="square" numCol="1" rtlCol="0">
              <a:spAutoFit/>
            </a:bodyPr>
            <a:lstStyle/>
            <a:p>
              <a:pPr algn="just">
                <a:lnSpc>
                  <a:spcPct val="150000"/>
                </a:lnSpc>
              </a:pPr>
              <a:r>
                <a:rPr lang="en-US" sz="1400" dirty="0">
                  <a:latin typeface="Book Antiqua" panose="02040602050305030304" pitchFamily="18" charset="0"/>
                  <a:ea typeface="Roboto" panose="02000000000000000000" pitchFamily="2" charset="0"/>
                  <a:cs typeface="Roboto" panose="02000000000000000000" pitchFamily="2" charset="0"/>
                </a:rPr>
                <a:t>The most-awaited feature is that customers can receive invoices for all their orders in the same month they place orders.</a:t>
              </a:r>
            </a:p>
          </p:txBody>
        </p:sp>
      </p:grpSp>
      <p:sp>
        <p:nvSpPr>
          <p:cNvPr id="60" name="Rounded Rectangle 59"/>
          <p:cNvSpPr/>
          <p:nvPr/>
        </p:nvSpPr>
        <p:spPr>
          <a:xfrm>
            <a:off x="2353066" y="3574932"/>
            <a:ext cx="13953734" cy="3851104"/>
          </a:xfrm>
          <a:prstGeom prst="roundRect">
            <a:avLst/>
          </a:prstGeom>
          <a:noFill/>
          <a:ln>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3" name="Group 2"/>
          <p:cNvGrpSpPr/>
          <p:nvPr/>
        </p:nvGrpSpPr>
        <p:grpSpPr>
          <a:xfrm>
            <a:off x="2559756" y="1302073"/>
            <a:ext cx="2583619" cy="2256790"/>
            <a:chOff x="2559756" y="1302073"/>
            <a:chExt cx="2583619" cy="2256790"/>
          </a:xfrm>
        </p:grpSpPr>
        <p:cxnSp>
          <p:nvCxnSpPr>
            <p:cNvPr id="5" name="Straight Connector 4"/>
            <p:cNvCxnSpPr/>
            <p:nvPr/>
          </p:nvCxnSpPr>
          <p:spPr>
            <a:xfrm flipV="1">
              <a:off x="2559756" y="1315604"/>
              <a:ext cx="2334953" cy="2221539"/>
            </a:xfrm>
            <a:prstGeom prst="line">
              <a:avLst/>
            </a:prstGeom>
            <a:ln>
              <a:solidFill>
                <a:schemeClr val="accent5">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1836" y="1302073"/>
              <a:ext cx="2251539" cy="2178124"/>
            </a:xfrm>
            <a:prstGeom prst="line">
              <a:avLst/>
            </a:prstGeom>
            <a:ln>
              <a:solidFill>
                <a:schemeClr val="accent5">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068651" y="1603375"/>
              <a:ext cx="2055321" cy="1955488"/>
            </a:xfrm>
            <a:prstGeom prst="line">
              <a:avLst/>
            </a:prstGeom>
            <a:ln>
              <a:solidFill>
                <a:schemeClr val="accent5">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923798" y="1386777"/>
              <a:ext cx="2148840" cy="2148840"/>
            </a:xfrm>
            <a:prstGeom prst="ellipse">
              <a:avLst/>
            </a:prstGeom>
            <a:noFill/>
            <a:ln w="12700">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31" name="Oval 30"/>
            <p:cNvSpPr/>
            <p:nvPr/>
          </p:nvSpPr>
          <p:spPr>
            <a:xfrm>
              <a:off x="3032452" y="1495431"/>
              <a:ext cx="1931532" cy="1931532"/>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pSp>
      <p:grpSp>
        <p:nvGrpSpPr>
          <p:cNvPr id="8" name="Group 7"/>
          <p:cNvGrpSpPr/>
          <p:nvPr/>
        </p:nvGrpSpPr>
        <p:grpSpPr>
          <a:xfrm>
            <a:off x="7642680" y="4131054"/>
            <a:ext cx="2596564" cy="2256790"/>
            <a:chOff x="2585832" y="6421855"/>
            <a:chExt cx="2596564" cy="2256790"/>
          </a:xfrm>
        </p:grpSpPr>
        <p:cxnSp>
          <p:nvCxnSpPr>
            <p:cNvPr id="33" name="Straight Connector 32"/>
            <p:cNvCxnSpPr/>
            <p:nvPr/>
          </p:nvCxnSpPr>
          <p:spPr>
            <a:xfrm flipV="1">
              <a:off x="2585832" y="6435386"/>
              <a:ext cx="2334953" cy="2221539"/>
            </a:xfrm>
            <a:prstGeom prst="line">
              <a:avLst/>
            </a:prstGeom>
            <a:ln>
              <a:solidFill>
                <a:schemeClr val="accent4">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17912" y="6421855"/>
              <a:ext cx="2251539" cy="2178124"/>
            </a:xfrm>
            <a:prstGeom prst="line">
              <a:avLst/>
            </a:prstGeom>
            <a:ln>
              <a:solidFill>
                <a:schemeClr val="accent4">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094727" y="6723157"/>
              <a:ext cx="2055321" cy="1955488"/>
            </a:xfrm>
            <a:prstGeom prst="line">
              <a:avLst/>
            </a:prstGeom>
            <a:ln>
              <a:solidFill>
                <a:schemeClr val="accent4">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033556" y="6513736"/>
              <a:ext cx="2148840" cy="2148840"/>
              <a:chOff x="3033556" y="6513736"/>
              <a:chExt cx="2148840" cy="2148840"/>
            </a:xfrm>
          </p:grpSpPr>
          <p:sp>
            <p:nvSpPr>
              <p:cNvPr id="35" name="Oval 34"/>
              <p:cNvSpPr/>
              <p:nvPr/>
            </p:nvSpPr>
            <p:spPr>
              <a:xfrm>
                <a:off x="3033556" y="6513736"/>
                <a:ext cx="2148840" cy="2148840"/>
              </a:xfrm>
              <a:prstGeom prst="ellipse">
                <a:avLst/>
              </a:prstGeom>
              <a:noFill/>
              <a:ln w="12700">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38" name="Oval 37"/>
              <p:cNvSpPr/>
              <p:nvPr/>
            </p:nvSpPr>
            <p:spPr>
              <a:xfrm>
                <a:off x="3142210" y="6622390"/>
                <a:ext cx="1931532" cy="1931532"/>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pSp>
      </p:grpSp>
      <p:grpSp>
        <p:nvGrpSpPr>
          <p:cNvPr id="4" name="Group 3"/>
          <p:cNvGrpSpPr/>
          <p:nvPr/>
        </p:nvGrpSpPr>
        <p:grpSpPr>
          <a:xfrm>
            <a:off x="3066679" y="4432359"/>
            <a:ext cx="5087141" cy="1255486"/>
            <a:chOff x="3066679" y="4629578"/>
            <a:chExt cx="5087141" cy="1255486"/>
          </a:xfrm>
        </p:grpSpPr>
        <p:sp>
          <p:nvSpPr>
            <p:cNvPr id="45" name="TextBox 44"/>
            <p:cNvSpPr txBox="1"/>
            <p:nvPr/>
          </p:nvSpPr>
          <p:spPr>
            <a:xfrm>
              <a:off x="4551552" y="4629578"/>
              <a:ext cx="3602268" cy="630942"/>
            </a:xfrm>
            <a:prstGeom prst="rect">
              <a:avLst/>
            </a:prstGeom>
            <a:noFill/>
          </p:spPr>
          <p:txBody>
            <a:bodyPr wrap="none" rtlCol="0">
              <a:spAutoFit/>
            </a:bodyPr>
            <a:lstStyle/>
            <a:p>
              <a:r>
                <a:rPr lang="en-US" sz="3500" b="1" dirty="0">
                  <a:solidFill>
                    <a:schemeClr val="accent4"/>
                  </a:solidFill>
                  <a:latin typeface="Book Antiqua" panose="02040602050305030304" pitchFamily="18" charset="0"/>
                  <a:ea typeface="Roboto" panose="02000000000000000000" pitchFamily="2" charset="0"/>
                  <a:cs typeface="Roboto" panose="02000000000000000000" pitchFamily="2" charset="0"/>
                </a:rPr>
                <a:t>Expense Policies</a:t>
              </a:r>
            </a:p>
          </p:txBody>
        </p:sp>
        <p:sp>
          <p:nvSpPr>
            <p:cNvPr id="46" name="TextBox 45"/>
            <p:cNvSpPr txBox="1"/>
            <p:nvPr/>
          </p:nvSpPr>
          <p:spPr>
            <a:xfrm>
              <a:off x="3066679" y="5182308"/>
              <a:ext cx="4813028" cy="702756"/>
            </a:xfrm>
            <a:prstGeom prst="rect">
              <a:avLst/>
            </a:prstGeom>
            <a:noFill/>
          </p:spPr>
          <p:txBody>
            <a:bodyPr wrap="square" numCol="1" rtlCol="0">
              <a:spAutoFit/>
            </a:bodyPr>
            <a:lstStyle/>
            <a:p>
              <a:pPr algn="r">
                <a:lnSpc>
                  <a:spcPct val="150000"/>
                </a:lnSpc>
              </a:pPr>
              <a:r>
                <a:rPr lang="en-US" sz="1400" dirty="0">
                  <a:solidFill>
                    <a:srgbClr val="FFFFFF"/>
                  </a:solidFill>
                  <a:latin typeface="Book Antiqua" panose="02040602050305030304" pitchFamily="18" charset="0"/>
                  <a:ea typeface="Roboto" panose="02000000000000000000" pitchFamily="2" charset="0"/>
                  <a:cs typeface="Roboto" panose="02000000000000000000" pitchFamily="2" charset="0"/>
                </a:rPr>
                <a:t>This feature lets expense claims have rules involved so that they must follow expense policy. </a:t>
              </a:r>
            </a:p>
          </p:txBody>
        </p:sp>
      </p:grpSp>
      <p:grpSp>
        <p:nvGrpSpPr>
          <p:cNvPr id="9" name="Group 8"/>
          <p:cNvGrpSpPr/>
          <p:nvPr/>
        </p:nvGrpSpPr>
        <p:grpSpPr>
          <a:xfrm>
            <a:off x="14351256" y="6444286"/>
            <a:ext cx="2583619" cy="2303336"/>
            <a:chOff x="14351256" y="6444286"/>
            <a:chExt cx="2583619" cy="2303336"/>
          </a:xfrm>
        </p:grpSpPr>
        <p:cxnSp>
          <p:nvCxnSpPr>
            <p:cNvPr id="39" name="Straight Connector 38"/>
            <p:cNvCxnSpPr/>
            <p:nvPr/>
          </p:nvCxnSpPr>
          <p:spPr>
            <a:xfrm flipV="1">
              <a:off x="14351256" y="6504363"/>
              <a:ext cx="2334953" cy="2221539"/>
            </a:xfrm>
            <a:prstGeom prst="line">
              <a:avLst/>
            </a:prstGeom>
            <a:ln>
              <a:solidFill>
                <a:schemeClr val="accent1">
                  <a:lumMod val="20000"/>
                  <a:lumOff val="8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4683336" y="6490832"/>
              <a:ext cx="2251539" cy="2178124"/>
            </a:xfrm>
            <a:prstGeom prst="line">
              <a:avLst/>
            </a:prstGeom>
            <a:ln>
              <a:solidFill>
                <a:schemeClr val="accent1">
                  <a:lumMod val="20000"/>
                  <a:lumOff val="8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4860151" y="6792134"/>
              <a:ext cx="2055321" cy="1955488"/>
            </a:xfrm>
            <a:prstGeom prst="line">
              <a:avLst/>
            </a:prstGeom>
            <a:ln>
              <a:solidFill>
                <a:schemeClr val="accent1">
                  <a:lumMod val="20000"/>
                  <a:lumOff val="8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4649042" y="6444286"/>
              <a:ext cx="2148840" cy="2148840"/>
              <a:chOff x="13364911" y="6513736"/>
              <a:chExt cx="2148840" cy="2148840"/>
            </a:xfrm>
          </p:grpSpPr>
          <p:sp>
            <p:nvSpPr>
              <p:cNvPr id="40" name="Oval 39"/>
              <p:cNvSpPr/>
              <p:nvPr/>
            </p:nvSpPr>
            <p:spPr>
              <a:xfrm>
                <a:off x="13364911" y="6513736"/>
                <a:ext cx="2148840" cy="2148840"/>
              </a:xfrm>
              <a:prstGeom prst="ellipse">
                <a:avLst/>
              </a:prstGeom>
              <a:noFill/>
              <a:ln w="12700">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47" name="Oval 46"/>
              <p:cNvSpPr/>
              <p:nvPr/>
            </p:nvSpPr>
            <p:spPr>
              <a:xfrm>
                <a:off x="13473565" y="6622390"/>
                <a:ext cx="1931532" cy="1931532"/>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pSp>
      </p:grpSp>
      <p:grpSp>
        <p:nvGrpSpPr>
          <p:cNvPr id="7" name="Group 6"/>
          <p:cNvGrpSpPr/>
          <p:nvPr/>
        </p:nvGrpSpPr>
        <p:grpSpPr>
          <a:xfrm>
            <a:off x="7207625" y="6624396"/>
            <a:ext cx="7236964" cy="1407716"/>
            <a:chOff x="7207625" y="6624396"/>
            <a:chExt cx="7236964" cy="1407716"/>
          </a:xfrm>
        </p:grpSpPr>
        <p:sp>
          <p:nvSpPr>
            <p:cNvPr id="59" name="TextBox 58"/>
            <p:cNvSpPr txBox="1"/>
            <p:nvPr/>
          </p:nvSpPr>
          <p:spPr>
            <a:xfrm>
              <a:off x="9631560" y="7329356"/>
              <a:ext cx="4813028" cy="702756"/>
            </a:xfrm>
            <a:prstGeom prst="rect">
              <a:avLst/>
            </a:prstGeom>
            <a:noFill/>
          </p:spPr>
          <p:txBody>
            <a:bodyPr wrap="square" numCol="1" rtlCol="0">
              <a:spAutoFit/>
            </a:bodyPr>
            <a:lstStyle/>
            <a:p>
              <a:pPr algn="r">
                <a:lnSpc>
                  <a:spcPct val="150000"/>
                </a:lnSpc>
              </a:pPr>
              <a:r>
                <a:rPr lang="en-US" sz="1400" dirty="0">
                  <a:latin typeface="Book Antiqua" panose="02040602050305030304" pitchFamily="18" charset="0"/>
                  <a:ea typeface="Roboto" panose="02000000000000000000" pitchFamily="2" charset="0"/>
                  <a:cs typeface="Roboto" panose="02000000000000000000" pitchFamily="2" charset="0"/>
                </a:rPr>
                <a:t>After further enhancement, bank statement files can be automatically imported using an SFTP connection.</a:t>
              </a:r>
            </a:p>
          </p:txBody>
        </p:sp>
        <p:sp>
          <p:nvSpPr>
            <p:cNvPr id="51" name="TextBox 50"/>
            <p:cNvSpPr txBox="1"/>
            <p:nvPr/>
          </p:nvSpPr>
          <p:spPr>
            <a:xfrm>
              <a:off x="7207625" y="6624396"/>
              <a:ext cx="7236964" cy="1169551"/>
            </a:xfrm>
            <a:prstGeom prst="rect">
              <a:avLst/>
            </a:prstGeom>
            <a:noFill/>
          </p:spPr>
          <p:txBody>
            <a:bodyPr wrap="square" rtlCol="0">
              <a:spAutoFit/>
            </a:bodyPr>
            <a:lstStyle/>
            <a:p>
              <a:pPr algn="r"/>
              <a:r>
                <a:rPr lang="en-US" sz="3500" b="1" dirty="0">
                  <a:solidFill>
                    <a:schemeClr val="accent1">
                      <a:lumMod val="20000"/>
                      <a:lumOff val="80000"/>
                    </a:schemeClr>
                  </a:solidFill>
                  <a:latin typeface="Book Antiqua" panose="02040602050305030304" pitchFamily="18" charset="0"/>
                  <a:ea typeface="Roboto" panose="02000000000000000000" pitchFamily="2" charset="0"/>
                  <a:cs typeface="Roboto" panose="02000000000000000000" pitchFamily="2" charset="0"/>
                </a:rPr>
                <a:t>Automated Bank Statement Import</a:t>
              </a:r>
            </a:p>
          </p:txBody>
        </p:sp>
      </p:grpSp>
      <p:pic>
        <p:nvPicPr>
          <p:cNvPr id="6" name="Picture 2" descr="Logo, company name&#10;&#10;Description automatically generated">
            <a:extLst>
              <a:ext uri="{FF2B5EF4-FFF2-40B4-BE49-F238E27FC236}">
                <a16:creationId xmlns:a16="http://schemas.microsoft.com/office/drawing/2014/main" id="{B67501C0-0089-8DD8-4E0C-0EAD910F23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64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50" fill="hold"/>
                                        <p:tgtEl>
                                          <p:spTgt spid="32"/>
                                        </p:tgtEl>
                                        <p:attrNameLst>
                                          <p:attrName>ppt_w</p:attrName>
                                        </p:attrNameLst>
                                      </p:cBhvr>
                                      <p:tavLst>
                                        <p:tav tm="0">
                                          <p:val>
                                            <p:fltVal val="0"/>
                                          </p:val>
                                        </p:tav>
                                        <p:tav tm="100000">
                                          <p:val>
                                            <p:strVal val="#ppt_w"/>
                                          </p:val>
                                        </p:tav>
                                      </p:tavLst>
                                    </p:anim>
                                    <p:anim calcmode="lin" valueType="num">
                                      <p:cBhvr>
                                        <p:cTn id="8" dur="250" fill="hold"/>
                                        <p:tgtEl>
                                          <p:spTgt spid="32"/>
                                        </p:tgtEl>
                                        <p:attrNameLst>
                                          <p:attrName>ppt_h</p:attrName>
                                        </p:attrNameLst>
                                      </p:cBhvr>
                                      <p:tavLst>
                                        <p:tav tm="0">
                                          <p:val>
                                            <p:fltVal val="0"/>
                                          </p:val>
                                        </p:tav>
                                        <p:tav tm="100000">
                                          <p:val>
                                            <p:strVal val="#ppt_h"/>
                                          </p:val>
                                        </p:tav>
                                      </p:tavLst>
                                    </p:anim>
                                    <p:animEffect transition="in" filter="fade">
                                      <p:cBhvr>
                                        <p:cTn id="9" dur="250"/>
                                        <p:tgtEl>
                                          <p:spTgt spid="32"/>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250" fill="hold"/>
                                        <p:tgtEl>
                                          <p:spTgt spid="60"/>
                                        </p:tgtEl>
                                        <p:attrNameLst>
                                          <p:attrName>ppt_w</p:attrName>
                                        </p:attrNameLst>
                                      </p:cBhvr>
                                      <p:tavLst>
                                        <p:tav tm="0">
                                          <p:val>
                                            <p:fltVal val="0"/>
                                          </p:val>
                                        </p:tav>
                                        <p:tav tm="100000">
                                          <p:val>
                                            <p:strVal val="#ppt_w"/>
                                          </p:val>
                                        </p:tav>
                                      </p:tavLst>
                                    </p:anim>
                                    <p:anim calcmode="lin" valueType="num">
                                      <p:cBhvr>
                                        <p:cTn id="14" dur="250" fill="hold"/>
                                        <p:tgtEl>
                                          <p:spTgt spid="60"/>
                                        </p:tgtEl>
                                        <p:attrNameLst>
                                          <p:attrName>ppt_h</p:attrName>
                                        </p:attrNameLst>
                                      </p:cBhvr>
                                      <p:tavLst>
                                        <p:tav tm="0">
                                          <p:val>
                                            <p:fltVal val="0"/>
                                          </p:val>
                                        </p:tav>
                                        <p:tav tm="100000">
                                          <p:val>
                                            <p:strVal val="#ppt_h"/>
                                          </p:val>
                                        </p:tav>
                                      </p:tavLst>
                                    </p:anim>
                                    <p:animEffect transition="in" filter="fade">
                                      <p:cBhvr>
                                        <p:cTn id="15" dur="250"/>
                                        <p:tgtEl>
                                          <p:spTgt spid="60"/>
                                        </p:tgtEl>
                                      </p:cBhvr>
                                    </p:animEffect>
                                  </p:childTnLst>
                                </p:cTn>
                              </p:par>
                            </p:childTnLst>
                          </p:cTn>
                        </p:par>
                        <p:par>
                          <p:cTn id="16" fill="hold">
                            <p:stCondLst>
                              <p:cond delay="500"/>
                            </p:stCondLst>
                            <p:childTnLst>
                              <p:par>
                                <p:cTn id="17" presetID="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50" fill="hold"/>
                                        <p:tgtEl>
                                          <p:spTgt spid="3"/>
                                        </p:tgtEl>
                                        <p:attrNameLst>
                                          <p:attrName>ppt_x</p:attrName>
                                        </p:attrNameLst>
                                      </p:cBhvr>
                                      <p:tavLst>
                                        <p:tav tm="0">
                                          <p:val>
                                            <p:strVal val="#ppt_x"/>
                                          </p:val>
                                        </p:tav>
                                        <p:tav tm="100000">
                                          <p:val>
                                            <p:strVal val="#ppt_x"/>
                                          </p:val>
                                        </p:tav>
                                      </p:tavLst>
                                    </p:anim>
                                    <p:anim calcmode="lin" valueType="num">
                                      <p:cBhvr additive="base">
                                        <p:cTn id="20" dur="25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75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50"/>
                                        <p:tgtEl>
                                          <p:spTgt spid="2"/>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250"/>
                                        <p:tgtEl>
                                          <p:spTgt spid="8"/>
                                        </p:tgtEl>
                                      </p:cBhvr>
                                    </p:animEffect>
                                  </p:childTnLst>
                                </p:cTn>
                              </p:par>
                            </p:childTnLst>
                          </p:cTn>
                        </p:par>
                        <p:par>
                          <p:cTn id="29" fill="hold">
                            <p:stCondLst>
                              <p:cond delay="1250"/>
                            </p:stCondLst>
                            <p:childTnLst>
                              <p:par>
                                <p:cTn id="30" presetID="2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250"/>
                                        <p:tgtEl>
                                          <p:spTgt spid="4"/>
                                        </p:tgtEl>
                                      </p:cBhvr>
                                    </p:animEffect>
                                  </p:childTnLst>
                                </p:cTn>
                              </p:par>
                            </p:childTnLst>
                          </p:cTn>
                        </p:par>
                        <p:par>
                          <p:cTn id="33" fill="hold">
                            <p:stCondLst>
                              <p:cond delay="1500"/>
                            </p:stCondLst>
                            <p:childTnLst>
                              <p:par>
                                <p:cTn id="34" presetID="2" presetClass="entr" presetSubtype="1"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50" fill="hold"/>
                                        <p:tgtEl>
                                          <p:spTgt spid="9"/>
                                        </p:tgtEl>
                                        <p:attrNameLst>
                                          <p:attrName>ppt_x</p:attrName>
                                        </p:attrNameLst>
                                      </p:cBhvr>
                                      <p:tavLst>
                                        <p:tav tm="0">
                                          <p:val>
                                            <p:strVal val="#ppt_x"/>
                                          </p:val>
                                        </p:tav>
                                        <p:tav tm="100000">
                                          <p:val>
                                            <p:strVal val="#ppt_x"/>
                                          </p:val>
                                        </p:tav>
                                      </p:tavLst>
                                    </p:anim>
                                    <p:anim calcmode="lin" valueType="num">
                                      <p:cBhvr additive="base">
                                        <p:cTn id="37" dur="250" fill="hold"/>
                                        <p:tgtEl>
                                          <p:spTgt spid="9"/>
                                        </p:tgtEl>
                                        <p:attrNameLst>
                                          <p:attrName>ppt_y</p:attrName>
                                        </p:attrNameLst>
                                      </p:cBhvr>
                                      <p:tavLst>
                                        <p:tav tm="0">
                                          <p:val>
                                            <p:strVal val="0-#ppt_h/2"/>
                                          </p:val>
                                        </p:tav>
                                        <p:tav tm="100000">
                                          <p:val>
                                            <p:strVal val="#ppt_y"/>
                                          </p:val>
                                        </p:tav>
                                      </p:tavLst>
                                    </p:anim>
                                  </p:childTnLst>
                                </p:cTn>
                              </p:par>
                            </p:childTnLst>
                          </p:cTn>
                        </p:par>
                        <p:par>
                          <p:cTn id="38" fill="hold">
                            <p:stCondLst>
                              <p:cond delay="1750"/>
                            </p:stCondLst>
                            <p:childTnLst>
                              <p:par>
                                <p:cTn id="39" presetID="22" presetClass="entr" presetSubtype="2"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466032" y="3680828"/>
            <a:ext cx="13727803" cy="3639312"/>
          </a:xfrm>
          <a:prstGeom prst="roundRect">
            <a:avLst/>
          </a:prstGeom>
          <a:gradFill>
            <a:gsLst>
              <a:gs pos="0">
                <a:schemeClr val="accent1">
                  <a:lumMod val="92000"/>
                  <a:alpha val="0"/>
                </a:schemeClr>
              </a:gs>
              <a:gs pos="90000">
                <a:schemeClr val="tx2">
                  <a:lumMod val="45000"/>
                  <a:alpha val="91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60" name="Rounded Rectangle 59"/>
          <p:cNvSpPr/>
          <p:nvPr/>
        </p:nvSpPr>
        <p:spPr>
          <a:xfrm>
            <a:off x="2353066" y="3574932"/>
            <a:ext cx="13953734" cy="3851104"/>
          </a:xfrm>
          <a:prstGeom prst="roundRect">
            <a:avLst/>
          </a:prstGeom>
          <a:noFill/>
          <a:ln>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10" name="Group 9"/>
          <p:cNvGrpSpPr/>
          <p:nvPr/>
        </p:nvGrpSpPr>
        <p:grpSpPr>
          <a:xfrm>
            <a:off x="3135949" y="4546453"/>
            <a:ext cx="4813028" cy="1578652"/>
            <a:chOff x="3135949" y="4546453"/>
            <a:chExt cx="4813028" cy="1578652"/>
          </a:xfrm>
        </p:grpSpPr>
        <p:sp>
          <p:nvSpPr>
            <p:cNvPr id="45" name="TextBox 44"/>
            <p:cNvSpPr txBox="1"/>
            <p:nvPr/>
          </p:nvSpPr>
          <p:spPr>
            <a:xfrm>
              <a:off x="4287397" y="4546453"/>
              <a:ext cx="3661580" cy="630942"/>
            </a:xfrm>
            <a:prstGeom prst="rect">
              <a:avLst/>
            </a:prstGeom>
            <a:noFill/>
          </p:spPr>
          <p:txBody>
            <a:bodyPr wrap="none" rtlCol="0">
              <a:spAutoFit/>
            </a:bodyPr>
            <a:lstStyle/>
            <a:p>
              <a:pPr algn="r"/>
              <a:r>
                <a:rPr lang="en-US" sz="3500" b="1" dirty="0">
                  <a:solidFill>
                    <a:schemeClr val="accent3">
                      <a:lumMod val="60000"/>
                      <a:lumOff val="40000"/>
                    </a:schemeClr>
                  </a:solidFill>
                  <a:latin typeface="Book Antiqua" panose="02040602050305030304" pitchFamily="18" charset="0"/>
                  <a:ea typeface="Roboto" panose="02000000000000000000" pitchFamily="2" charset="0"/>
                  <a:cs typeface="Roboto" panose="02000000000000000000" pitchFamily="2" charset="0"/>
                </a:rPr>
                <a:t>Supply Planning</a:t>
              </a:r>
            </a:p>
          </p:txBody>
        </p:sp>
        <p:sp>
          <p:nvSpPr>
            <p:cNvPr id="46" name="TextBox 45"/>
            <p:cNvSpPr txBox="1"/>
            <p:nvPr/>
          </p:nvSpPr>
          <p:spPr>
            <a:xfrm>
              <a:off x="3135949" y="5099183"/>
              <a:ext cx="4813028" cy="1025922"/>
            </a:xfrm>
            <a:prstGeom prst="rect">
              <a:avLst/>
            </a:prstGeom>
            <a:noFill/>
          </p:spPr>
          <p:txBody>
            <a:bodyPr wrap="square" numCol="1" rtlCol="0">
              <a:spAutoFit/>
            </a:bodyPr>
            <a:lstStyle/>
            <a:p>
              <a:pPr algn="r">
                <a:lnSpc>
                  <a:spcPct val="150000"/>
                </a:lnSpc>
              </a:pPr>
              <a:r>
                <a:rPr lang="en-US" sz="1400" dirty="0">
                  <a:solidFill>
                    <a:srgbClr val="FFFFFF"/>
                  </a:solidFill>
                  <a:latin typeface="Book Antiqua" panose="02040602050305030304" pitchFamily="18" charset="0"/>
                  <a:ea typeface="Roboto" panose="02000000000000000000" pitchFamily="2" charset="0"/>
                  <a:cs typeface="Roboto" panose="02000000000000000000" pitchFamily="2" charset="0"/>
                </a:rPr>
                <a:t>This update was mainly for product-based businesses, allowing them to compare many supply plans, determine their planning criteria and save them.</a:t>
              </a:r>
            </a:p>
          </p:txBody>
        </p:sp>
      </p:grpSp>
      <p:grpSp>
        <p:nvGrpSpPr>
          <p:cNvPr id="17" name="Group 16"/>
          <p:cNvGrpSpPr/>
          <p:nvPr/>
        </p:nvGrpSpPr>
        <p:grpSpPr>
          <a:xfrm>
            <a:off x="10395821" y="7435343"/>
            <a:ext cx="6314391" cy="2414289"/>
            <a:chOff x="10395821" y="7435343"/>
            <a:chExt cx="6314391" cy="2414289"/>
          </a:xfrm>
        </p:grpSpPr>
        <p:sp>
          <p:nvSpPr>
            <p:cNvPr id="59" name="TextBox 58"/>
            <p:cNvSpPr txBox="1"/>
            <p:nvPr/>
          </p:nvSpPr>
          <p:spPr>
            <a:xfrm>
              <a:off x="10395821" y="8500545"/>
              <a:ext cx="5034263" cy="1349087"/>
            </a:xfrm>
            <a:prstGeom prst="rect">
              <a:avLst/>
            </a:prstGeom>
            <a:noFill/>
          </p:spPr>
          <p:txBody>
            <a:bodyPr wrap="square" numCol="1" rtlCol="0">
              <a:spAutoFit/>
            </a:bodyPr>
            <a:lstStyle/>
            <a:p>
              <a:pPr>
                <a:lnSpc>
                  <a:spcPct val="150000"/>
                </a:lnSpc>
              </a:pPr>
              <a:r>
                <a:rPr lang="en-US" sz="1400" dirty="0">
                  <a:latin typeface="Book Antiqua" panose="02040602050305030304" pitchFamily="18" charset="0"/>
                  <a:ea typeface="Roboto" panose="02000000000000000000" pitchFamily="2" charset="0"/>
                  <a:cs typeface="Roboto" panose="02000000000000000000" pitchFamily="2" charset="0"/>
                </a:rPr>
                <a:t>A migration tool allows you to migrate your current expense attachments into your new folder structure to ensure that all your files are saved securely, an enhancement to a feature from an earlier release.</a:t>
              </a:r>
            </a:p>
          </p:txBody>
        </p:sp>
        <p:sp>
          <p:nvSpPr>
            <p:cNvPr id="51" name="TextBox 50"/>
            <p:cNvSpPr txBox="1"/>
            <p:nvPr/>
          </p:nvSpPr>
          <p:spPr>
            <a:xfrm>
              <a:off x="10395822" y="7435343"/>
              <a:ext cx="6314390" cy="1169551"/>
            </a:xfrm>
            <a:prstGeom prst="rect">
              <a:avLst/>
            </a:prstGeom>
            <a:noFill/>
          </p:spPr>
          <p:txBody>
            <a:bodyPr wrap="square" rtlCol="0">
              <a:spAutoFit/>
            </a:bodyPr>
            <a:lstStyle/>
            <a:p>
              <a:r>
                <a:rPr lang="en-US" sz="3500" b="1" dirty="0">
                  <a:solidFill>
                    <a:schemeClr val="tx2">
                      <a:lumMod val="60000"/>
                      <a:lumOff val="40000"/>
                    </a:schemeClr>
                  </a:solidFill>
                  <a:latin typeface="Book Antiqua" panose="02040602050305030304" pitchFamily="18" charset="0"/>
                  <a:ea typeface="Roboto" panose="02000000000000000000" pitchFamily="2" charset="0"/>
                  <a:cs typeface="Roboto" panose="02000000000000000000" pitchFamily="2" charset="0"/>
                </a:rPr>
                <a:t>Enhanced Security for Expense Attachment </a:t>
              </a:r>
            </a:p>
          </p:txBody>
        </p:sp>
      </p:grpSp>
      <p:grpSp>
        <p:nvGrpSpPr>
          <p:cNvPr id="7" name="Group 6"/>
          <p:cNvGrpSpPr/>
          <p:nvPr/>
        </p:nvGrpSpPr>
        <p:grpSpPr>
          <a:xfrm>
            <a:off x="10389136" y="1273494"/>
            <a:ext cx="4813028" cy="1572994"/>
            <a:chOff x="10389136" y="1273494"/>
            <a:chExt cx="4813028" cy="1572994"/>
          </a:xfrm>
        </p:grpSpPr>
        <p:sp>
          <p:nvSpPr>
            <p:cNvPr id="52" name="TextBox 51"/>
            <p:cNvSpPr txBox="1"/>
            <p:nvPr/>
          </p:nvSpPr>
          <p:spPr>
            <a:xfrm>
              <a:off x="10389136" y="1273494"/>
              <a:ext cx="2850460" cy="630942"/>
            </a:xfrm>
            <a:prstGeom prst="rect">
              <a:avLst/>
            </a:prstGeom>
            <a:noFill/>
          </p:spPr>
          <p:txBody>
            <a:bodyPr wrap="none" rtlCol="0">
              <a:spAutoFit/>
            </a:bodyPr>
            <a:lstStyle/>
            <a:p>
              <a:r>
                <a:rPr lang="en-US" sz="3500" b="1" dirty="0">
                  <a:solidFill>
                    <a:schemeClr val="accent2">
                      <a:lumMod val="75000"/>
                    </a:schemeClr>
                  </a:solidFill>
                  <a:latin typeface="Book Antiqua" panose="02040602050305030304" pitchFamily="18" charset="0"/>
                  <a:ea typeface="Roboto" panose="02000000000000000000" pitchFamily="2" charset="0"/>
                  <a:cs typeface="Roboto" panose="02000000000000000000" pitchFamily="2" charset="0"/>
                </a:rPr>
                <a:t>Maintenance</a:t>
              </a:r>
            </a:p>
          </p:txBody>
        </p:sp>
        <p:sp>
          <p:nvSpPr>
            <p:cNvPr id="53" name="TextBox 52"/>
            <p:cNvSpPr txBox="1"/>
            <p:nvPr/>
          </p:nvSpPr>
          <p:spPr>
            <a:xfrm>
              <a:off x="10389136" y="1784659"/>
              <a:ext cx="4813028" cy="1061829"/>
            </a:xfrm>
            <a:prstGeom prst="rect">
              <a:avLst/>
            </a:prstGeom>
            <a:noFill/>
          </p:spPr>
          <p:txBody>
            <a:bodyPr wrap="square" numCol="1" rtlCol="0">
              <a:spAutoFit/>
            </a:bodyPr>
            <a:lstStyle/>
            <a:p>
              <a:pPr algn="just">
                <a:lnSpc>
                  <a:spcPct val="150000"/>
                </a:lnSpc>
              </a:pPr>
              <a:r>
                <a:rPr lang="en-US" sz="1400" dirty="0">
                  <a:latin typeface="Book Antiqua" panose="02040602050305030304" pitchFamily="18" charset="0"/>
                  <a:ea typeface="Roboto" panose="02000000000000000000" pitchFamily="2" charset="0"/>
                  <a:cs typeface="Roboto" panose="02000000000000000000" pitchFamily="2" charset="0"/>
                </a:rPr>
                <a:t>This update brought a change, giving customers flexibility regarding maintenance updates and fixes with scheduled maintenance.</a:t>
              </a:r>
            </a:p>
          </p:txBody>
        </p:sp>
      </p:grpSp>
      <p:grpSp>
        <p:nvGrpSpPr>
          <p:cNvPr id="6" name="Group 5"/>
          <p:cNvGrpSpPr/>
          <p:nvPr/>
        </p:nvGrpSpPr>
        <p:grpSpPr>
          <a:xfrm>
            <a:off x="7724099" y="899924"/>
            <a:ext cx="2583619" cy="2256790"/>
            <a:chOff x="7642680" y="996909"/>
            <a:chExt cx="2583619" cy="2256790"/>
          </a:xfrm>
        </p:grpSpPr>
        <p:cxnSp>
          <p:nvCxnSpPr>
            <p:cNvPr id="5" name="Straight Connector 4"/>
            <p:cNvCxnSpPr/>
            <p:nvPr/>
          </p:nvCxnSpPr>
          <p:spPr>
            <a:xfrm flipV="1">
              <a:off x="7642680" y="1010440"/>
              <a:ext cx="2334953" cy="2221539"/>
            </a:xfrm>
            <a:prstGeom prst="line">
              <a:avLst/>
            </a:prstGeom>
            <a:ln>
              <a:solidFill>
                <a:schemeClr val="accent2">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74760" y="996909"/>
              <a:ext cx="2251539" cy="2178124"/>
            </a:xfrm>
            <a:prstGeom prst="line">
              <a:avLst/>
            </a:prstGeom>
            <a:ln>
              <a:solidFill>
                <a:schemeClr val="accent2">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151575" y="1298211"/>
              <a:ext cx="2055321" cy="1955488"/>
            </a:xfrm>
            <a:prstGeom prst="line">
              <a:avLst/>
            </a:prstGeom>
            <a:ln>
              <a:solidFill>
                <a:schemeClr val="accent2">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006722" y="1081613"/>
              <a:ext cx="2148840" cy="2148840"/>
            </a:xfrm>
            <a:prstGeom prst="ellipse">
              <a:avLst/>
            </a:prstGeom>
            <a:noFill/>
            <a:ln w="1270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31" name="Oval 30"/>
            <p:cNvSpPr/>
            <p:nvPr/>
          </p:nvSpPr>
          <p:spPr>
            <a:xfrm>
              <a:off x="8115376" y="1190267"/>
              <a:ext cx="1931532" cy="1931532"/>
            </a:xfrm>
            <a:prstGeom prst="ellipse">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pSp>
      <p:grpSp>
        <p:nvGrpSpPr>
          <p:cNvPr id="8" name="Group 7"/>
          <p:cNvGrpSpPr/>
          <p:nvPr/>
        </p:nvGrpSpPr>
        <p:grpSpPr>
          <a:xfrm>
            <a:off x="7717626" y="4174571"/>
            <a:ext cx="2596564" cy="2256790"/>
            <a:chOff x="2585832" y="6421855"/>
            <a:chExt cx="2596564" cy="2256790"/>
          </a:xfrm>
        </p:grpSpPr>
        <p:cxnSp>
          <p:nvCxnSpPr>
            <p:cNvPr id="33" name="Straight Connector 32"/>
            <p:cNvCxnSpPr/>
            <p:nvPr/>
          </p:nvCxnSpPr>
          <p:spPr>
            <a:xfrm flipV="1">
              <a:off x="2585832" y="6435386"/>
              <a:ext cx="2334953" cy="2221539"/>
            </a:xfrm>
            <a:prstGeom prst="line">
              <a:avLst/>
            </a:prstGeom>
            <a:ln>
              <a:solidFill>
                <a:schemeClr val="accent3">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17912" y="6421855"/>
              <a:ext cx="2251539" cy="2178124"/>
            </a:xfrm>
            <a:prstGeom prst="line">
              <a:avLst/>
            </a:prstGeom>
            <a:ln>
              <a:solidFill>
                <a:schemeClr val="accent3">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094727" y="6723157"/>
              <a:ext cx="2055321" cy="1955488"/>
            </a:xfrm>
            <a:prstGeom prst="line">
              <a:avLst/>
            </a:prstGeom>
            <a:ln>
              <a:solidFill>
                <a:schemeClr val="accent3">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033556" y="6513736"/>
              <a:ext cx="2148840" cy="2148840"/>
              <a:chOff x="3033556" y="6513736"/>
              <a:chExt cx="2148840" cy="2148840"/>
            </a:xfrm>
          </p:grpSpPr>
          <p:sp>
            <p:nvSpPr>
              <p:cNvPr id="35" name="Oval 34"/>
              <p:cNvSpPr/>
              <p:nvPr/>
            </p:nvSpPr>
            <p:spPr>
              <a:xfrm>
                <a:off x="3033556" y="6513736"/>
                <a:ext cx="2148840" cy="2148840"/>
              </a:xfrm>
              <a:prstGeom prst="ellipse">
                <a:avLst/>
              </a:prstGeom>
              <a:noFill/>
              <a:ln w="12700">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38" name="Oval 37"/>
              <p:cNvSpPr/>
              <p:nvPr/>
            </p:nvSpPr>
            <p:spPr>
              <a:xfrm>
                <a:off x="3142210" y="6622390"/>
                <a:ext cx="1931532" cy="1931532"/>
              </a:xfrm>
              <a:prstGeom prst="ellipse">
                <a:avLst/>
              </a:prstGeom>
              <a:solidFill>
                <a:schemeClr val="accent3">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grpSp>
      <p:grpSp>
        <p:nvGrpSpPr>
          <p:cNvPr id="9" name="Group 8"/>
          <p:cNvGrpSpPr/>
          <p:nvPr/>
        </p:nvGrpSpPr>
        <p:grpSpPr>
          <a:xfrm>
            <a:off x="7724099" y="7088987"/>
            <a:ext cx="2583619" cy="2303336"/>
            <a:chOff x="7805517" y="6978147"/>
            <a:chExt cx="2583619" cy="2303336"/>
          </a:xfrm>
        </p:grpSpPr>
        <p:cxnSp>
          <p:nvCxnSpPr>
            <p:cNvPr id="39" name="Straight Connector 38"/>
            <p:cNvCxnSpPr/>
            <p:nvPr/>
          </p:nvCxnSpPr>
          <p:spPr>
            <a:xfrm flipV="1">
              <a:off x="7805517" y="7038224"/>
              <a:ext cx="2334953" cy="2221539"/>
            </a:xfrm>
            <a:prstGeom prst="line">
              <a:avLst/>
            </a:prstGeom>
            <a:ln>
              <a:solidFill>
                <a:schemeClr val="tx2">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137597" y="7024693"/>
              <a:ext cx="2251539" cy="2178124"/>
            </a:xfrm>
            <a:prstGeom prst="line">
              <a:avLst/>
            </a:prstGeom>
            <a:ln>
              <a:solidFill>
                <a:schemeClr val="tx2">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14412" y="7325995"/>
              <a:ext cx="2055321" cy="1955488"/>
            </a:xfrm>
            <a:prstGeom prst="line">
              <a:avLst/>
            </a:prstGeom>
            <a:ln>
              <a:solidFill>
                <a:schemeClr val="tx2">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103303" y="6978147"/>
              <a:ext cx="2148840" cy="2148840"/>
              <a:chOff x="13364911" y="6513736"/>
              <a:chExt cx="2148840" cy="2148840"/>
            </a:xfrm>
          </p:grpSpPr>
          <p:sp>
            <p:nvSpPr>
              <p:cNvPr id="40" name="Oval 39"/>
              <p:cNvSpPr/>
              <p:nvPr/>
            </p:nvSpPr>
            <p:spPr>
              <a:xfrm>
                <a:off x="13364911" y="6513736"/>
                <a:ext cx="2148840" cy="2148840"/>
              </a:xfrm>
              <a:prstGeom prst="ellipse">
                <a:avLst/>
              </a:prstGeom>
              <a:noFill/>
              <a:ln w="12700">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47" name="Oval 46"/>
              <p:cNvSpPr/>
              <p:nvPr/>
            </p:nvSpPr>
            <p:spPr>
              <a:xfrm>
                <a:off x="13473565" y="6622390"/>
                <a:ext cx="1931532" cy="1931532"/>
              </a:xfrm>
              <a:prstGeom prst="ellipse">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grpSp>
      <p:sp>
        <p:nvSpPr>
          <p:cNvPr id="2" name="Rectangle 1"/>
          <p:cNvSpPr/>
          <p:nvPr/>
        </p:nvSpPr>
        <p:spPr>
          <a:xfrm>
            <a:off x="15355756" y="8839200"/>
            <a:ext cx="197974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pic>
        <p:nvPicPr>
          <p:cNvPr id="3" name="Picture 2" descr="Logo, company name&#10;&#10;Description automatically generated">
            <a:extLst>
              <a:ext uri="{FF2B5EF4-FFF2-40B4-BE49-F238E27FC236}">
                <a16:creationId xmlns:a16="http://schemas.microsoft.com/office/drawing/2014/main" id="{9F675049-5E6F-27C1-B2EB-D38157503C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12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50"/>
                                        <p:tgtEl>
                                          <p:spTgt spid="6"/>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50"/>
                                        <p:tgtEl>
                                          <p:spTgt spid="7"/>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250"/>
                                        <p:tgtEl>
                                          <p:spTgt spid="8"/>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250"/>
                                        <p:tgtEl>
                                          <p:spTgt spid="10"/>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250" fill="hold"/>
                                        <p:tgtEl>
                                          <p:spTgt spid="60"/>
                                        </p:tgtEl>
                                        <p:attrNameLst>
                                          <p:attrName>ppt_w</p:attrName>
                                        </p:attrNameLst>
                                      </p:cBhvr>
                                      <p:tavLst>
                                        <p:tav tm="0">
                                          <p:val>
                                            <p:fltVal val="0"/>
                                          </p:val>
                                        </p:tav>
                                        <p:tav tm="100000">
                                          <p:val>
                                            <p:strVal val="#ppt_w"/>
                                          </p:val>
                                        </p:tav>
                                      </p:tavLst>
                                    </p:anim>
                                    <p:anim calcmode="lin" valueType="num">
                                      <p:cBhvr>
                                        <p:cTn id="24" dur="250" fill="hold"/>
                                        <p:tgtEl>
                                          <p:spTgt spid="60"/>
                                        </p:tgtEl>
                                        <p:attrNameLst>
                                          <p:attrName>ppt_h</p:attrName>
                                        </p:attrNameLst>
                                      </p:cBhvr>
                                      <p:tavLst>
                                        <p:tav tm="0">
                                          <p:val>
                                            <p:fltVal val="0"/>
                                          </p:val>
                                        </p:tav>
                                        <p:tav tm="100000">
                                          <p:val>
                                            <p:strVal val="#ppt_h"/>
                                          </p:val>
                                        </p:tav>
                                      </p:tavLst>
                                    </p:anim>
                                    <p:animEffect transition="in" filter="fade">
                                      <p:cBhvr>
                                        <p:cTn id="25" dur="250"/>
                                        <p:tgtEl>
                                          <p:spTgt spid="60"/>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50"/>
                                        <p:tgtEl>
                                          <p:spTgt spid="32"/>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250"/>
                                        <p:tgtEl>
                                          <p:spTgt spid="9"/>
                                        </p:tgtEl>
                                      </p:cBhvr>
                                    </p:animEffec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466032" y="3680829"/>
            <a:ext cx="13727803" cy="3639312"/>
          </a:xfrm>
          <a:prstGeom prst="roundRect">
            <a:avLst/>
          </a:prstGeom>
          <a:gradFill>
            <a:gsLst>
              <a:gs pos="46000">
                <a:schemeClr val="accent6">
                  <a:alpha val="90000"/>
                  <a:lumMod val="98000"/>
                </a:schemeClr>
              </a:gs>
              <a:gs pos="100000">
                <a:schemeClr val="accent2">
                  <a:alpha val="52000"/>
                  <a:lumMod val="86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60" name="Rounded Rectangle 59"/>
          <p:cNvSpPr/>
          <p:nvPr/>
        </p:nvSpPr>
        <p:spPr>
          <a:xfrm>
            <a:off x="2353066" y="3574933"/>
            <a:ext cx="13953734" cy="3851104"/>
          </a:xfrm>
          <a:prstGeom prst="roundRect">
            <a:avLst/>
          </a:prstGeom>
          <a:noFill/>
          <a:ln>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10" name="Group 9"/>
          <p:cNvGrpSpPr/>
          <p:nvPr/>
        </p:nvGrpSpPr>
        <p:grpSpPr>
          <a:xfrm>
            <a:off x="5131069" y="1564442"/>
            <a:ext cx="4813028" cy="1860252"/>
            <a:chOff x="5131069" y="1564442"/>
            <a:chExt cx="4813028" cy="1860252"/>
          </a:xfrm>
        </p:grpSpPr>
        <p:sp>
          <p:nvSpPr>
            <p:cNvPr id="52" name="TextBox 51"/>
            <p:cNvSpPr txBox="1"/>
            <p:nvPr/>
          </p:nvSpPr>
          <p:spPr>
            <a:xfrm>
              <a:off x="5131069" y="1564442"/>
              <a:ext cx="3198311" cy="630942"/>
            </a:xfrm>
            <a:prstGeom prst="rect">
              <a:avLst/>
            </a:prstGeom>
            <a:noFill/>
          </p:spPr>
          <p:txBody>
            <a:bodyPr wrap="none" rtlCol="0">
              <a:spAutoFit/>
            </a:bodyPr>
            <a:lstStyle/>
            <a:p>
              <a:r>
                <a:rPr lang="en-US" sz="3500" b="1" dirty="0">
                  <a:solidFill>
                    <a:schemeClr val="accent4">
                      <a:lumMod val="75000"/>
                    </a:schemeClr>
                  </a:solidFill>
                  <a:latin typeface="Book Antiqua" panose="02040602050305030304" pitchFamily="18" charset="0"/>
                  <a:ea typeface="Roboto" panose="02000000000000000000" pitchFamily="2" charset="0"/>
                  <a:cs typeface="Roboto" panose="02000000000000000000" pitchFamily="2" charset="0"/>
                </a:rPr>
                <a:t>SuiteAnalytics</a:t>
              </a:r>
            </a:p>
          </p:txBody>
        </p:sp>
        <p:sp>
          <p:nvSpPr>
            <p:cNvPr id="53" name="TextBox 52"/>
            <p:cNvSpPr txBox="1"/>
            <p:nvPr/>
          </p:nvSpPr>
          <p:spPr>
            <a:xfrm>
              <a:off x="5131069" y="2075607"/>
              <a:ext cx="4813028" cy="1349087"/>
            </a:xfrm>
            <a:prstGeom prst="rect">
              <a:avLst/>
            </a:prstGeom>
            <a:noFill/>
          </p:spPr>
          <p:txBody>
            <a:bodyPr wrap="square" numCol="1" rtlCol="0">
              <a:spAutoFit/>
            </a:bodyPr>
            <a:lstStyle/>
            <a:p>
              <a:pPr algn="just">
                <a:lnSpc>
                  <a:spcPct val="150000"/>
                </a:lnSpc>
              </a:pPr>
              <a:r>
                <a:rPr lang="en-US" sz="1400" dirty="0">
                  <a:latin typeface="Book Antiqua" panose="02040602050305030304" pitchFamily="18" charset="0"/>
                  <a:ea typeface="Roboto" panose="02000000000000000000" pitchFamily="2" charset="0"/>
                  <a:cs typeface="Roboto" panose="02000000000000000000" pitchFamily="2" charset="0"/>
                </a:rPr>
                <a:t>SuiteAnalytics keeps updating for better results; multiple datasets could be included in a single workbook along with reports so you can have information at your fingertips. </a:t>
              </a:r>
            </a:p>
          </p:txBody>
        </p:sp>
      </p:grpSp>
      <p:grpSp>
        <p:nvGrpSpPr>
          <p:cNvPr id="15" name="Group 14"/>
          <p:cNvGrpSpPr/>
          <p:nvPr/>
        </p:nvGrpSpPr>
        <p:grpSpPr>
          <a:xfrm>
            <a:off x="6081490" y="4491034"/>
            <a:ext cx="7417415" cy="1255486"/>
            <a:chOff x="6081490" y="4491034"/>
            <a:chExt cx="7417415" cy="1255486"/>
          </a:xfrm>
        </p:grpSpPr>
        <p:sp>
          <p:nvSpPr>
            <p:cNvPr id="45" name="TextBox 44"/>
            <p:cNvSpPr txBox="1"/>
            <p:nvPr/>
          </p:nvSpPr>
          <p:spPr>
            <a:xfrm>
              <a:off x="6081490" y="4491034"/>
              <a:ext cx="7417415" cy="630942"/>
            </a:xfrm>
            <a:prstGeom prst="rect">
              <a:avLst/>
            </a:prstGeom>
            <a:noFill/>
          </p:spPr>
          <p:txBody>
            <a:bodyPr wrap="none" rtlCol="0">
              <a:spAutoFit/>
            </a:bodyPr>
            <a:lstStyle/>
            <a:p>
              <a:pPr algn="r"/>
              <a:r>
                <a:rPr lang="en-US" sz="3500" b="1" dirty="0">
                  <a:solidFill>
                    <a:schemeClr val="accent1">
                      <a:lumMod val="20000"/>
                      <a:lumOff val="80000"/>
                    </a:schemeClr>
                  </a:solidFill>
                  <a:latin typeface="Book Antiqua" panose="02040602050305030304" pitchFamily="18" charset="0"/>
                  <a:ea typeface="Roboto" panose="02000000000000000000" pitchFamily="2" charset="0"/>
                  <a:cs typeface="Roboto" panose="02000000000000000000" pitchFamily="2" charset="0"/>
                </a:rPr>
                <a:t>Vendor Prepayment Improvements</a:t>
              </a:r>
            </a:p>
          </p:txBody>
        </p:sp>
        <p:sp>
          <p:nvSpPr>
            <p:cNvPr id="46" name="TextBox 45"/>
            <p:cNvSpPr txBox="1"/>
            <p:nvPr/>
          </p:nvSpPr>
          <p:spPr>
            <a:xfrm>
              <a:off x="8685877" y="5043764"/>
              <a:ext cx="4813028" cy="702756"/>
            </a:xfrm>
            <a:prstGeom prst="rect">
              <a:avLst/>
            </a:prstGeom>
            <a:noFill/>
          </p:spPr>
          <p:txBody>
            <a:bodyPr wrap="square" numCol="1" rtlCol="0">
              <a:spAutoFit/>
            </a:bodyPr>
            <a:lstStyle/>
            <a:p>
              <a:pPr algn="r">
                <a:lnSpc>
                  <a:spcPct val="150000"/>
                </a:lnSpc>
              </a:pPr>
              <a:r>
                <a:rPr lang="en-US" sz="1400" dirty="0">
                  <a:solidFill>
                    <a:srgbClr val="FFFFFF"/>
                  </a:solidFill>
                  <a:latin typeface="Book Antiqua" panose="02040602050305030304" pitchFamily="18" charset="0"/>
                  <a:ea typeface="Roboto" panose="02000000000000000000" pitchFamily="2" charset="0"/>
                  <a:cs typeface="Roboto" panose="02000000000000000000" pitchFamily="2" charset="0"/>
                </a:rPr>
                <a:t>More flexibility and control were given to NetSuite users over prepayments by enhancing this feature.</a:t>
              </a:r>
            </a:p>
          </p:txBody>
        </p:sp>
      </p:grpSp>
      <p:grpSp>
        <p:nvGrpSpPr>
          <p:cNvPr id="18" name="Group 17"/>
          <p:cNvGrpSpPr/>
          <p:nvPr/>
        </p:nvGrpSpPr>
        <p:grpSpPr>
          <a:xfrm>
            <a:off x="5137754" y="7435343"/>
            <a:ext cx="8461879" cy="1730882"/>
            <a:chOff x="5137754" y="7435343"/>
            <a:chExt cx="8461879" cy="1730882"/>
          </a:xfrm>
        </p:grpSpPr>
        <p:sp>
          <p:nvSpPr>
            <p:cNvPr id="59" name="TextBox 58"/>
            <p:cNvSpPr txBox="1"/>
            <p:nvPr/>
          </p:nvSpPr>
          <p:spPr>
            <a:xfrm>
              <a:off x="5137755" y="8140303"/>
              <a:ext cx="4813028" cy="1025922"/>
            </a:xfrm>
            <a:prstGeom prst="rect">
              <a:avLst/>
            </a:prstGeom>
            <a:noFill/>
          </p:spPr>
          <p:txBody>
            <a:bodyPr wrap="square" numCol="1" rtlCol="0">
              <a:spAutoFit/>
            </a:bodyPr>
            <a:lstStyle/>
            <a:p>
              <a:pPr>
                <a:lnSpc>
                  <a:spcPct val="150000"/>
                </a:lnSpc>
              </a:pPr>
              <a:r>
                <a:rPr lang="en-US" sz="1400" dirty="0">
                  <a:latin typeface="Book Antiqua" panose="02040602050305030304" pitchFamily="18" charset="0"/>
                  <a:ea typeface="Roboto" panose="02000000000000000000" pitchFamily="2" charset="0"/>
                  <a:cs typeface="Roboto" panose="02000000000000000000" pitchFamily="2" charset="0"/>
                </a:rPr>
                <a:t>Including cross-charge automation, quicker transaction pairing and the ability to define markup rates, it is easier to control and settle intercompany balances.</a:t>
              </a:r>
            </a:p>
          </p:txBody>
        </p:sp>
        <p:sp>
          <p:nvSpPr>
            <p:cNvPr id="51" name="TextBox 50"/>
            <p:cNvSpPr txBox="1"/>
            <p:nvPr/>
          </p:nvSpPr>
          <p:spPr>
            <a:xfrm>
              <a:off x="5137754" y="7435343"/>
              <a:ext cx="8461879" cy="630942"/>
            </a:xfrm>
            <a:prstGeom prst="rect">
              <a:avLst/>
            </a:prstGeom>
            <a:noFill/>
          </p:spPr>
          <p:txBody>
            <a:bodyPr wrap="square" rtlCol="0">
              <a:spAutoFit/>
            </a:bodyPr>
            <a:lstStyle/>
            <a:p>
              <a:r>
                <a:rPr lang="en-US" sz="3500" b="1" dirty="0">
                  <a:solidFill>
                    <a:schemeClr val="accent6">
                      <a:lumMod val="50000"/>
                      <a:lumOff val="50000"/>
                    </a:schemeClr>
                  </a:solidFill>
                  <a:latin typeface="Book Antiqua" panose="02040602050305030304" pitchFamily="18" charset="0"/>
                  <a:ea typeface="Roboto" panose="02000000000000000000" pitchFamily="2" charset="0"/>
                  <a:cs typeface="Roboto" panose="02000000000000000000" pitchFamily="2" charset="0"/>
                </a:rPr>
                <a:t>Intercompany Transaction Management</a:t>
              </a:r>
            </a:p>
          </p:txBody>
        </p:sp>
      </p:grpSp>
      <p:grpSp>
        <p:nvGrpSpPr>
          <p:cNvPr id="7" name="Group 6"/>
          <p:cNvGrpSpPr/>
          <p:nvPr/>
        </p:nvGrpSpPr>
        <p:grpSpPr>
          <a:xfrm>
            <a:off x="2466032" y="1190872"/>
            <a:ext cx="2583619" cy="2256790"/>
            <a:chOff x="2466032" y="1190872"/>
            <a:chExt cx="2583619" cy="2256790"/>
          </a:xfrm>
        </p:grpSpPr>
        <p:grpSp>
          <p:nvGrpSpPr>
            <p:cNvPr id="6" name="Group 5"/>
            <p:cNvGrpSpPr/>
            <p:nvPr/>
          </p:nvGrpSpPr>
          <p:grpSpPr>
            <a:xfrm>
              <a:off x="2466032" y="1190872"/>
              <a:ext cx="2583619" cy="2256790"/>
              <a:chOff x="7642680" y="996909"/>
              <a:chExt cx="2583619" cy="2256790"/>
            </a:xfrm>
          </p:grpSpPr>
          <p:cxnSp>
            <p:nvCxnSpPr>
              <p:cNvPr id="5" name="Straight Connector 4"/>
              <p:cNvCxnSpPr/>
              <p:nvPr/>
            </p:nvCxnSpPr>
            <p:spPr>
              <a:xfrm flipV="1">
                <a:off x="7642680" y="1010440"/>
                <a:ext cx="2334953" cy="2221539"/>
              </a:xfrm>
              <a:prstGeom prst="line">
                <a:avLst/>
              </a:prstGeom>
              <a:ln>
                <a:solidFill>
                  <a:schemeClr val="accent4">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74760" y="996909"/>
                <a:ext cx="2251539" cy="2178124"/>
              </a:xfrm>
              <a:prstGeom prst="line">
                <a:avLst/>
              </a:prstGeom>
              <a:ln>
                <a:solidFill>
                  <a:schemeClr val="accent4">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151575" y="1298211"/>
                <a:ext cx="2055321" cy="1955488"/>
              </a:xfrm>
              <a:prstGeom prst="line">
                <a:avLst/>
              </a:prstGeom>
              <a:ln>
                <a:solidFill>
                  <a:schemeClr val="accent4">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006722" y="1081613"/>
                <a:ext cx="2148840" cy="2148840"/>
              </a:xfrm>
              <a:prstGeom prst="ellipse">
                <a:avLst/>
              </a:prstGeom>
              <a:noFill/>
              <a:ln w="127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pSp>
        <p:grpSp>
          <p:nvGrpSpPr>
            <p:cNvPr id="67" name="Group 66"/>
            <p:cNvGrpSpPr/>
            <p:nvPr/>
          </p:nvGrpSpPr>
          <p:grpSpPr>
            <a:xfrm>
              <a:off x="3279090" y="1859533"/>
              <a:ext cx="1261872" cy="978408"/>
              <a:chOff x="14801851" y="2733676"/>
              <a:chExt cx="1858962" cy="1860550"/>
            </a:xfrm>
            <a:solidFill>
              <a:srgbClr val="FFFFFF"/>
            </a:solidFill>
          </p:grpSpPr>
          <p:sp>
            <p:nvSpPr>
              <p:cNvPr id="68" name="Freeform 5"/>
              <p:cNvSpPr>
                <a:spLocks noEditPoints="1"/>
              </p:cNvSpPr>
              <p:nvPr/>
            </p:nvSpPr>
            <p:spPr bwMode="auto">
              <a:xfrm>
                <a:off x="14801851" y="2733676"/>
                <a:ext cx="1858962" cy="1716088"/>
              </a:xfrm>
              <a:custGeom>
                <a:avLst/>
                <a:gdLst>
                  <a:gd name="T0" fmla="*/ 1485 w 1638"/>
                  <a:gd name="T1" fmla="*/ 128 h 1510"/>
                  <a:gd name="T2" fmla="*/ 1408 w 1638"/>
                  <a:gd name="T3" fmla="*/ 0 h 1510"/>
                  <a:gd name="T4" fmla="*/ 1331 w 1638"/>
                  <a:gd name="T5" fmla="*/ 128 h 1510"/>
                  <a:gd name="T6" fmla="*/ 307 w 1638"/>
                  <a:gd name="T7" fmla="*/ 77 h 1510"/>
                  <a:gd name="T8" fmla="*/ 154 w 1638"/>
                  <a:gd name="T9" fmla="*/ 77 h 1510"/>
                  <a:gd name="T10" fmla="*/ 128 w 1638"/>
                  <a:gd name="T11" fmla="*/ 128 h 1510"/>
                  <a:gd name="T12" fmla="*/ 0 w 1638"/>
                  <a:gd name="T13" fmla="*/ 1382 h 1510"/>
                  <a:gd name="T14" fmla="*/ 410 w 1638"/>
                  <a:gd name="T15" fmla="*/ 1510 h 1510"/>
                  <a:gd name="T16" fmla="*/ 410 w 1638"/>
                  <a:gd name="T17" fmla="*/ 1459 h 1510"/>
                  <a:gd name="T18" fmla="*/ 51 w 1638"/>
                  <a:gd name="T19" fmla="*/ 1382 h 1510"/>
                  <a:gd name="T20" fmla="*/ 1280 w 1638"/>
                  <a:gd name="T21" fmla="*/ 410 h 1510"/>
                  <a:gd name="T22" fmla="*/ 1280 w 1638"/>
                  <a:gd name="T23" fmla="*/ 358 h 1510"/>
                  <a:gd name="T24" fmla="*/ 51 w 1638"/>
                  <a:gd name="T25" fmla="*/ 256 h 1510"/>
                  <a:gd name="T26" fmla="*/ 154 w 1638"/>
                  <a:gd name="T27" fmla="*/ 179 h 1510"/>
                  <a:gd name="T28" fmla="*/ 230 w 1638"/>
                  <a:gd name="T29" fmla="*/ 307 h 1510"/>
                  <a:gd name="T30" fmla="*/ 307 w 1638"/>
                  <a:gd name="T31" fmla="*/ 179 h 1510"/>
                  <a:gd name="T32" fmla="*/ 1331 w 1638"/>
                  <a:gd name="T33" fmla="*/ 230 h 1510"/>
                  <a:gd name="T34" fmla="*/ 1485 w 1638"/>
                  <a:gd name="T35" fmla="*/ 230 h 1510"/>
                  <a:gd name="T36" fmla="*/ 1510 w 1638"/>
                  <a:gd name="T37" fmla="*/ 179 h 1510"/>
                  <a:gd name="T38" fmla="*/ 1587 w 1638"/>
                  <a:gd name="T39" fmla="*/ 358 h 1510"/>
                  <a:gd name="T40" fmla="*/ 1510 w 1638"/>
                  <a:gd name="T41" fmla="*/ 384 h 1510"/>
                  <a:gd name="T42" fmla="*/ 1587 w 1638"/>
                  <a:gd name="T43" fmla="*/ 410 h 1510"/>
                  <a:gd name="T44" fmla="*/ 1510 w 1638"/>
                  <a:gd name="T45" fmla="*/ 1459 h 1510"/>
                  <a:gd name="T46" fmla="*/ 1203 w 1638"/>
                  <a:gd name="T47" fmla="*/ 1485 h 1510"/>
                  <a:gd name="T48" fmla="*/ 1510 w 1638"/>
                  <a:gd name="T49" fmla="*/ 1510 h 1510"/>
                  <a:gd name="T50" fmla="*/ 1638 w 1638"/>
                  <a:gd name="T51" fmla="*/ 256 h 1510"/>
                  <a:gd name="T52" fmla="*/ 256 w 1638"/>
                  <a:gd name="T53" fmla="*/ 230 h 1510"/>
                  <a:gd name="T54" fmla="*/ 205 w 1638"/>
                  <a:gd name="T55" fmla="*/ 230 h 1510"/>
                  <a:gd name="T56" fmla="*/ 230 w 1638"/>
                  <a:gd name="T57" fmla="*/ 51 h 1510"/>
                  <a:gd name="T58" fmla="*/ 256 w 1638"/>
                  <a:gd name="T59" fmla="*/ 230 h 1510"/>
                  <a:gd name="T60" fmla="*/ 1382 w 1638"/>
                  <a:gd name="T61" fmla="*/ 230 h 1510"/>
                  <a:gd name="T62" fmla="*/ 1408 w 1638"/>
                  <a:gd name="T63" fmla="*/ 51 h 1510"/>
                  <a:gd name="T64" fmla="*/ 1434 w 1638"/>
                  <a:gd name="T65" fmla="*/ 154 h 1510"/>
                  <a:gd name="T66" fmla="*/ 1434 w 1638"/>
                  <a:gd name="T67" fmla="*/ 154 h 1510"/>
                  <a:gd name="T68" fmla="*/ 1408 w 1638"/>
                  <a:gd name="T69" fmla="*/ 256 h 1510"/>
                  <a:gd name="T70" fmla="*/ 1408 w 1638"/>
                  <a:gd name="T71" fmla="*/ 256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8" h="1510">
                    <a:moveTo>
                      <a:pt x="1510" y="128"/>
                    </a:moveTo>
                    <a:cubicBezTo>
                      <a:pt x="1485" y="128"/>
                      <a:pt x="1485" y="128"/>
                      <a:pt x="1485" y="128"/>
                    </a:cubicBezTo>
                    <a:cubicBezTo>
                      <a:pt x="1485" y="77"/>
                      <a:pt x="1485" y="77"/>
                      <a:pt x="1485" y="77"/>
                    </a:cubicBezTo>
                    <a:cubicBezTo>
                      <a:pt x="1485" y="34"/>
                      <a:pt x="1450" y="0"/>
                      <a:pt x="1408" y="0"/>
                    </a:cubicBezTo>
                    <a:cubicBezTo>
                      <a:pt x="1366" y="0"/>
                      <a:pt x="1331" y="34"/>
                      <a:pt x="1331" y="77"/>
                    </a:cubicBezTo>
                    <a:cubicBezTo>
                      <a:pt x="1331" y="128"/>
                      <a:pt x="1331" y="128"/>
                      <a:pt x="1331" y="128"/>
                    </a:cubicBezTo>
                    <a:cubicBezTo>
                      <a:pt x="307" y="128"/>
                      <a:pt x="307" y="128"/>
                      <a:pt x="307" y="128"/>
                    </a:cubicBezTo>
                    <a:cubicBezTo>
                      <a:pt x="307" y="77"/>
                      <a:pt x="307" y="77"/>
                      <a:pt x="307" y="77"/>
                    </a:cubicBezTo>
                    <a:cubicBezTo>
                      <a:pt x="307" y="34"/>
                      <a:pt x="273" y="0"/>
                      <a:pt x="230" y="0"/>
                    </a:cubicBezTo>
                    <a:cubicBezTo>
                      <a:pt x="188" y="0"/>
                      <a:pt x="154" y="34"/>
                      <a:pt x="154" y="77"/>
                    </a:cubicBezTo>
                    <a:cubicBezTo>
                      <a:pt x="154" y="128"/>
                      <a:pt x="154" y="128"/>
                      <a:pt x="154" y="128"/>
                    </a:cubicBezTo>
                    <a:cubicBezTo>
                      <a:pt x="128" y="128"/>
                      <a:pt x="128" y="128"/>
                      <a:pt x="128" y="128"/>
                    </a:cubicBezTo>
                    <a:cubicBezTo>
                      <a:pt x="57" y="128"/>
                      <a:pt x="0" y="185"/>
                      <a:pt x="0" y="256"/>
                    </a:cubicBezTo>
                    <a:cubicBezTo>
                      <a:pt x="0" y="1382"/>
                      <a:pt x="0" y="1382"/>
                      <a:pt x="0" y="1382"/>
                    </a:cubicBezTo>
                    <a:cubicBezTo>
                      <a:pt x="0" y="1453"/>
                      <a:pt x="57" y="1510"/>
                      <a:pt x="128" y="1510"/>
                    </a:cubicBezTo>
                    <a:cubicBezTo>
                      <a:pt x="410" y="1510"/>
                      <a:pt x="410" y="1510"/>
                      <a:pt x="410" y="1510"/>
                    </a:cubicBezTo>
                    <a:cubicBezTo>
                      <a:pt x="424" y="1510"/>
                      <a:pt x="435" y="1499"/>
                      <a:pt x="435" y="1485"/>
                    </a:cubicBezTo>
                    <a:cubicBezTo>
                      <a:pt x="435" y="1471"/>
                      <a:pt x="424" y="1459"/>
                      <a:pt x="410" y="1459"/>
                    </a:cubicBezTo>
                    <a:cubicBezTo>
                      <a:pt x="128" y="1459"/>
                      <a:pt x="128" y="1459"/>
                      <a:pt x="128" y="1459"/>
                    </a:cubicBezTo>
                    <a:cubicBezTo>
                      <a:pt x="86" y="1459"/>
                      <a:pt x="51" y="1425"/>
                      <a:pt x="51" y="1382"/>
                    </a:cubicBezTo>
                    <a:cubicBezTo>
                      <a:pt x="51" y="410"/>
                      <a:pt x="51" y="410"/>
                      <a:pt x="51" y="410"/>
                    </a:cubicBezTo>
                    <a:cubicBezTo>
                      <a:pt x="1280" y="410"/>
                      <a:pt x="1280" y="410"/>
                      <a:pt x="1280" y="410"/>
                    </a:cubicBezTo>
                    <a:cubicBezTo>
                      <a:pt x="1294" y="410"/>
                      <a:pt x="1306" y="398"/>
                      <a:pt x="1306" y="384"/>
                    </a:cubicBezTo>
                    <a:cubicBezTo>
                      <a:pt x="1306" y="370"/>
                      <a:pt x="1294" y="358"/>
                      <a:pt x="1280" y="358"/>
                    </a:cubicBezTo>
                    <a:cubicBezTo>
                      <a:pt x="51" y="358"/>
                      <a:pt x="51" y="358"/>
                      <a:pt x="51" y="358"/>
                    </a:cubicBezTo>
                    <a:cubicBezTo>
                      <a:pt x="51" y="256"/>
                      <a:pt x="51" y="256"/>
                      <a:pt x="51" y="256"/>
                    </a:cubicBezTo>
                    <a:cubicBezTo>
                      <a:pt x="51" y="214"/>
                      <a:pt x="86" y="179"/>
                      <a:pt x="128" y="179"/>
                    </a:cubicBezTo>
                    <a:cubicBezTo>
                      <a:pt x="154" y="179"/>
                      <a:pt x="154" y="179"/>
                      <a:pt x="154" y="179"/>
                    </a:cubicBezTo>
                    <a:cubicBezTo>
                      <a:pt x="154" y="230"/>
                      <a:pt x="154" y="230"/>
                      <a:pt x="154" y="230"/>
                    </a:cubicBezTo>
                    <a:cubicBezTo>
                      <a:pt x="154" y="273"/>
                      <a:pt x="188" y="307"/>
                      <a:pt x="230" y="307"/>
                    </a:cubicBezTo>
                    <a:cubicBezTo>
                      <a:pt x="273" y="307"/>
                      <a:pt x="307" y="273"/>
                      <a:pt x="307" y="230"/>
                    </a:cubicBezTo>
                    <a:cubicBezTo>
                      <a:pt x="307" y="179"/>
                      <a:pt x="307" y="179"/>
                      <a:pt x="307" y="179"/>
                    </a:cubicBezTo>
                    <a:cubicBezTo>
                      <a:pt x="1331" y="179"/>
                      <a:pt x="1331" y="179"/>
                      <a:pt x="1331" y="179"/>
                    </a:cubicBezTo>
                    <a:cubicBezTo>
                      <a:pt x="1331" y="230"/>
                      <a:pt x="1331" y="230"/>
                      <a:pt x="1331" y="230"/>
                    </a:cubicBezTo>
                    <a:cubicBezTo>
                      <a:pt x="1331" y="273"/>
                      <a:pt x="1366" y="307"/>
                      <a:pt x="1408" y="307"/>
                    </a:cubicBezTo>
                    <a:cubicBezTo>
                      <a:pt x="1450" y="307"/>
                      <a:pt x="1485" y="273"/>
                      <a:pt x="1485" y="230"/>
                    </a:cubicBezTo>
                    <a:cubicBezTo>
                      <a:pt x="1485" y="179"/>
                      <a:pt x="1485" y="179"/>
                      <a:pt x="1485" y="179"/>
                    </a:cubicBezTo>
                    <a:cubicBezTo>
                      <a:pt x="1510" y="179"/>
                      <a:pt x="1510" y="179"/>
                      <a:pt x="1510" y="179"/>
                    </a:cubicBezTo>
                    <a:cubicBezTo>
                      <a:pt x="1553" y="179"/>
                      <a:pt x="1587" y="214"/>
                      <a:pt x="1587" y="256"/>
                    </a:cubicBezTo>
                    <a:cubicBezTo>
                      <a:pt x="1587" y="358"/>
                      <a:pt x="1587" y="358"/>
                      <a:pt x="1587" y="358"/>
                    </a:cubicBezTo>
                    <a:cubicBezTo>
                      <a:pt x="1536" y="358"/>
                      <a:pt x="1536" y="358"/>
                      <a:pt x="1536" y="358"/>
                    </a:cubicBezTo>
                    <a:cubicBezTo>
                      <a:pt x="1522" y="358"/>
                      <a:pt x="1510" y="370"/>
                      <a:pt x="1510" y="384"/>
                    </a:cubicBezTo>
                    <a:cubicBezTo>
                      <a:pt x="1510" y="398"/>
                      <a:pt x="1522" y="410"/>
                      <a:pt x="1536" y="410"/>
                    </a:cubicBezTo>
                    <a:cubicBezTo>
                      <a:pt x="1587" y="410"/>
                      <a:pt x="1587" y="410"/>
                      <a:pt x="1587" y="410"/>
                    </a:cubicBezTo>
                    <a:cubicBezTo>
                      <a:pt x="1587" y="1382"/>
                      <a:pt x="1587" y="1382"/>
                      <a:pt x="1587" y="1382"/>
                    </a:cubicBezTo>
                    <a:cubicBezTo>
                      <a:pt x="1587" y="1425"/>
                      <a:pt x="1553" y="1459"/>
                      <a:pt x="1510" y="1459"/>
                    </a:cubicBezTo>
                    <a:cubicBezTo>
                      <a:pt x="1229" y="1459"/>
                      <a:pt x="1229" y="1459"/>
                      <a:pt x="1229" y="1459"/>
                    </a:cubicBezTo>
                    <a:cubicBezTo>
                      <a:pt x="1215" y="1459"/>
                      <a:pt x="1203" y="1471"/>
                      <a:pt x="1203" y="1485"/>
                    </a:cubicBezTo>
                    <a:cubicBezTo>
                      <a:pt x="1203" y="1499"/>
                      <a:pt x="1215" y="1510"/>
                      <a:pt x="1229" y="1510"/>
                    </a:cubicBezTo>
                    <a:cubicBezTo>
                      <a:pt x="1510" y="1510"/>
                      <a:pt x="1510" y="1510"/>
                      <a:pt x="1510" y="1510"/>
                    </a:cubicBezTo>
                    <a:cubicBezTo>
                      <a:pt x="1581" y="1510"/>
                      <a:pt x="1638" y="1453"/>
                      <a:pt x="1638" y="1382"/>
                    </a:cubicBezTo>
                    <a:cubicBezTo>
                      <a:pt x="1638" y="256"/>
                      <a:pt x="1638" y="256"/>
                      <a:pt x="1638" y="256"/>
                    </a:cubicBezTo>
                    <a:cubicBezTo>
                      <a:pt x="1638" y="185"/>
                      <a:pt x="1581" y="128"/>
                      <a:pt x="1510" y="128"/>
                    </a:cubicBezTo>
                    <a:close/>
                    <a:moveTo>
                      <a:pt x="256" y="230"/>
                    </a:moveTo>
                    <a:cubicBezTo>
                      <a:pt x="256" y="245"/>
                      <a:pt x="245" y="256"/>
                      <a:pt x="230" y="256"/>
                    </a:cubicBezTo>
                    <a:cubicBezTo>
                      <a:pt x="216" y="256"/>
                      <a:pt x="205" y="245"/>
                      <a:pt x="205" y="230"/>
                    </a:cubicBezTo>
                    <a:cubicBezTo>
                      <a:pt x="205" y="77"/>
                      <a:pt x="205" y="77"/>
                      <a:pt x="205" y="77"/>
                    </a:cubicBezTo>
                    <a:cubicBezTo>
                      <a:pt x="205" y="63"/>
                      <a:pt x="216" y="51"/>
                      <a:pt x="230" y="51"/>
                    </a:cubicBezTo>
                    <a:cubicBezTo>
                      <a:pt x="245" y="51"/>
                      <a:pt x="256" y="63"/>
                      <a:pt x="256" y="77"/>
                    </a:cubicBezTo>
                    <a:lnTo>
                      <a:pt x="256" y="230"/>
                    </a:lnTo>
                    <a:close/>
                    <a:moveTo>
                      <a:pt x="1408" y="256"/>
                    </a:moveTo>
                    <a:cubicBezTo>
                      <a:pt x="1394" y="256"/>
                      <a:pt x="1382" y="245"/>
                      <a:pt x="1382" y="230"/>
                    </a:cubicBezTo>
                    <a:cubicBezTo>
                      <a:pt x="1382" y="77"/>
                      <a:pt x="1382" y="77"/>
                      <a:pt x="1382" y="77"/>
                    </a:cubicBezTo>
                    <a:cubicBezTo>
                      <a:pt x="1382" y="63"/>
                      <a:pt x="1394" y="51"/>
                      <a:pt x="1408" y="51"/>
                    </a:cubicBezTo>
                    <a:cubicBezTo>
                      <a:pt x="1422" y="51"/>
                      <a:pt x="1434" y="63"/>
                      <a:pt x="1434" y="77"/>
                    </a:cubicBezTo>
                    <a:cubicBezTo>
                      <a:pt x="1434" y="154"/>
                      <a:pt x="1434" y="154"/>
                      <a:pt x="1434" y="154"/>
                    </a:cubicBezTo>
                    <a:cubicBezTo>
                      <a:pt x="1434" y="154"/>
                      <a:pt x="1434" y="154"/>
                      <a:pt x="1434" y="154"/>
                    </a:cubicBezTo>
                    <a:cubicBezTo>
                      <a:pt x="1434" y="154"/>
                      <a:pt x="1434" y="154"/>
                      <a:pt x="1434" y="154"/>
                    </a:cubicBezTo>
                    <a:cubicBezTo>
                      <a:pt x="1434" y="230"/>
                      <a:pt x="1434" y="230"/>
                      <a:pt x="1434" y="230"/>
                    </a:cubicBezTo>
                    <a:cubicBezTo>
                      <a:pt x="1434" y="245"/>
                      <a:pt x="1422" y="256"/>
                      <a:pt x="1408" y="256"/>
                    </a:cubicBezTo>
                    <a:close/>
                    <a:moveTo>
                      <a:pt x="1408" y="256"/>
                    </a:moveTo>
                    <a:cubicBezTo>
                      <a:pt x="1408" y="256"/>
                      <a:pt x="1408" y="256"/>
                      <a:pt x="1408" y="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69" name="Freeform 6"/>
              <p:cNvSpPr>
                <a:spLocks noEditPoints="1"/>
              </p:cNvSpPr>
              <p:nvPr/>
            </p:nvSpPr>
            <p:spPr bwMode="auto">
              <a:xfrm>
                <a:off x="16341725" y="3140076"/>
                <a:ext cx="115887" cy="60325"/>
              </a:xfrm>
              <a:custGeom>
                <a:avLst/>
                <a:gdLst>
                  <a:gd name="T0" fmla="*/ 77 w 102"/>
                  <a:gd name="T1" fmla="*/ 52 h 52"/>
                  <a:gd name="T2" fmla="*/ 102 w 102"/>
                  <a:gd name="T3" fmla="*/ 26 h 52"/>
                  <a:gd name="T4" fmla="*/ 77 w 102"/>
                  <a:gd name="T5" fmla="*/ 0 h 52"/>
                  <a:gd name="T6" fmla="*/ 25 w 102"/>
                  <a:gd name="T7" fmla="*/ 0 h 52"/>
                  <a:gd name="T8" fmla="*/ 0 w 102"/>
                  <a:gd name="T9" fmla="*/ 26 h 52"/>
                  <a:gd name="T10" fmla="*/ 25 w 102"/>
                  <a:gd name="T11" fmla="*/ 52 h 52"/>
                  <a:gd name="T12" fmla="*/ 77 w 102"/>
                  <a:gd name="T13" fmla="*/ 52 h 52"/>
                  <a:gd name="T14" fmla="*/ 77 w 102"/>
                  <a:gd name="T15" fmla="*/ 52 h 52"/>
                  <a:gd name="T16" fmla="*/ 77 w 102"/>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2">
                    <a:moveTo>
                      <a:pt x="77" y="52"/>
                    </a:moveTo>
                    <a:cubicBezTo>
                      <a:pt x="91" y="52"/>
                      <a:pt x="102" y="40"/>
                      <a:pt x="102" y="26"/>
                    </a:cubicBezTo>
                    <a:cubicBezTo>
                      <a:pt x="102" y="12"/>
                      <a:pt x="91" y="0"/>
                      <a:pt x="77" y="0"/>
                    </a:cubicBezTo>
                    <a:cubicBezTo>
                      <a:pt x="25" y="0"/>
                      <a:pt x="25" y="0"/>
                      <a:pt x="25" y="0"/>
                    </a:cubicBezTo>
                    <a:cubicBezTo>
                      <a:pt x="11" y="0"/>
                      <a:pt x="0" y="12"/>
                      <a:pt x="0" y="26"/>
                    </a:cubicBezTo>
                    <a:cubicBezTo>
                      <a:pt x="0" y="40"/>
                      <a:pt x="11" y="52"/>
                      <a:pt x="25" y="52"/>
                    </a:cubicBezTo>
                    <a:lnTo>
                      <a:pt x="77" y="52"/>
                    </a:lnTo>
                    <a:close/>
                    <a:moveTo>
                      <a:pt x="77" y="52"/>
                    </a:moveTo>
                    <a:cubicBezTo>
                      <a:pt x="77" y="52"/>
                      <a:pt x="77" y="52"/>
                      <a:pt x="77"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0" name="Freeform 7"/>
              <p:cNvSpPr>
                <a:spLocks noEditPoints="1"/>
              </p:cNvSpPr>
              <p:nvPr/>
            </p:nvSpPr>
            <p:spPr bwMode="auto">
              <a:xfrm>
                <a:off x="15673388" y="3403601"/>
                <a:ext cx="115887" cy="57150"/>
              </a:xfrm>
              <a:custGeom>
                <a:avLst/>
                <a:gdLst>
                  <a:gd name="T0" fmla="*/ 26 w 102"/>
                  <a:gd name="T1" fmla="*/ 51 h 51"/>
                  <a:gd name="T2" fmla="*/ 77 w 102"/>
                  <a:gd name="T3" fmla="*/ 51 h 51"/>
                  <a:gd name="T4" fmla="*/ 102 w 102"/>
                  <a:gd name="T5" fmla="*/ 25 h 51"/>
                  <a:gd name="T6" fmla="*/ 77 w 102"/>
                  <a:gd name="T7" fmla="*/ 0 h 51"/>
                  <a:gd name="T8" fmla="*/ 26 w 102"/>
                  <a:gd name="T9" fmla="*/ 0 h 51"/>
                  <a:gd name="T10" fmla="*/ 0 w 102"/>
                  <a:gd name="T11" fmla="*/ 25 h 51"/>
                  <a:gd name="T12" fmla="*/ 26 w 102"/>
                  <a:gd name="T13" fmla="*/ 51 h 51"/>
                  <a:gd name="T14" fmla="*/ 26 w 102"/>
                  <a:gd name="T15" fmla="*/ 51 h 51"/>
                  <a:gd name="T16" fmla="*/ 26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6" y="51"/>
                    </a:moveTo>
                    <a:cubicBezTo>
                      <a:pt x="77" y="51"/>
                      <a:pt x="77" y="51"/>
                      <a:pt x="77" y="51"/>
                    </a:cubicBezTo>
                    <a:cubicBezTo>
                      <a:pt x="91" y="51"/>
                      <a:pt x="102" y="40"/>
                      <a:pt x="102" y="25"/>
                    </a:cubicBezTo>
                    <a:cubicBezTo>
                      <a:pt x="102" y="11"/>
                      <a:pt x="91" y="0"/>
                      <a:pt x="77" y="0"/>
                    </a:cubicBezTo>
                    <a:cubicBezTo>
                      <a:pt x="26" y="0"/>
                      <a:pt x="26" y="0"/>
                      <a:pt x="26" y="0"/>
                    </a:cubicBezTo>
                    <a:cubicBezTo>
                      <a:pt x="11" y="0"/>
                      <a:pt x="0" y="11"/>
                      <a:pt x="0" y="25"/>
                    </a:cubicBezTo>
                    <a:cubicBezTo>
                      <a:pt x="0" y="40"/>
                      <a:pt x="11" y="51"/>
                      <a:pt x="26" y="51"/>
                    </a:cubicBezTo>
                    <a:close/>
                    <a:moveTo>
                      <a:pt x="26" y="51"/>
                    </a:moveTo>
                    <a:cubicBezTo>
                      <a:pt x="26" y="51"/>
                      <a:pt x="26" y="51"/>
                      <a:pt x="2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1" name="Freeform 8"/>
              <p:cNvSpPr>
                <a:spLocks noEditPoints="1"/>
              </p:cNvSpPr>
              <p:nvPr/>
            </p:nvSpPr>
            <p:spPr bwMode="auto">
              <a:xfrm>
                <a:off x="15673388" y="3548063"/>
                <a:ext cx="115887" cy="58738"/>
              </a:xfrm>
              <a:custGeom>
                <a:avLst/>
                <a:gdLst>
                  <a:gd name="T0" fmla="*/ 26 w 102"/>
                  <a:gd name="T1" fmla="*/ 51 h 51"/>
                  <a:gd name="T2" fmla="*/ 77 w 102"/>
                  <a:gd name="T3" fmla="*/ 51 h 51"/>
                  <a:gd name="T4" fmla="*/ 102 w 102"/>
                  <a:gd name="T5" fmla="*/ 25 h 51"/>
                  <a:gd name="T6" fmla="*/ 77 w 102"/>
                  <a:gd name="T7" fmla="*/ 0 h 51"/>
                  <a:gd name="T8" fmla="*/ 26 w 102"/>
                  <a:gd name="T9" fmla="*/ 0 h 51"/>
                  <a:gd name="T10" fmla="*/ 0 w 102"/>
                  <a:gd name="T11" fmla="*/ 25 h 51"/>
                  <a:gd name="T12" fmla="*/ 26 w 102"/>
                  <a:gd name="T13" fmla="*/ 51 h 51"/>
                  <a:gd name="T14" fmla="*/ 26 w 102"/>
                  <a:gd name="T15" fmla="*/ 51 h 51"/>
                  <a:gd name="T16" fmla="*/ 26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6" y="51"/>
                    </a:moveTo>
                    <a:cubicBezTo>
                      <a:pt x="77" y="51"/>
                      <a:pt x="77" y="51"/>
                      <a:pt x="77" y="51"/>
                    </a:cubicBezTo>
                    <a:cubicBezTo>
                      <a:pt x="91" y="51"/>
                      <a:pt x="102" y="40"/>
                      <a:pt x="102" y="25"/>
                    </a:cubicBezTo>
                    <a:cubicBezTo>
                      <a:pt x="102" y="11"/>
                      <a:pt x="91" y="0"/>
                      <a:pt x="77" y="0"/>
                    </a:cubicBezTo>
                    <a:cubicBezTo>
                      <a:pt x="26" y="0"/>
                      <a:pt x="26" y="0"/>
                      <a:pt x="26" y="0"/>
                    </a:cubicBezTo>
                    <a:cubicBezTo>
                      <a:pt x="11" y="0"/>
                      <a:pt x="0" y="11"/>
                      <a:pt x="0" y="25"/>
                    </a:cubicBezTo>
                    <a:cubicBezTo>
                      <a:pt x="0" y="40"/>
                      <a:pt x="11" y="51"/>
                      <a:pt x="26" y="51"/>
                    </a:cubicBezTo>
                    <a:close/>
                    <a:moveTo>
                      <a:pt x="26" y="51"/>
                    </a:moveTo>
                    <a:cubicBezTo>
                      <a:pt x="26" y="51"/>
                      <a:pt x="26" y="51"/>
                      <a:pt x="2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2" name="Freeform 9"/>
              <p:cNvSpPr>
                <a:spLocks noEditPoints="1"/>
              </p:cNvSpPr>
              <p:nvPr/>
            </p:nvSpPr>
            <p:spPr bwMode="auto">
              <a:xfrm>
                <a:off x="15876588" y="3403601"/>
                <a:ext cx="117475" cy="57150"/>
              </a:xfrm>
              <a:custGeom>
                <a:avLst/>
                <a:gdLst>
                  <a:gd name="T0" fmla="*/ 26 w 103"/>
                  <a:gd name="T1" fmla="*/ 51 h 51"/>
                  <a:gd name="T2" fmla="*/ 77 w 103"/>
                  <a:gd name="T3" fmla="*/ 51 h 51"/>
                  <a:gd name="T4" fmla="*/ 103 w 103"/>
                  <a:gd name="T5" fmla="*/ 25 h 51"/>
                  <a:gd name="T6" fmla="*/ 77 w 103"/>
                  <a:gd name="T7" fmla="*/ 0 h 51"/>
                  <a:gd name="T8" fmla="*/ 26 w 103"/>
                  <a:gd name="T9" fmla="*/ 0 h 51"/>
                  <a:gd name="T10" fmla="*/ 0 w 103"/>
                  <a:gd name="T11" fmla="*/ 25 h 51"/>
                  <a:gd name="T12" fmla="*/ 26 w 103"/>
                  <a:gd name="T13" fmla="*/ 51 h 51"/>
                  <a:gd name="T14" fmla="*/ 26 w 103"/>
                  <a:gd name="T15" fmla="*/ 51 h 51"/>
                  <a:gd name="T16" fmla="*/ 26 w 10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26" y="51"/>
                    </a:moveTo>
                    <a:cubicBezTo>
                      <a:pt x="77" y="51"/>
                      <a:pt x="77" y="51"/>
                      <a:pt x="77" y="51"/>
                    </a:cubicBezTo>
                    <a:cubicBezTo>
                      <a:pt x="91" y="51"/>
                      <a:pt x="103" y="40"/>
                      <a:pt x="103" y="25"/>
                    </a:cubicBezTo>
                    <a:cubicBezTo>
                      <a:pt x="103" y="11"/>
                      <a:pt x="91" y="0"/>
                      <a:pt x="77" y="0"/>
                    </a:cubicBezTo>
                    <a:cubicBezTo>
                      <a:pt x="26" y="0"/>
                      <a:pt x="26" y="0"/>
                      <a:pt x="26" y="0"/>
                    </a:cubicBezTo>
                    <a:cubicBezTo>
                      <a:pt x="12" y="0"/>
                      <a:pt x="0" y="11"/>
                      <a:pt x="0" y="25"/>
                    </a:cubicBezTo>
                    <a:cubicBezTo>
                      <a:pt x="0" y="40"/>
                      <a:pt x="12" y="51"/>
                      <a:pt x="26" y="51"/>
                    </a:cubicBezTo>
                    <a:close/>
                    <a:moveTo>
                      <a:pt x="26" y="51"/>
                    </a:moveTo>
                    <a:cubicBezTo>
                      <a:pt x="26" y="51"/>
                      <a:pt x="26" y="51"/>
                      <a:pt x="2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3" name="Freeform 10"/>
              <p:cNvSpPr>
                <a:spLocks noEditPoints="1"/>
              </p:cNvSpPr>
              <p:nvPr/>
            </p:nvSpPr>
            <p:spPr bwMode="auto">
              <a:xfrm>
                <a:off x="15876588" y="3548063"/>
                <a:ext cx="117475" cy="58738"/>
              </a:xfrm>
              <a:custGeom>
                <a:avLst/>
                <a:gdLst>
                  <a:gd name="T0" fmla="*/ 26 w 103"/>
                  <a:gd name="T1" fmla="*/ 51 h 51"/>
                  <a:gd name="T2" fmla="*/ 77 w 103"/>
                  <a:gd name="T3" fmla="*/ 51 h 51"/>
                  <a:gd name="T4" fmla="*/ 103 w 103"/>
                  <a:gd name="T5" fmla="*/ 25 h 51"/>
                  <a:gd name="T6" fmla="*/ 77 w 103"/>
                  <a:gd name="T7" fmla="*/ 0 h 51"/>
                  <a:gd name="T8" fmla="*/ 26 w 103"/>
                  <a:gd name="T9" fmla="*/ 0 h 51"/>
                  <a:gd name="T10" fmla="*/ 0 w 103"/>
                  <a:gd name="T11" fmla="*/ 25 h 51"/>
                  <a:gd name="T12" fmla="*/ 26 w 103"/>
                  <a:gd name="T13" fmla="*/ 51 h 51"/>
                  <a:gd name="T14" fmla="*/ 26 w 103"/>
                  <a:gd name="T15" fmla="*/ 51 h 51"/>
                  <a:gd name="T16" fmla="*/ 26 w 10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26" y="51"/>
                    </a:moveTo>
                    <a:cubicBezTo>
                      <a:pt x="77" y="51"/>
                      <a:pt x="77" y="51"/>
                      <a:pt x="77" y="51"/>
                    </a:cubicBezTo>
                    <a:cubicBezTo>
                      <a:pt x="91" y="51"/>
                      <a:pt x="103" y="40"/>
                      <a:pt x="103" y="25"/>
                    </a:cubicBezTo>
                    <a:cubicBezTo>
                      <a:pt x="103" y="11"/>
                      <a:pt x="91" y="0"/>
                      <a:pt x="77" y="0"/>
                    </a:cubicBezTo>
                    <a:cubicBezTo>
                      <a:pt x="26" y="0"/>
                      <a:pt x="26" y="0"/>
                      <a:pt x="26" y="0"/>
                    </a:cubicBezTo>
                    <a:cubicBezTo>
                      <a:pt x="12" y="0"/>
                      <a:pt x="0" y="11"/>
                      <a:pt x="0" y="25"/>
                    </a:cubicBezTo>
                    <a:cubicBezTo>
                      <a:pt x="0" y="40"/>
                      <a:pt x="12" y="51"/>
                      <a:pt x="26" y="51"/>
                    </a:cubicBezTo>
                    <a:close/>
                    <a:moveTo>
                      <a:pt x="26" y="51"/>
                    </a:moveTo>
                    <a:cubicBezTo>
                      <a:pt x="26" y="51"/>
                      <a:pt x="26" y="51"/>
                      <a:pt x="2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4" name="Freeform 11"/>
              <p:cNvSpPr>
                <a:spLocks noEditPoints="1"/>
              </p:cNvSpPr>
              <p:nvPr/>
            </p:nvSpPr>
            <p:spPr bwMode="auto">
              <a:xfrm>
                <a:off x="15470188" y="3403601"/>
                <a:ext cx="115887" cy="57150"/>
              </a:xfrm>
              <a:custGeom>
                <a:avLst/>
                <a:gdLst>
                  <a:gd name="T0" fmla="*/ 25 w 102"/>
                  <a:gd name="T1" fmla="*/ 51 h 51"/>
                  <a:gd name="T2" fmla="*/ 77 w 102"/>
                  <a:gd name="T3" fmla="*/ 51 h 51"/>
                  <a:gd name="T4" fmla="*/ 102 w 102"/>
                  <a:gd name="T5" fmla="*/ 25 h 51"/>
                  <a:gd name="T6" fmla="*/ 77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7" y="51"/>
                      <a:pt x="77" y="51"/>
                      <a:pt x="77" y="51"/>
                    </a:cubicBezTo>
                    <a:cubicBezTo>
                      <a:pt x="91" y="51"/>
                      <a:pt x="102" y="40"/>
                      <a:pt x="102" y="25"/>
                    </a:cubicBezTo>
                    <a:cubicBezTo>
                      <a:pt x="102" y="11"/>
                      <a:pt x="91" y="0"/>
                      <a:pt x="77"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5" name="Freeform 12"/>
              <p:cNvSpPr>
                <a:spLocks noEditPoints="1"/>
              </p:cNvSpPr>
              <p:nvPr/>
            </p:nvSpPr>
            <p:spPr bwMode="auto">
              <a:xfrm>
                <a:off x="15470188" y="3548063"/>
                <a:ext cx="115887" cy="58738"/>
              </a:xfrm>
              <a:custGeom>
                <a:avLst/>
                <a:gdLst>
                  <a:gd name="T0" fmla="*/ 25 w 102"/>
                  <a:gd name="T1" fmla="*/ 51 h 51"/>
                  <a:gd name="T2" fmla="*/ 77 w 102"/>
                  <a:gd name="T3" fmla="*/ 51 h 51"/>
                  <a:gd name="T4" fmla="*/ 102 w 102"/>
                  <a:gd name="T5" fmla="*/ 25 h 51"/>
                  <a:gd name="T6" fmla="*/ 77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7" y="51"/>
                      <a:pt x="77" y="51"/>
                      <a:pt x="77" y="51"/>
                    </a:cubicBezTo>
                    <a:cubicBezTo>
                      <a:pt x="91" y="51"/>
                      <a:pt x="102" y="40"/>
                      <a:pt x="102" y="25"/>
                    </a:cubicBezTo>
                    <a:cubicBezTo>
                      <a:pt x="102" y="11"/>
                      <a:pt x="91" y="0"/>
                      <a:pt x="77"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6" name="Freeform 13"/>
              <p:cNvSpPr>
                <a:spLocks noEditPoints="1"/>
              </p:cNvSpPr>
              <p:nvPr/>
            </p:nvSpPr>
            <p:spPr bwMode="auto">
              <a:xfrm>
                <a:off x="15266988" y="3403601"/>
                <a:ext cx="115887" cy="57150"/>
              </a:xfrm>
              <a:custGeom>
                <a:avLst/>
                <a:gdLst>
                  <a:gd name="T0" fmla="*/ 25 w 102"/>
                  <a:gd name="T1" fmla="*/ 51 h 51"/>
                  <a:gd name="T2" fmla="*/ 76 w 102"/>
                  <a:gd name="T3" fmla="*/ 51 h 51"/>
                  <a:gd name="T4" fmla="*/ 102 w 102"/>
                  <a:gd name="T5" fmla="*/ 25 h 51"/>
                  <a:gd name="T6" fmla="*/ 76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7" name="Freeform 14"/>
              <p:cNvSpPr>
                <a:spLocks noEditPoints="1"/>
              </p:cNvSpPr>
              <p:nvPr/>
            </p:nvSpPr>
            <p:spPr bwMode="auto">
              <a:xfrm>
                <a:off x="15266988" y="3548063"/>
                <a:ext cx="115887" cy="58738"/>
              </a:xfrm>
              <a:custGeom>
                <a:avLst/>
                <a:gdLst>
                  <a:gd name="T0" fmla="*/ 25 w 102"/>
                  <a:gd name="T1" fmla="*/ 51 h 51"/>
                  <a:gd name="T2" fmla="*/ 76 w 102"/>
                  <a:gd name="T3" fmla="*/ 51 h 51"/>
                  <a:gd name="T4" fmla="*/ 102 w 102"/>
                  <a:gd name="T5" fmla="*/ 25 h 51"/>
                  <a:gd name="T6" fmla="*/ 76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8" name="Freeform 15"/>
              <p:cNvSpPr>
                <a:spLocks noEditPoints="1"/>
              </p:cNvSpPr>
              <p:nvPr/>
            </p:nvSpPr>
            <p:spPr bwMode="auto">
              <a:xfrm>
                <a:off x="15266988" y="3694113"/>
                <a:ext cx="115887" cy="57150"/>
              </a:xfrm>
              <a:custGeom>
                <a:avLst/>
                <a:gdLst>
                  <a:gd name="T0" fmla="*/ 25 w 102"/>
                  <a:gd name="T1" fmla="*/ 51 h 51"/>
                  <a:gd name="T2" fmla="*/ 76 w 102"/>
                  <a:gd name="T3" fmla="*/ 51 h 51"/>
                  <a:gd name="T4" fmla="*/ 102 w 102"/>
                  <a:gd name="T5" fmla="*/ 25 h 51"/>
                  <a:gd name="T6" fmla="*/ 76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79" name="Freeform 16"/>
              <p:cNvSpPr>
                <a:spLocks noEditPoints="1"/>
              </p:cNvSpPr>
              <p:nvPr/>
            </p:nvSpPr>
            <p:spPr bwMode="auto">
              <a:xfrm>
                <a:off x="15266988" y="3838576"/>
                <a:ext cx="58737" cy="58738"/>
              </a:xfrm>
              <a:custGeom>
                <a:avLst/>
                <a:gdLst>
                  <a:gd name="T0" fmla="*/ 7 w 51"/>
                  <a:gd name="T1" fmla="*/ 44 h 51"/>
                  <a:gd name="T2" fmla="*/ 25 w 51"/>
                  <a:gd name="T3" fmla="*/ 51 h 51"/>
                  <a:gd name="T4" fmla="*/ 43 w 51"/>
                  <a:gd name="T5" fmla="*/ 44 h 51"/>
                  <a:gd name="T6" fmla="*/ 51 w 51"/>
                  <a:gd name="T7" fmla="*/ 25 h 51"/>
                  <a:gd name="T8" fmla="*/ 43 w 51"/>
                  <a:gd name="T9" fmla="*/ 7 h 51"/>
                  <a:gd name="T10" fmla="*/ 25 w 51"/>
                  <a:gd name="T11" fmla="*/ 0 h 51"/>
                  <a:gd name="T12" fmla="*/ 7 w 51"/>
                  <a:gd name="T13" fmla="*/ 7 h 51"/>
                  <a:gd name="T14" fmla="*/ 0 w 51"/>
                  <a:gd name="T15" fmla="*/ 25 h 51"/>
                  <a:gd name="T16" fmla="*/ 7 w 51"/>
                  <a:gd name="T17" fmla="*/ 44 h 51"/>
                  <a:gd name="T18" fmla="*/ 7 w 51"/>
                  <a:gd name="T19" fmla="*/ 44 h 51"/>
                  <a:gd name="T20" fmla="*/ 7 w 51"/>
                  <a:gd name="T2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7" y="44"/>
                    </a:moveTo>
                    <a:cubicBezTo>
                      <a:pt x="12" y="48"/>
                      <a:pt x="18" y="51"/>
                      <a:pt x="25" y="51"/>
                    </a:cubicBezTo>
                    <a:cubicBezTo>
                      <a:pt x="32" y="51"/>
                      <a:pt x="39" y="48"/>
                      <a:pt x="43" y="44"/>
                    </a:cubicBezTo>
                    <a:cubicBezTo>
                      <a:pt x="48" y="39"/>
                      <a:pt x="51" y="32"/>
                      <a:pt x="51" y="25"/>
                    </a:cubicBezTo>
                    <a:cubicBezTo>
                      <a:pt x="51" y="19"/>
                      <a:pt x="48" y="12"/>
                      <a:pt x="43" y="7"/>
                    </a:cubicBezTo>
                    <a:cubicBezTo>
                      <a:pt x="39" y="3"/>
                      <a:pt x="32" y="0"/>
                      <a:pt x="25" y="0"/>
                    </a:cubicBezTo>
                    <a:cubicBezTo>
                      <a:pt x="18" y="0"/>
                      <a:pt x="12" y="3"/>
                      <a:pt x="7" y="7"/>
                    </a:cubicBezTo>
                    <a:cubicBezTo>
                      <a:pt x="2" y="12"/>
                      <a:pt x="0" y="19"/>
                      <a:pt x="0" y="25"/>
                    </a:cubicBezTo>
                    <a:cubicBezTo>
                      <a:pt x="0" y="32"/>
                      <a:pt x="2" y="39"/>
                      <a:pt x="7" y="44"/>
                    </a:cubicBezTo>
                    <a:close/>
                    <a:moveTo>
                      <a:pt x="7" y="44"/>
                    </a:moveTo>
                    <a:cubicBezTo>
                      <a:pt x="7" y="44"/>
                      <a:pt x="7" y="44"/>
                      <a:pt x="7"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0" name="Freeform 17"/>
              <p:cNvSpPr>
                <a:spLocks noEditPoints="1"/>
              </p:cNvSpPr>
              <p:nvPr/>
            </p:nvSpPr>
            <p:spPr bwMode="auto">
              <a:xfrm>
                <a:off x="16079788" y="3403601"/>
                <a:ext cx="117475" cy="57150"/>
              </a:xfrm>
              <a:custGeom>
                <a:avLst/>
                <a:gdLst>
                  <a:gd name="T0" fmla="*/ 26 w 103"/>
                  <a:gd name="T1" fmla="*/ 51 h 51"/>
                  <a:gd name="T2" fmla="*/ 77 w 103"/>
                  <a:gd name="T3" fmla="*/ 51 h 51"/>
                  <a:gd name="T4" fmla="*/ 103 w 103"/>
                  <a:gd name="T5" fmla="*/ 25 h 51"/>
                  <a:gd name="T6" fmla="*/ 77 w 103"/>
                  <a:gd name="T7" fmla="*/ 0 h 51"/>
                  <a:gd name="T8" fmla="*/ 26 w 103"/>
                  <a:gd name="T9" fmla="*/ 0 h 51"/>
                  <a:gd name="T10" fmla="*/ 0 w 103"/>
                  <a:gd name="T11" fmla="*/ 25 h 51"/>
                  <a:gd name="T12" fmla="*/ 26 w 103"/>
                  <a:gd name="T13" fmla="*/ 51 h 51"/>
                  <a:gd name="T14" fmla="*/ 26 w 103"/>
                  <a:gd name="T15" fmla="*/ 51 h 51"/>
                  <a:gd name="T16" fmla="*/ 26 w 10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26" y="51"/>
                    </a:moveTo>
                    <a:cubicBezTo>
                      <a:pt x="77" y="51"/>
                      <a:pt x="77" y="51"/>
                      <a:pt x="77" y="51"/>
                    </a:cubicBezTo>
                    <a:cubicBezTo>
                      <a:pt x="91" y="51"/>
                      <a:pt x="103" y="40"/>
                      <a:pt x="103" y="25"/>
                    </a:cubicBezTo>
                    <a:cubicBezTo>
                      <a:pt x="103" y="11"/>
                      <a:pt x="91" y="0"/>
                      <a:pt x="77" y="0"/>
                    </a:cubicBezTo>
                    <a:cubicBezTo>
                      <a:pt x="26" y="0"/>
                      <a:pt x="26" y="0"/>
                      <a:pt x="26" y="0"/>
                    </a:cubicBezTo>
                    <a:cubicBezTo>
                      <a:pt x="12" y="0"/>
                      <a:pt x="0" y="11"/>
                      <a:pt x="0" y="25"/>
                    </a:cubicBezTo>
                    <a:cubicBezTo>
                      <a:pt x="0" y="40"/>
                      <a:pt x="12" y="51"/>
                      <a:pt x="26" y="51"/>
                    </a:cubicBezTo>
                    <a:close/>
                    <a:moveTo>
                      <a:pt x="26" y="51"/>
                    </a:moveTo>
                    <a:cubicBezTo>
                      <a:pt x="26" y="51"/>
                      <a:pt x="26" y="51"/>
                      <a:pt x="2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2" name="Freeform 19"/>
              <p:cNvSpPr>
                <a:spLocks noEditPoints="1"/>
              </p:cNvSpPr>
              <p:nvPr/>
            </p:nvSpPr>
            <p:spPr bwMode="auto">
              <a:xfrm>
                <a:off x="16079788" y="3694113"/>
                <a:ext cx="117475" cy="57150"/>
              </a:xfrm>
              <a:custGeom>
                <a:avLst/>
                <a:gdLst>
                  <a:gd name="T0" fmla="*/ 26 w 103"/>
                  <a:gd name="T1" fmla="*/ 51 h 51"/>
                  <a:gd name="T2" fmla="*/ 77 w 103"/>
                  <a:gd name="T3" fmla="*/ 51 h 51"/>
                  <a:gd name="T4" fmla="*/ 103 w 103"/>
                  <a:gd name="T5" fmla="*/ 25 h 51"/>
                  <a:gd name="T6" fmla="*/ 77 w 103"/>
                  <a:gd name="T7" fmla="*/ 0 h 51"/>
                  <a:gd name="T8" fmla="*/ 26 w 103"/>
                  <a:gd name="T9" fmla="*/ 0 h 51"/>
                  <a:gd name="T10" fmla="*/ 0 w 103"/>
                  <a:gd name="T11" fmla="*/ 25 h 51"/>
                  <a:gd name="T12" fmla="*/ 26 w 103"/>
                  <a:gd name="T13" fmla="*/ 51 h 51"/>
                  <a:gd name="T14" fmla="*/ 26 w 103"/>
                  <a:gd name="T15" fmla="*/ 51 h 51"/>
                  <a:gd name="T16" fmla="*/ 26 w 10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26" y="51"/>
                    </a:moveTo>
                    <a:cubicBezTo>
                      <a:pt x="77" y="51"/>
                      <a:pt x="77" y="51"/>
                      <a:pt x="77" y="51"/>
                    </a:cubicBezTo>
                    <a:cubicBezTo>
                      <a:pt x="91" y="51"/>
                      <a:pt x="103" y="40"/>
                      <a:pt x="103" y="25"/>
                    </a:cubicBezTo>
                    <a:cubicBezTo>
                      <a:pt x="103" y="11"/>
                      <a:pt x="91" y="0"/>
                      <a:pt x="77" y="0"/>
                    </a:cubicBezTo>
                    <a:cubicBezTo>
                      <a:pt x="26" y="0"/>
                      <a:pt x="26" y="0"/>
                      <a:pt x="26" y="0"/>
                    </a:cubicBezTo>
                    <a:cubicBezTo>
                      <a:pt x="12" y="0"/>
                      <a:pt x="0" y="11"/>
                      <a:pt x="0" y="25"/>
                    </a:cubicBezTo>
                    <a:cubicBezTo>
                      <a:pt x="0" y="40"/>
                      <a:pt x="12" y="51"/>
                      <a:pt x="26" y="51"/>
                    </a:cubicBezTo>
                    <a:close/>
                    <a:moveTo>
                      <a:pt x="26" y="51"/>
                    </a:moveTo>
                    <a:cubicBezTo>
                      <a:pt x="26" y="51"/>
                      <a:pt x="26" y="51"/>
                      <a:pt x="2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3" name="Freeform 20"/>
              <p:cNvSpPr>
                <a:spLocks noEditPoints="1"/>
              </p:cNvSpPr>
              <p:nvPr/>
            </p:nvSpPr>
            <p:spPr bwMode="auto">
              <a:xfrm>
                <a:off x="16138525" y="3838576"/>
                <a:ext cx="58737" cy="58738"/>
              </a:xfrm>
              <a:custGeom>
                <a:avLst/>
                <a:gdLst>
                  <a:gd name="T0" fmla="*/ 7 w 51"/>
                  <a:gd name="T1" fmla="*/ 7 h 51"/>
                  <a:gd name="T2" fmla="*/ 0 w 51"/>
                  <a:gd name="T3" fmla="*/ 25 h 51"/>
                  <a:gd name="T4" fmla="*/ 7 w 51"/>
                  <a:gd name="T5" fmla="*/ 44 h 51"/>
                  <a:gd name="T6" fmla="*/ 25 w 51"/>
                  <a:gd name="T7" fmla="*/ 51 h 51"/>
                  <a:gd name="T8" fmla="*/ 43 w 51"/>
                  <a:gd name="T9" fmla="*/ 44 h 51"/>
                  <a:gd name="T10" fmla="*/ 51 w 51"/>
                  <a:gd name="T11" fmla="*/ 25 h 51"/>
                  <a:gd name="T12" fmla="*/ 43 w 51"/>
                  <a:gd name="T13" fmla="*/ 7 h 51"/>
                  <a:gd name="T14" fmla="*/ 25 w 51"/>
                  <a:gd name="T15" fmla="*/ 0 h 51"/>
                  <a:gd name="T16" fmla="*/ 7 w 51"/>
                  <a:gd name="T17" fmla="*/ 7 h 51"/>
                  <a:gd name="T18" fmla="*/ 7 w 51"/>
                  <a:gd name="T19" fmla="*/ 7 h 51"/>
                  <a:gd name="T20" fmla="*/ 7 w 51"/>
                  <a:gd name="T2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7" y="7"/>
                    </a:moveTo>
                    <a:cubicBezTo>
                      <a:pt x="2" y="12"/>
                      <a:pt x="0" y="19"/>
                      <a:pt x="0" y="25"/>
                    </a:cubicBezTo>
                    <a:cubicBezTo>
                      <a:pt x="0" y="32"/>
                      <a:pt x="2" y="39"/>
                      <a:pt x="7" y="44"/>
                    </a:cubicBezTo>
                    <a:cubicBezTo>
                      <a:pt x="12" y="48"/>
                      <a:pt x="18" y="51"/>
                      <a:pt x="25" y="51"/>
                    </a:cubicBezTo>
                    <a:cubicBezTo>
                      <a:pt x="32" y="51"/>
                      <a:pt x="39" y="48"/>
                      <a:pt x="43" y="44"/>
                    </a:cubicBezTo>
                    <a:cubicBezTo>
                      <a:pt x="48" y="39"/>
                      <a:pt x="51" y="32"/>
                      <a:pt x="51" y="25"/>
                    </a:cubicBezTo>
                    <a:cubicBezTo>
                      <a:pt x="51" y="19"/>
                      <a:pt x="48" y="12"/>
                      <a:pt x="43" y="7"/>
                    </a:cubicBezTo>
                    <a:cubicBezTo>
                      <a:pt x="39" y="3"/>
                      <a:pt x="32" y="0"/>
                      <a:pt x="25" y="0"/>
                    </a:cubicBezTo>
                    <a:cubicBezTo>
                      <a:pt x="18" y="0"/>
                      <a:pt x="12" y="3"/>
                      <a:pt x="7" y="7"/>
                    </a:cubicBezTo>
                    <a:close/>
                    <a:moveTo>
                      <a:pt x="7" y="7"/>
                    </a:moveTo>
                    <a:cubicBezTo>
                      <a:pt x="7" y="7"/>
                      <a:pt x="7" y="7"/>
                      <a:pt x="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4" name="Freeform 21"/>
              <p:cNvSpPr>
                <a:spLocks noEditPoints="1"/>
              </p:cNvSpPr>
              <p:nvPr/>
            </p:nvSpPr>
            <p:spPr bwMode="auto">
              <a:xfrm>
                <a:off x="16284575" y="3403601"/>
                <a:ext cx="115887" cy="57150"/>
              </a:xfrm>
              <a:custGeom>
                <a:avLst/>
                <a:gdLst>
                  <a:gd name="T0" fmla="*/ 0 w 102"/>
                  <a:gd name="T1" fmla="*/ 25 h 51"/>
                  <a:gd name="T2" fmla="*/ 25 w 102"/>
                  <a:gd name="T3" fmla="*/ 51 h 51"/>
                  <a:gd name="T4" fmla="*/ 76 w 102"/>
                  <a:gd name="T5" fmla="*/ 51 h 51"/>
                  <a:gd name="T6" fmla="*/ 102 w 102"/>
                  <a:gd name="T7" fmla="*/ 25 h 51"/>
                  <a:gd name="T8" fmla="*/ 76 w 102"/>
                  <a:gd name="T9" fmla="*/ 0 h 51"/>
                  <a:gd name="T10" fmla="*/ 25 w 102"/>
                  <a:gd name="T11" fmla="*/ 0 h 51"/>
                  <a:gd name="T12" fmla="*/ 0 w 102"/>
                  <a:gd name="T13" fmla="*/ 25 h 51"/>
                  <a:gd name="T14" fmla="*/ 0 w 102"/>
                  <a:gd name="T15" fmla="*/ 25 h 51"/>
                  <a:gd name="T16" fmla="*/ 0 w 102"/>
                  <a:gd name="T1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0" y="25"/>
                    </a:moveTo>
                    <a:cubicBezTo>
                      <a:pt x="0" y="40"/>
                      <a:pt x="11" y="51"/>
                      <a:pt x="25" y="51"/>
                    </a:cubicBez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lose/>
                    <a:moveTo>
                      <a:pt x="0" y="25"/>
                    </a:moveTo>
                    <a:cubicBezTo>
                      <a:pt x="0" y="25"/>
                      <a:pt x="0" y="25"/>
                      <a:pt x="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5" name="Freeform 22"/>
              <p:cNvSpPr>
                <a:spLocks noEditPoints="1"/>
              </p:cNvSpPr>
              <p:nvPr/>
            </p:nvSpPr>
            <p:spPr bwMode="auto">
              <a:xfrm>
                <a:off x="16284575" y="3548063"/>
                <a:ext cx="115887" cy="58738"/>
              </a:xfrm>
              <a:custGeom>
                <a:avLst/>
                <a:gdLst>
                  <a:gd name="T0" fmla="*/ 25 w 102"/>
                  <a:gd name="T1" fmla="*/ 51 h 51"/>
                  <a:gd name="T2" fmla="*/ 76 w 102"/>
                  <a:gd name="T3" fmla="*/ 51 h 51"/>
                  <a:gd name="T4" fmla="*/ 102 w 102"/>
                  <a:gd name="T5" fmla="*/ 25 h 51"/>
                  <a:gd name="T6" fmla="*/ 76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6" name="Freeform 23"/>
              <p:cNvSpPr>
                <a:spLocks noEditPoints="1"/>
              </p:cNvSpPr>
              <p:nvPr/>
            </p:nvSpPr>
            <p:spPr bwMode="auto">
              <a:xfrm>
                <a:off x="16284575" y="3694113"/>
                <a:ext cx="115887" cy="57150"/>
              </a:xfrm>
              <a:custGeom>
                <a:avLst/>
                <a:gdLst>
                  <a:gd name="T0" fmla="*/ 25 w 102"/>
                  <a:gd name="T1" fmla="*/ 51 h 51"/>
                  <a:gd name="T2" fmla="*/ 76 w 102"/>
                  <a:gd name="T3" fmla="*/ 51 h 51"/>
                  <a:gd name="T4" fmla="*/ 102 w 102"/>
                  <a:gd name="T5" fmla="*/ 25 h 51"/>
                  <a:gd name="T6" fmla="*/ 76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7" name="Freeform 24"/>
              <p:cNvSpPr>
                <a:spLocks noEditPoints="1"/>
              </p:cNvSpPr>
              <p:nvPr/>
            </p:nvSpPr>
            <p:spPr bwMode="auto">
              <a:xfrm>
                <a:off x="16284575" y="3838576"/>
                <a:ext cx="115887" cy="58738"/>
              </a:xfrm>
              <a:custGeom>
                <a:avLst/>
                <a:gdLst>
                  <a:gd name="T0" fmla="*/ 25 w 102"/>
                  <a:gd name="T1" fmla="*/ 51 h 51"/>
                  <a:gd name="T2" fmla="*/ 76 w 102"/>
                  <a:gd name="T3" fmla="*/ 51 h 51"/>
                  <a:gd name="T4" fmla="*/ 102 w 102"/>
                  <a:gd name="T5" fmla="*/ 25 h 51"/>
                  <a:gd name="T6" fmla="*/ 76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8" name="Freeform 25"/>
              <p:cNvSpPr>
                <a:spLocks noEditPoints="1"/>
              </p:cNvSpPr>
              <p:nvPr/>
            </p:nvSpPr>
            <p:spPr bwMode="auto">
              <a:xfrm>
                <a:off x="16284575" y="3984626"/>
                <a:ext cx="115887" cy="58738"/>
              </a:xfrm>
              <a:custGeom>
                <a:avLst/>
                <a:gdLst>
                  <a:gd name="T0" fmla="*/ 25 w 102"/>
                  <a:gd name="T1" fmla="*/ 51 h 51"/>
                  <a:gd name="T2" fmla="*/ 76 w 102"/>
                  <a:gd name="T3" fmla="*/ 51 h 51"/>
                  <a:gd name="T4" fmla="*/ 102 w 102"/>
                  <a:gd name="T5" fmla="*/ 25 h 51"/>
                  <a:gd name="T6" fmla="*/ 76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89" name="Freeform 26"/>
              <p:cNvSpPr>
                <a:spLocks noEditPoints="1"/>
              </p:cNvSpPr>
              <p:nvPr/>
            </p:nvSpPr>
            <p:spPr bwMode="auto">
              <a:xfrm>
                <a:off x="16284575" y="4130676"/>
                <a:ext cx="115887" cy="57150"/>
              </a:xfrm>
              <a:custGeom>
                <a:avLst/>
                <a:gdLst>
                  <a:gd name="T0" fmla="*/ 25 w 102"/>
                  <a:gd name="T1" fmla="*/ 51 h 51"/>
                  <a:gd name="T2" fmla="*/ 76 w 102"/>
                  <a:gd name="T3" fmla="*/ 51 h 51"/>
                  <a:gd name="T4" fmla="*/ 102 w 102"/>
                  <a:gd name="T5" fmla="*/ 25 h 51"/>
                  <a:gd name="T6" fmla="*/ 76 w 102"/>
                  <a:gd name="T7" fmla="*/ 0 h 51"/>
                  <a:gd name="T8" fmla="*/ 25 w 102"/>
                  <a:gd name="T9" fmla="*/ 0 h 51"/>
                  <a:gd name="T10" fmla="*/ 0 w 102"/>
                  <a:gd name="T11" fmla="*/ 25 h 51"/>
                  <a:gd name="T12" fmla="*/ 25 w 102"/>
                  <a:gd name="T13" fmla="*/ 51 h 51"/>
                  <a:gd name="T14" fmla="*/ 25 w 102"/>
                  <a:gd name="T15" fmla="*/ 51 h 51"/>
                  <a:gd name="T16" fmla="*/ 25 w 10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1">
                    <a:moveTo>
                      <a:pt x="25" y="51"/>
                    </a:moveTo>
                    <a:cubicBezTo>
                      <a:pt x="76" y="51"/>
                      <a:pt x="76" y="51"/>
                      <a:pt x="76" y="51"/>
                    </a:cubicBezTo>
                    <a:cubicBezTo>
                      <a:pt x="91" y="51"/>
                      <a:pt x="102" y="40"/>
                      <a:pt x="102" y="25"/>
                    </a:cubicBezTo>
                    <a:cubicBezTo>
                      <a:pt x="102" y="11"/>
                      <a:pt x="91" y="0"/>
                      <a:pt x="76" y="0"/>
                    </a:cubicBezTo>
                    <a:cubicBezTo>
                      <a:pt x="25" y="0"/>
                      <a:pt x="25" y="0"/>
                      <a:pt x="25" y="0"/>
                    </a:cubicBezTo>
                    <a:cubicBezTo>
                      <a:pt x="11" y="0"/>
                      <a:pt x="0" y="11"/>
                      <a:pt x="0" y="25"/>
                    </a:cubicBezTo>
                    <a:cubicBezTo>
                      <a:pt x="0" y="40"/>
                      <a:pt x="11" y="51"/>
                      <a:pt x="25" y="51"/>
                    </a:cubicBezTo>
                    <a:close/>
                    <a:moveTo>
                      <a:pt x="25" y="51"/>
                    </a:moveTo>
                    <a:cubicBezTo>
                      <a:pt x="25" y="51"/>
                      <a:pt x="25" y="51"/>
                      <a:pt x="25"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90" name="Freeform 27"/>
              <p:cNvSpPr>
                <a:spLocks noEditPoints="1"/>
              </p:cNvSpPr>
              <p:nvPr/>
            </p:nvSpPr>
            <p:spPr bwMode="auto">
              <a:xfrm>
                <a:off x="15063788" y="3403601"/>
                <a:ext cx="115887" cy="57150"/>
              </a:xfrm>
              <a:custGeom>
                <a:avLst/>
                <a:gdLst>
                  <a:gd name="T0" fmla="*/ 77 w 103"/>
                  <a:gd name="T1" fmla="*/ 0 h 51"/>
                  <a:gd name="T2" fmla="*/ 26 w 103"/>
                  <a:gd name="T3" fmla="*/ 0 h 51"/>
                  <a:gd name="T4" fmla="*/ 0 w 103"/>
                  <a:gd name="T5" fmla="*/ 25 h 51"/>
                  <a:gd name="T6" fmla="*/ 26 w 103"/>
                  <a:gd name="T7" fmla="*/ 51 h 51"/>
                  <a:gd name="T8" fmla="*/ 77 w 103"/>
                  <a:gd name="T9" fmla="*/ 51 h 51"/>
                  <a:gd name="T10" fmla="*/ 103 w 103"/>
                  <a:gd name="T11" fmla="*/ 25 h 51"/>
                  <a:gd name="T12" fmla="*/ 77 w 103"/>
                  <a:gd name="T13" fmla="*/ 0 h 51"/>
                  <a:gd name="T14" fmla="*/ 77 w 103"/>
                  <a:gd name="T15" fmla="*/ 0 h 51"/>
                  <a:gd name="T16" fmla="*/ 77 w 10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77" y="0"/>
                    </a:moveTo>
                    <a:cubicBezTo>
                      <a:pt x="26" y="0"/>
                      <a:pt x="26" y="0"/>
                      <a:pt x="26" y="0"/>
                    </a:cubicBezTo>
                    <a:cubicBezTo>
                      <a:pt x="12" y="0"/>
                      <a:pt x="0" y="11"/>
                      <a:pt x="0" y="25"/>
                    </a:cubicBezTo>
                    <a:cubicBezTo>
                      <a:pt x="0" y="40"/>
                      <a:pt x="12" y="51"/>
                      <a:pt x="26" y="51"/>
                    </a:cubicBezTo>
                    <a:cubicBezTo>
                      <a:pt x="77" y="51"/>
                      <a:pt x="77" y="51"/>
                      <a:pt x="77" y="51"/>
                    </a:cubicBezTo>
                    <a:cubicBezTo>
                      <a:pt x="91" y="51"/>
                      <a:pt x="103" y="40"/>
                      <a:pt x="103" y="25"/>
                    </a:cubicBezTo>
                    <a:cubicBezTo>
                      <a:pt x="103" y="11"/>
                      <a:pt x="91" y="0"/>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91" name="Freeform 28"/>
              <p:cNvSpPr>
                <a:spLocks noEditPoints="1"/>
              </p:cNvSpPr>
              <p:nvPr/>
            </p:nvSpPr>
            <p:spPr bwMode="auto">
              <a:xfrm>
                <a:off x="15063788" y="3548063"/>
                <a:ext cx="115887" cy="58738"/>
              </a:xfrm>
              <a:custGeom>
                <a:avLst/>
                <a:gdLst>
                  <a:gd name="T0" fmla="*/ 77 w 103"/>
                  <a:gd name="T1" fmla="*/ 0 h 51"/>
                  <a:gd name="T2" fmla="*/ 26 w 103"/>
                  <a:gd name="T3" fmla="*/ 0 h 51"/>
                  <a:gd name="T4" fmla="*/ 0 w 103"/>
                  <a:gd name="T5" fmla="*/ 25 h 51"/>
                  <a:gd name="T6" fmla="*/ 26 w 103"/>
                  <a:gd name="T7" fmla="*/ 51 h 51"/>
                  <a:gd name="T8" fmla="*/ 77 w 103"/>
                  <a:gd name="T9" fmla="*/ 51 h 51"/>
                  <a:gd name="T10" fmla="*/ 103 w 103"/>
                  <a:gd name="T11" fmla="*/ 25 h 51"/>
                  <a:gd name="T12" fmla="*/ 77 w 103"/>
                  <a:gd name="T13" fmla="*/ 0 h 51"/>
                  <a:gd name="T14" fmla="*/ 77 w 103"/>
                  <a:gd name="T15" fmla="*/ 0 h 51"/>
                  <a:gd name="T16" fmla="*/ 77 w 10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77" y="0"/>
                    </a:moveTo>
                    <a:cubicBezTo>
                      <a:pt x="26" y="0"/>
                      <a:pt x="26" y="0"/>
                      <a:pt x="26" y="0"/>
                    </a:cubicBezTo>
                    <a:cubicBezTo>
                      <a:pt x="12" y="0"/>
                      <a:pt x="0" y="11"/>
                      <a:pt x="0" y="25"/>
                    </a:cubicBezTo>
                    <a:cubicBezTo>
                      <a:pt x="0" y="40"/>
                      <a:pt x="12" y="51"/>
                      <a:pt x="26" y="51"/>
                    </a:cubicBezTo>
                    <a:cubicBezTo>
                      <a:pt x="77" y="51"/>
                      <a:pt x="77" y="51"/>
                      <a:pt x="77" y="51"/>
                    </a:cubicBezTo>
                    <a:cubicBezTo>
                      <a:pt x="91" y="51"/>
                      <a:pt x="103" y="40"/>
                      <a:pt x="103" y="25"/>
                    </a:cubicBezTo>
                    <a:cubicBezTo>
                      <a:pt x="103" y="11"/>
                      <a:pt x="91" y="0"/>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92" name="Freeform 29"/>
              <p:cNvSpPr>
                <a:spLocks noEditPoints="1"/>
              </p:cNvSpPr>
              <p:nvPr/>
            </p:nvSpPr>
            <p:spPr bwMode="auto">
              <a:xfrm>
                <a:off x="15063788" y="3694113"/>
                <a:ext cx="115887" cy="57150"/>
              </a:xfrm>
              <a:custGeom>
                <a:avLst/>
                <a:gdLst>
                  <a:gd name="T0" fmla="*/ 77 w 103"/>
                  <a:gd name="T1" fmla="*/ 0 h 51"/>
                  <a:gd name="T2" fmla="*/ 26 w 103"/>
                  <a:gd name="T3" fmla="*/ 0 h 51"/>
                  <a:gd name="T4" fmla="*/ 0 w 103"/>
                  <a:gd name="T5" fmla="*/ 25 h 51"/>
                  <a:gd name="T6" fmla="*/ 26 w 103"/>
                  <a:gd name="T7" fmla="*/ 51 h 51"/>
                  <a:gd name="T8" fmla="*/ 77 w 103"/>
                  <a:gd name="T9" fmla="*/ 51 h 51"/>
                  <a:gd name="T10" fmla="*/ 103 w 103"/>
                  <a:gd name="T11" fmla="*/ 25 h 51"/>
                  <a:gd name="T12" fmla="*/ 77 w 103"/>
                  <a:gd name="T13" fmla="*/ 0 h 51"/>
                  <a:gd name="T14" fmla="*/ 77 w 103"/>
                  <a:gd name="T15" fmla="*/ 0 h 51"/>
                  <a:gd name="T16" fmla="*/ 77 w 10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77" y="0"/>
                    </a:moveTo>
                    <a:cubicBezTo>
                      <a:pt x="26" y="0"/>
                      <a:pt x="26" y="0"/>
                      <a:pt x="26" y="0"/>
                    </a:cubicBezTo>
                    <a:cubicBezTo>
                      <a:pt x="12" y="0"/>
                      <a:pt x="0" y="11"/>
                      <a:pt x="0" y="25"/>
                    </a:cubicBezTo>
                    <a:cubicBezTo>
                      <a:pt x="0" y="40"/>
                      <a:pt x="12" y="51"/>
                      <a:pt x="26" y="51"/>
                    </a:cubicBezTo>
                    <a:cubicBezTo>
                      <a:pt x="77" y="51"/>
                      <a:pt x="77" y="51"/>
                      <a:pt x="77" y="51"/>
                    </a:cubicBezTo>
                    <a:cubicBezTo>
                      <a:pt x="91" y="51"/>
                      <a:pt x="103" y="40"/>
                      <a:pt x="103" y="25"/>
                    </a:cubicBezTo>
                    <a:cubicBezTo>
                      <a:pt x="103" y="11"/>
                      <a:pt x="91" y="0"/>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93" name="Freeform 30"/>
              <p:cNvSpPr>
                <a:spLocks noEditPoints="1"/>
              </p:cNvSpPr>
              <p:nvPr/>
            </p:nvSpPr>
            <p:spPr bwMode="auto">
              <a:xfrm>
                <a:off x="15063788" y="3838576"/>
                <a:ext cx="115887" cy="58738"/>
              </a:xfrm>
              <a:custGeom>
                <a:avLst/>
                <a:gdLst>
                  <a:gd name="T0" fmla="*/ 77 w 103"/>
                  <a:gd name="T1" fmla="*/ 0 h 51"/>
                  <a:gd name="T2" fmla="*/ 26 w 103"/>
                  <a:gd name="T3" fmla="*/ 0 h 51"/>
                  <a:gd name="T4" fmla="*/ 0 w 103"/>
                  <a:gd name="T5" fmla="*/ 25 h 51"/>
                  <a:gd name="T6" fmla="*/ 26 w 103"/>
                  <a:gd name="T7" fmla="*/ 51 h 51"/>
                  <a:gd name="T8" fmla="*/ 77 w 103"/>
                  <a:gd name="T9" fmla="*/ 51 h 51"/>
                  <a:gd name="T10" fmla="*/ 103 w 103"/>
                  <a:gd name="T11" fmla="*/ 25 h 51"/>
                  <a:gd name="T12" fmla="*/ 77 w 103"/>
                  <a:gd name="T13" fmla="*/ 0 h 51"/>
                  <a:gd name="T14" fmla="*/ 77 w 103"/>
                  <a:gd name="T15" fmla="*/ 0 h 51"/>
                  <a:gd name="T16" fmla="*/ 77 w 10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77" y="0"/>
                    </a:moveTo>
                    <a:cubicBezTo>
                      <a:pt x="26" y="0"/>
                      <a:pt x="26" y="0"/>
                      <a:pt x="26" y="0"/>
                    </a:cubicBezTo>
                    <a:cubicBezTo>
                      <a:pt x="12" y="0"/>
                      <a:pt x="0" y="11"/>
                      <a:pt x="0" y="25"/>
                    </a:cubicBezTo>
                    <a:cubicBezTo>
                      <a:pt x="0" y="40"/>
                      <a:pt x="12" y="51"/>
                      <a:pt x="26" y="51"/>
                    </a:cubicBezTo>
                    <a:cubicBezTo>
                      <a:pt x="77" y="51"/>
                      <a:pt x="77" y="51"/>
                      <a:pt x="77" y="51"/>
                    </a:cubicBezTo>
                    <a:cubicBezTo>
                      <a:pt x="91" y="51"/>
                      <a:pt x="103" y="40"/>
                      <a:pt x="103" y="25"/>
                    </a:cubicBezTo>
                    <a:cubicBezTo>
                      <a:pt x="103" y="11"/>
                      <a:pt x="91" y="0"/>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94" name="Freeform 31"/>
              <p:cNvSpPr>
                <a:spLocks noEditPoints="1"/>
              </p:cNvSpPr>
              <p:nvPr/>
            </p:nvSpPr>
            <p:spPr bwMode="auto">
              <a:xfrm>
                <a:off x="15063788" y="3984626"/>
                <a:ext cx="115887" cy="58738"/>
              </a:xfrm>
              <a:custGeom>
                <a:avLst/>
                <a:gdLst>
                  <a:gd name="T0" fmla="*/ 77 w 103"/>
                  <a:gd name="T1" fmla="*/ 0 h 51"/>
                  <a:gd name="T2" fmla="*/ 26 w 103"/>
                  <a:gd name="T3" fmla="*/ 0 h 51"/>
                  <a:gd name="T4" fmla="*/ 0 w 103"/>
                  <a:gd name="T5" fmla="*/ 25 h 51"/>
                  <a:gd name="T6" fmla="*/ 26 w 103"/>
                  <a:gd name="T7" fmla="*/ 51 h 51"/>
                  <a:gd name="T8" fmla="*/ 77 w 103"/>
                  <a:gd name="T9" fmla="*/ 51 h 51"/>
                  <a:gd name="T10" fmla="*/ 103 w 103"/>
                  <a:gd name="T11" fmla="*/ 25 h 51"/>
                  <a:gd name="T12" fmla="*/ 77 w 103"/>
                  <a:gd name="T13" fmla="*/ 0 h 51"/>
                  <a:gd name="T14" fmla="*/ 77 w 103"/>
                  <a:gd name="T15" fmla="*/ 0 h 51"/>
                  <a:gd name="T16" fmla="*/ 77 w 10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77" y="0"/>
                    </a:moveTo>
                    <a:cubicBezTo>
                      <a:pt x="26" y="0"/>
                      <a:pt x="26" y="0"/>
                      <a:pt x="26" y="0"/>
                    </a:cubicBezTo>
                    <a:cubicBezTo>
                      <a:pt x="12" y="0"/>
                      <a:pt x="0" y="11"/>
                      <a:pt x="0" y="25"/>
                    </a:cubicBezTo>
                    <a:cubicBezTo>
                      <a:pt x="0" y="40"/>
                      <a:pt x="12" y="51"/>
                      <a:pt x="26" y="51"/>
                    </a:cubicBezTo>
                    <a:cubicBezTo>
                      <a:pt x="77" y="51"/>
                      <a:pt x="77" y="51"/>
                      <a:pt x="77" y="51"/>
                    </a:cubicBezTo>
                    <a:cubicBezTo>
                      <a:pt x="91" y="51"/>
                      <a:pt x="103" y="40"/>
                      <a:pt x="103" y="25"/>
                    </a:cubicBezTo>
                    <a:cubicBezTo>
                      <a:pt x="103" y="11"/>
                      <a:pt x="91" y="0"/>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95" name="Freeform 32"/>
              <p:cNvSpPr>
                <a:spLocks noEditPoints="1"/>
              </p:cNvSpPr>
              <p:nvPr/>
            </p:nvSpPr>
            <p:spPr bwMode="auto">
              <a:xfrm>
                <a:off x="15063788" y="4130676"/>
                <a:ext cx="115887" cy="57150"/>
              </a:xfrm>
              <a:custGeom>
                <a:avLst/>
                <a:gdLst>
                  <a:gd name="T0" fmla="*/ 77 w 103"/>
                  <a:gd name="T1" fmla="*/ 0 h 51"/>
                  <a:gd name="T2" fmla="*/ 26 w 103"/>
                  <a:gd name="T3" fmla="*/ 0 h 51"/>
                  <a:gd name="T4" fmla="*/ 0 w 103"/>
                  <a:gd name="T5" fmla="*/ 25 h 51"/>
                  <a:gd name="T6" fmla="*/ 26 w 103"/>
                  <a:gd name="T7" fmla="*/ 51 h 51"/>
                  <a:gd name="T8" fmla="*/ 77 w 103"/>
                  <a:gd name="T9" fmla="*/ 51 h 51"/>
                  <a:gd name="T10" fmla="*/ 103 w 103"/>
                  <a:gd name="T11" fmla="*/ 25 h 51"/>
                  <a:gd name="T12" fmla="*/ 77 w 103"/>
                  <a:gd name="T13" fmla="*/ 0 h 51"/>
                  <a:gd name="T14" fmla="*/ 77 w 103"/>
                  <a:gd name="T15" fmla="*/ 0 h 51"/>
                  <a:gd name="T16" fmla="*/ 77 w 10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1">
                    <a:moveTo>
                      <a:pt x="77" y="0"/>
                    </a:moveTo>
                    <a:cubicBezTo>
                      <a:pt x="26" y="0"/>
                      <a:pt x="26" y="0"/>
                      <a:pt x="26" y="0"/>
                    </a:cubicBezTo>
                    <a:cubicBezTo>
                      <a:pt x="12" y="0"/>
                      <a:pt x="0" y="11"/>
                      <a:pt x="0" y="25"/>
                    </a:cubicBezTo>
                    <a:cubicBezTo>
                      <a:pt x="0" y="40"/>
                      <a:pt x="12" y="51"/>
                      <a:pt x="26" y="51"/>
                    </a:cubicBezTo>
                    <a:cubicBezTo>
                      <a:pt x="77" y="51"/>
                      <a:pt x="77" y="51"/>
                      <a:pt x="77" y="51"/>
                    </a:cubicBezTo>
                    <a:cubicBezTo>
                      <a:pt x="91" y="51"/>
                      <a:pt x="103" y="40"/>
                      <a:pt x="103" y="25"/>
                    </a:cubicBezTo>
                    <a:cubicBezTo>
                      <a:pt x="103" y="11"/>
                      <a:pt x="91" y="0"/>
                      <a:pt x="77" y="0"/>
                    </a:cubicBezTo>
                    <a:close/>
                    <a:moveTo>
                      <a:pt x="77" y="0"/>
                    </a:moveTo>
                    <a:cubicBezTo>
                      <a:pt x="77" y="0"/>
                      <a:pt x="77" y="0"/>
                      <a:pt x="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sp>
            <p:nvSpPr>
              <p:cNvPr id="96" name="Freeform 33"/>
              <p:cNvSpPr>
                <a:spLocks noEditPoints="1"/>
              </p:cNvSpPr>
              <p:nvPr/>
            </p:nvSpPr>
            <p:spPr bwMode="auto">
              <a:xfrm>
                <a:off x="15295563" y="3722688"/>
                <a:ext cx="871537" cy="871538"/>
              </a:xfrm>
              <a:custGeom>
                <a:avLst/>
                <a:gdLst>
                  <a:gd name="T0" fmla="*/ 384 w 768"/>
                  <a:gd name="T1" fmla="*/ 0 h 768"/>
                  <a:gd name="T2" fmla="*/ 0 w 768"/>
                  <a:gd name="T3" fmla="*/ 384 h 768"/>
                  <a:gd name="T4" fmla="*/ 384 w 768"/>
                  <a:gd name="T5" fmla="*/ 768 h 768"/>
                  <a:gd name="T6" fmla="*/ 768 w 768"/>
                  <a:gd name="T7" fmla="*/ 384 h 768"/>
                  <a:gd name="T8" fmla="*/ 384 w 768"/>
                  <a:gd name="T9" fmla="*/ 0 h 768"/>
                  <a:gd name="T10" fmla="*/ 410 w 768"/>
                  <a:gd name="T11" fmla="*/ 716 h 768"/>
                  <a:gd name="T12" fmla="*/ 410 w 768"/>
                  <a:gd name="T13" fmla="*/ 692 h 768"/>
                  <a:gd name="T14" fmla="*/ 384 w 768"/>
                  <a:gd name="T15" fmla="*/ 666 h 768"/>
                  <a:gd name="T16" fmla="*/ 359 w 768"/>
                  <a:gd name="T17" fmla="*/ 692 h 768"/>
                  <a:gd name="T18" fmla="*/ 359 w 768"/>
                  <a:gd name="T19" fmla="*/ 716 h 768"/>
                  <a:gd name="T20" fmla="*/ 52 w 768"/>
                  <a:gd name="T21" fmla="*/ 410 h 768"/>
                  <a:gd name="T22" fmla="*/ 77 w 768"/>
                  <a:gd name="T23" fmla="*/ 410 h 768"/>
                  <a:gd name="T24" fmla="*/ 103 w 768"/>
                  <a:gd name="T25" fmla="*/ 384 h 768"/>
                  <a:gd name="T26" fmla="*/ 77 w 768"/>
                  <a:gd name="T27" fmla="*/ 359 h 768"/>
                  <a:gd name="T28" fmla="*/ 52 w 768"/>
                  <a:gd name="T29" fmla="*/ 359 h 768"/>
                  <a:gd name="T30" fmla="*/ 359 w 768"/>
                  <a:gd name="T31" fmla="*/ 53 h 768"/>
                  <a:gd name="T32" fmla="*/ 359 w 768"/>
                  <a:gd name="T33" fmla="*/ 77 h 768"/>
                  <a:gd name="T34" fmla="*/ 384 w 768"/>
                  <a:gd name="T35" fmla="*/ 103 h 768"/>
                  <a:gd name="T36" fmla="*/ 410 w 768"/>
                  <a:gd name="T37" fmla="*/ 77 h 768"/>
                  <a:gd name="T38" fmla="*/ 410 w 768"/>
                  <a:gd name="T39" fmla="*/ 53 h 768"/>
                  <a:gd name="T40" fmla="*/ 716 w 768"/>
                  <a:gd name="T41" fmla="*/ 359 h 768"/>
                  <a:gd name="T42" fmla="*/ 691 w 768"/>
                  <a:gd name="T43" fmla="*/ 359 h 768"/>
                  <a:gd name="T44" fmla="*/ 666 w 768"/>
                  <a:gd name="T45" fmla="*/ 384 h 768"/>
                  <a:gd name="T46" fmla="*/ 691 w 768"/>
                  <a:gd name="T47" fmla="*/ 410 h 768"/>
                  <a:gd name="T48" fmla="*/ 716 w 768"/>
                  <a:gd name="T49" fmla="*/ 410 h 768"/>
                  <a:gd name="T50" fmla="*/ 410 w 768"/>
                  <a:gd name="T51" fmla="*/ 716 h 768"/>
                  <a:gd name="T52" fmla="*/ 410 w 768"/>
                  <a:gd name="T53" fmla="*/ 716 h 768"/>
                  <a:gd name="T54" fmla="*/ 410 w 768"/>
                  <a:gd name="T55" fmla="*/ 7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8" h="768">
                    <a:moveTo>
                      <a:pt x="384" y="0"/>
                    </a:moveTo>
                    <a:cubicBezTo>
                      <a:pt x="172" y="0"/>
                      <a:pt x="0" y="173"/>
                      <a:pt x="0" y="384"/>
                    </a:cubicBezTo>
                    <a:cubicBezTo>
                      <a:pt x="0" y="596"/>
                      <a:pt x="172" y="768"/>
                      <a:pt x="384" y="768"/>
                    </a:cubicBezTo>
                    <a:cubicBezTo>
                      <a:pt x="596" y="768"/>
                      <a:pt x="768" y="596"/>
                      <a:pt x="768" y="384"/>
                    </a:cubicBezTo>
                    <a:cubicBezTo>
                      <a:pt x="768" y="173"/>
                      <a:pt x="596" y="0"/>
                      <a:pt x="384" y="0"/>
                    </a:cubicBezTo>
                    <a:close/>
                    <a:moveTo>
                      <a:pt x="410" y="716"/>
                    </a:moveTo>
                    <a:cubicBezTo>
                      <a:pt x="410" y="692"/>
                      <a:pt x="410" y="692"/>
                      <a:pt x="410" y="692"/>
                    </a:cubicBezTo>
                    <a:cubicBezTo>
                      <a:pt x="410" y="677"/>
                      <a:pt x="398" y="666"/>
                      <a:pt x="384" y="666"/>
                    </a:cubicBezTo>
                    <a:cubicBezTo>
                      <a:pt x="370" y="666"/>
                      <a:pt x="359" y="677"/>
                      <a:pt x="359" y="692"/>
                    </a:cubicBezTo>
                    <a:cubicBezTo>
                      <a:pt x="359" y="716"/>
                      <a:pt x="359" y="716"/>
                      <a:pt x="359" y="716"/>
                    </a:cubicBezTo>
                    <a:cubicBezTo>
                      <a:pt x="195" y="704"/>
                      <a:pt x="65" y="573"/>
                      <a:pt x="52" y="410"/>
                    </a:cubicBezTo>
                    <a:cubicBezTo>
                      <a:pt x="77" y="410"/>
                      <a:pt x="77" y="410"/>
                      <a:pt x="77" y="410"/>
                    </a:cubicBezTo>
                    <a:cubicBezTo>
                      <a:pt x="91" y="410"/>
                      <a:pt x="103" y="399"/>
                      <a:pt x="103" y="384"/>
                    </a:cubicBezTo>
                    <a:cubicBezTo>
                      <a:pt x="103" y="370"/>
                      <a:pt x="91" y="359"/>
                      <a:pt x="77" y="359"/>
                    </a:cubicBezTo>
                    <a:cubicBezTo>
                      <a:pt x="52" y="359"/>
                      <a:pt x="52" y="359"/>
                      <a:pt x="52" y="359"/>
                    </a:cubicBezTo>
                    <a:cubicBezTo>
                      <a:pt x="65" y="196"/>
                      <a:pt x="195" y="65"/>
                      <a:pt x="359" y="53"/>
                    </a:cubicBezTo>
                    <a:cubicBezTo>
                      <a:pt x="359" y="77"/>
                      <a:pt x="359" y="77"/>
                      <a:pt x="359" y="77"/>
                    </a:cubicBezTo>
                    <a:cubicBezTo>
                      <a:pt x="359" y="91"/>
                      <a:pt x="370" y="103"/>
                      <a:pt x="384" y="103"/>
                    </a:cubicBezTo>
                    <a:cubicBezTo>
                      <a:pt x="398" y="103"/>
                      <a:pt x="410" y="91"/>
                      <a:pt x="410" y="77"/>
                    </a:cubicBezTo>
                    <a:cubicBezTo>
                      <a:pt x="410" y="53"/>
                      <a:pt x="410" y="53"/>
                      <a:pt x="410" y="53"/>
                    </a:cubicBezTo>
                    <a:cubicBezTo>
                      <a:pt x="573" y="65"/>
                      <a:pt x="704" y="196"/>
                      <a:pt x="716" y="359"/>
                    </a:cubicBezTo>
                    <a:cubicBezTo>
                      <a:pt x="691" y="359"/>
                      <a:pt x="691" y="359"/>
                      <a:pt x="691" y="359"/>
                    </a:cubicBezTo>
                    <a:cubicBezTo>
                      <a:pt x="677" y="359"/>
                      <a:pt x="666" y="370"/>
                      <a:pt x="666" y="384"/>
                    </a:cubicBezTo>
                    <a:cubicBezTo>
                      <a:pt x="666" y="399"/>
                      <a:pt x="677" y="410"/>
                      <a:pt x="691" y="410"/>
                    </a:cubicBezTo>
                    <a:cubicBezTo>
                      <a:pt x="716" y="410"/>
                      <a:pt x="716" y="410"/>
                      <a:pt x="716" y="410"/>
                    </a:cubicBezTo>
                    <a:cubicBezTo>
                      <a:pt x="704" y="573"/>
                      <a:pt x="573" y="704"/>
                      <a:pt x="410" y="716"/>
                    </a:cubicBezTo>
                    <a:close/>
                    <a:moveTo>
                      <a:pt x="410" y="716"/>
                    </a:moveTo>
                    <a:cubicBezTo>
                      <a:pt x="410" y="716"/>
                      <a:pt x="410" y="716"/>
                      <a:pt x="410" y="7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ook Antiqua" panose="02040602050305030304" pitchFamily="18" charset="0"/>
                </a:endParaRPr>
              </a:p>
            </p:txBody>
          </p:sp>
        </p:grpSp>
      </p:grpSp>
      <p:grpSp>
        <p:nvGrpSpPr>
          <p:cNvPr id="8" name="Group 7"/>
          <p:cNvGrpSpPr/>
          <p:nvPr/>
        </p:nvGrpSpPr>
        <p:grpSpPr>
          <a:xfrm>
            <a:off x="13267554" y="4119152"/>
            <a:ext cx="2596564" cy="2256790"/>
            <a:chOff x="2585832" y="6421855"/>
            <a:chExt cx="2596564" cy="2256790"/>
          </a:xfrm>
        </p:grpSpPr>
        <p:cxnSp>
          <p:nvCxnSpPr>
            <p:cNvPr id="33" name="Straight Connector 32"/>
            <p:cNvCxnSpPr/>
            <p:nvPr/>
          </p:nvCxnSpPr>
          <p:spPr>
            <a:xfrm flipV="1">
              <a:off x="2585832" y="6435386"/>
              <a:ext cx="2334953" cy="2221539"/>
            </a:xfrm>
            <a:prstGeom prst="line">
              <a:avLst/>
            </a:prstGeom>
            <a:ln>
              <a:solidFill>
                <a:schemeClr val="accent1">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17912" y="6421855"/>
              <a:ext cx="2251539" cy="2178124"/>
            </a:xfrm>
            <a:prstGeom prst="line">
              <a:avLst/>
            </a:prstGeom>
            <a:ln>
              <a:solidFill>
                <a:schemeClr val="accent1">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094727" y="6723157"/>
              <a:ext cx="2055321" cy="1955488"/>
            </a:xfrm>
            <a:prstGeom prst="line">
              <a:avLst/>
            </a:prstGeom>
            <a:ln>
              <a:solidFill>
                <a:schemeClr val="accent1">
                  <a:lumMod val="40000"/>
                  <a:lumOff val="6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033556" y="6513736"/>
              <a:ext cx="2148840" cy="2148840"/>
              <a:chOff x="3033556" y="6513736"/>
              <a:chExt cx="2148840" cy="2148840"/>
            </a:xfrm>
          </p:grpSpPr>
          <p:sp>
            <p:nvSpPr>
              <p:cNvPr id="35" name="Oval 34"/>
              <p:cNvSpPr/>
              <p:nvPr/>
            </p:nvSpPr>
            <p:spPr>
              <a:xfrm>
                <a:off x="3033556" y="6513736"/>
                <a:ext cx="2148840" cy="2148840"/>
              </a:xfrm>
              <a:prstGeom prst="ellipse">
                <a:avLst/>
              </a:prstGeom>
              <a:noFill/>
              <a:ln w="12700">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38" name="Oval 37"/>
              <p:cNvSpPr/>
              <p:nvPr/>
            </p:nvSpPr>
            <p:spPr>
              <a:xfrm>
                <a:off x="3142210" y="6622390"/>
                <a:ext cx="1931532" cy="1931532"/>
              </a:xfrm>
              <a:prstGeom prst="ellipse">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pSp>
      </p:grpSp>
      <p:grpSp>
        <p:nvGrpSpPr>
          <p:cNvPr id="9" name="Group 8"/>
          <p:cNvGrpSpPr/>
          <p:nvPr/>
        </p:nvGrpSpPr>
        <p:grpSpPr>
          <a:xfrm>
            <a:off x="2466032" y="7088987"/>
            <a:ext cx="2583619" cy="2303336"/>
            <a:chOff x="7805517" y="6978147"/>
            <a:chExt cx="2583619" cy="2303336"/>
          </a:xfrm>
        </p:grpSpPr>
        <p:cxnSp>
          <p:nvCxnSpPr>
            <p:cNvPr id="39" name="Straight Connector 38"/>
            <p:cNvCxnSpPr/>
            <p:nvPr/>
          </p:nvCxnSpPr>
          <p:spPr>
            <a:xfrm flipV="1">
              <a:off x="7805517" y="7038224"/>
              <a:ext cx="2334953" cy="2221539"/>
            </a:xfrm>
            <a:prstGeom prst="line">
              <a:avLst/>
            </a:prstGeom>
            <a:ln>
              <a:solidFill>
                <a:schemeClr val="accent6">
                  <a:lumMod val="50000"/>
                  <a:lumOff val="5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137597" y="7024693"/>
              <a:ext cx="2251539" cy="2178124"/>
            </a:xfrm>
            <a:prstGeom prst="line">
              <a:avLst/>
            </a:prstGeom>
            <a:ln>
              <a:solidFill>
                <a:schemeClr val="accent6">
                  <a:lumMod val="50000"/>
                  <a:lumOff val="5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14412" y="7325995"/>
              <a:ext cx="2055321" cy="1955488"/>
            </a:xfrm>
            <a:prstGeom prst="line">
              <a:avLst/>
            </a:prstGeom>
            <a:ln>
              <a:solidFill>
                <a:schemeClr val="accent6">
                  <a:lumMod val="50000"/>
                  <a:lumOff val="5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103303" y="6978147"/>
              <a:ext cx="2148840" cy="2148840"/>
              <a:chOff x="13364911" y="6513736"/>
              <a:chExt cx="2148840" cy="2148840"/>
            </a:xfrm>
          </p:grpSpPr>
          <p:sp>
            <p:nvSpPr>
              <p:cNvPr id="40" name="Oval 39"/>
              <p:cNvSpPr/>
              <p:nvPr/>
            </p:nvSpPr>
            <p:spPr>
              <a:xfrm>
                <a:off x="13364911" y="6513736"/>
                <a:ext cx="2148840" cy="2148840"/>
              </a:xfrm>
              <a:prstGeom prst="ellipse">
                <a:avLst/>
              </a:prstGeom>
              <a:noFill/>
              <a:ln w="12700">
                <a:solidFill>
                  <a:schemeClr val="accent6">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47" name="Oval 46"/>
              <p:cNvSpPr/>
              <p:nvPr/>
            </p:nvSpPr>
            <p:spPr>
              <a:xfrm>
                <a:off x="13473565" y="6622390"/>
                <a:ext cx="1931532" cy="1931532"/>
              </a:xfrm>
              <a:prstGeom prst="ellipse">
                <a:avLst/>
              </a:prstGeom>
              <a:solidFill>
                <a:schemeClr val="accent6">
                  <a:lumMod val="50000"/>
                  <a:lumOff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pSp>
      </p:grpSp>
      <p:pic>
        <p:nvPicPr>
          <p:cNvPr id="2" name="Picture 2" descr="Logo, company name&#10;&#10;Description automatically generated">
            <a:extLst>
              <a:ext uri="{FF2B5EF4-FFF2-40B4-BE49-F238E27FC236}">
                <a16:creationId xmlns:a16="http://schemas.microsoft.com/office/drawing/2014/main" id="{2B7B0B9B-E74F-2D16-A47B-D37A660540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95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50"/>
                                        <p:tgtEl>
                                          <p:spTgt spid="1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250" fill="hold"/>
                                        <p:tgtEl>
                                          <p:spTgt spid="32"/>
                                        </p:tgtEl>
                                        <p:attrNameLst>
                                          <p:attrName>ppt_w</p:attrName>
                                        </p:attrNameLst>
                                      </p:cBhvr>
                                      <p:tavLst>
                                        <p:tav tm="0">
                                          <p:val>
                                            <p:fltVal val="0"/>
                                          </p:val>
                                        </p:tav>
                                        <p:tav tm="100000">
                                          <p:val>
                                            <p:strVal val="#ppt_w"/>
                                          </p:val>
                                        </p:tav>
                                      </p:tavLst>
                                    </p:anim>
                                    <p:anim calcmode="lin" valueType="num">
                                      <p:cBhvr>
                                        <p:cTn id="17" dur="250" fill="hold"/>
                                        <p:tgtEl>
                                          <p:spTgt spid="32"/>
                                        </p:tgtEl>
                                        <p:attrNameLst>
                                          <p:attrName>ppt_h</p:attrName>
                                        </p:attrNameLst>
                                      </p:cBhvr>
                                      <p:tavLst>
                                        <p:tav tm="0">
                                          <p:val>
                                            <p:fltVal val="0"/>
                                          </p:val>
                                        </p:tav>
                                        <p:tav tm="100000">
                                          <p:val>
                                            <p:strVal val="#ppt_h"/>
                                          </p:val>
                                        </p:tav>
                                      </p:tavLst>
                                    </p:anim>
                                    <p:animEffect transition="in" filter="fade">
                                      <p:cBhvr>
                                        <p:cTn id="18" dur="250"/>
                                        <p:tgtEl>
                                          <p:spTgt spid="32"/>
                                        </p:tgtEl>
                                      </p:cBhvr>
                                    </p:animEffect>
                                  </p:childTnLst>
                                </p:cTn>
                              </p:par>
                            </p:childTnLst>
                          </p:cTn>
                        </p:par>
                        <p:par>
                          <p:cTn id="19" fill="hold">
                            <p:stCondLst>
                              <p:cond delay="75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250"/>
                                        <p:tgtEl>
                                          <p:spTgt spid="8"/>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250"/>
                                        <p:tgtEl>
                                          <p:spTgt spid="15"/>
                                        </p:tgtEl>
                                      </p:cBhvr>
                                    </p:animEffect>
                                  </p:childTnLst>
                                </p:cTn>
                              </p:par>
                            </p:childTnLst>
                          </p:cTn>
                        </p:par>
                        <p:par>
                          <p:cTn id="27" fill="hold">
                            <p:stCondLst>
                              <p:cond delay="1250"/>
                            </p:stCondLst>
                            <p:childTnLst>
                              <p:par>
                                <p:cTn id="28" presetID="53" presetClass="entr" presetSubtype="16"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250" fill="hold"/>
                                        <p:tgtEl>
                                          <p:spTgt spid="60"/>
                                        </p:tgtEl>
                                        <p:attrNameLst>
                                          <p:attrName>ppt_w</p:attrName>
                                        </p:attrNameLst>
                                      </p:cBhvr>
                                      <p:tavLst>
                                        <p:tav tm="0">
                                          <p:val>
                                            <p:fltVal val="0"/>
                                          </p:val>
                                        </p:tav>
                                        <p:tav tm="100000">
                                          <p:val>
                                            <p:strVal val="#ppt_w"/>
                                          </p:val>
                                        </p:tav>
                                      </p:tavLst>
                                    </p:anim>
                                    <p:anim calcmode="lin" valueType="num">
                                      <p:cBhvr>
                                        <p:cTn id="31" dur="250" fill="hold"/>
                                        <p:tgtEl>
                                          <p:spTgt spid="60"/>
                                        </p:tgtEl>
                                        <p:attrNameLst>
                                          <p:attrName>ppt_h</p:attrName>
                                        </p:attrNameLst>
                                      </p:cBhvr>
                                      <p:tavLst>
                                        <p:tav tm="0">
                                          <p:val>
                                            <p:fltVal val="0"/>
                                          </p:val>
                                        </p:tav>
                                        <p:tav tm="100000">
                                          <p:val>
                                            <p:strVal val="#ppt_h"/>
                                          </p:val>
                                        </p:tav>
                                      </p:tavLst>
                                    </p:anim>
                                    <p:animEffect transition="in" filter="fade">
                                      <p:cBhvr>
                                        <p:cTn id="32" dur="250"/>
                                        <p:tgtEl>
                                          <p:spTgt spid="60"/>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250"/>
                                        <p:tgtEl>
                                          <p:spTgt spid="9"/>
                                        </p:tgtEl>
                                      </p:cBhvr>
                                    </p:animEffect>
                                  </p:childTnLst>
                                </p:cTn>
                              </p:par>
                            </p:childTnLst>
                          </p:cTn>
                        </p:par>
                        <p:par>
                          <p:cTn id="37" fill="hold">
                            <p:stCondLst>
                              <p:cond delay="175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2"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2021.1</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954107"/>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The most important highlights of the first release of NetSuite 2021 included many significant updates.</a:t>
            </a:r>
          </a:p>
        </p:txBody>
      </p:sp>
      <p:pic>
        <p:nvPicPr>
          <p:cNvPr id="2" name="Picture 2" descr="Logo, company name&#10;&#10;Description automatically generated">
            <a:extLst>
              <a:ext uri="{FF2B5EF4-FFF2-40B4-BE49-F238E27FC236}">
                <a16:creationId xmlns:a16="http://schemas.microsoft.com/office/drawing/2014/main" id="{B5C3834A-176A-EDEC-D17B-17B0A8E45F8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22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9280453" y="1293634"/>
            <a:ext cx="3780478" cy="9310629"/>
            <a:chOff x="7260586" y="1402094"/>
            <a:chExt cx="3780478" cy="9310629"/>
          </a:xfrm>
        </p:grpSpPr>
        <p:grpSp>
          <p:nvGrpSpPr>
            <p:cNvPr id="55" name="Group 54"/>
            <p:cNvGrpSpPr/>
            <p:nvPr/>
          </p:nvGrpSpPr>
          <p:grpSpPr>
            <a:xfrm>
              <a:off x="7260586" y="1402094"/>
              <a:ext cx="3780478" cy="7519987"/>
              <a:chOff x="7260586" y="1443038"/>
              <a:chExt cx="3780478" cy="7519987"/>
            </a:xfrm>
          </p:grpSpPr>
          <p:pic>
            <p:nvPicPr>
              <p:cNvPr id="1094" name="Picture 70"/>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8483601" y="7812088"/>
                <a:ext cx="1319213"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71"/>
              <p:cNvSpPr>
                <a:spLocks noEditPoints="1"/>
              </p:cNvSpPr>
              <p:nvPr/>
            </p:nvSpPr>
            <p:spPr bwMode="auto">
              <a:xfrm>
                <a:off x="9531351" y="5157788"/>
                <a:ext cx="1509713" cy="2736850"/>
              </a:xfrm>
              <a:custGeom>
                <a:avLst/>
                <a:gdLst>
                  <a:gd name="T0" fmla="*/ 249 w 491"/>
                  <a:gd name="T1" fmla="*/ 0 h 891"/>
                  <a:gd name="T2" fmla="*/ 7 w 491"/>
                  <a:gd name="T3" fmla="*/ 227 h 891"/>
                  <a:gd name="T4" fmla="*/ 6 w 491"/>
                  <a:gd name="T5" fmla="*/ 227 h 891"/>
                  <a:gd name="T6" fmla="*/ 1 w 491"/>
                  <a:gd name="T7" fmla="*/ 289 h 891"/>
                  <a:gd name="T8" fmla="*/ 0 w 491"/>
                  <a:gd name="T9" fmla="*/ 299 h 891"/>
                  <a:gd name="T10" fmla="*/ 1 w 491"/>
                  <a:gd name="T11" fmla="*/ 847 h 891"/>
                  <a:gd name="T12" fmla="*/ 1 w 491"/>
                  <a:gd name="T13" fmla="*/ 849 h 891"/>
                  <a:gd name="T14" fmla="*/ 43 w 491"/>
                  <a:gd name="T15" fmla="*/ 891 h 891"/>
                  <a:gd name="T16" fmla="*/ 86 w 491"/>
                  <a:gd name="T17" fmla="*/ 849 h 891"/>
                  <a:gd name="T18" fmla="*/ 86 w 491"/>
                  <a:gd name="T19" fmla="*/ 847 h 891"/>
                  <a:gd name="T20" fmla="*/ 85 w 491"/>
                  <a:gd name="T21" fmla="*/ 422 h 891"/>
                  <a:gd name="T22" fmla="*/ 249 w 491"/>
                  <a:gd name="T23" fmla="*/ 485 h 891"/>
                  <a:gd name="T24" fmla="*/ 491 w 491"/>
                  <a:gd name="T25" fmla="*/ 243 h 891"/>
                  <a:gd name="T26" fmla="*/ 249 w 491"/>
                  <a:gd name="T27" fmla="*/ 0 h 891"/>
                  <a:gd name="T28" fmla="*/ 249 w 491"/>
                  <a:gd name="T29" fmla="*/ 411 h 891"/>
                  <a:gd name="T30" fmla="*/ 86 w 491"/>
                  <a:gd name="T31" fmla="*/ 283 h 891"/>
                  <a:gd name="T32" fmla="*/ 82 w 491"/>
                  <a:gd name="T33" fmla="*/ 227 h 891"/>
                  <a:gd name="T34" fmla="*/ 249 w 491"/>
                  <a:gd name="T35" fmla="*/ 75 h 891"/>
                  <a:gd name="T36" fmla="*/ 416 w 491"/>
                  <a:gd name="T37" fmla="*/ 243 h 891"/>
                  <a:gd name="T38" fmla="*/ 249 w 491"/>
                  <a:gd name="T39" fmla="*/ 4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1" h="891">
                    <a:moveTo>
                      <a:pt x="249" y="0"/>
                    </a:moveTo>
                    <a:cubicBezTo>
                      <a:pt x="120" y="0"/>
                      <a:pt x="15" y="100"/>
                      <a:pt x="7" y="227"/>
                    </a:cubicBezTo>
                    <a:cubicBezTo>
                      <a:pt x="6" y="227"/>
                      <a:pt x="6" y="227"/>
                      <a:pt x="6" y="227"/>
                    </a:cubicBezTo>
                    <a:cubicBezTo>
                      <a:pt x="3" y="246"/>
                      <a:pt x="1" y="267"/>
                      <a:pt x="1" y="289"/>
                    </a:cubicBezTo>
                    <a:cubicBezTo>
                      <a:pt x="0" y="292"/>
                      <a:pt x="0" y="296"/>
                      <a:pt x="0" y="299"/>
                    </a:cubicBezTo>
                    <a:cubicBezTo>
                      <a:pt x="0" y="533"/>
                      <a:pt x="1" y="821"/>
                      <a:pt x="1" y="847"/>
                    </a:cubicBezTo>
                    <a:cubicBezTo>
                      <a:pt x="1" y="848"/>
                      <a:pt x="1" y="849"/>
                      <a:pt x="1" y="849"/>
                    </a:cubicBezTo>
                    <a:cubicBezTo>
                      <a:pt x="1" y="872"/>
                      <a:pt x="20" y="891"/>
                      <a:pt x="43" y="891"/>
                    </a:cubicBezTo>
                    <a:cubicBezTo>
                      <a:pt x="67" y="891"/>
                      <a:pt x="86" y="872"/>
                      <a:pt x="86" y="849"/>
                    </a:cubicBezTo>
                    <a:cubicBezTo>
                      <a:pt x="86" y="849"/>
                      <a:pt x="86" y="848"/>
                      <a:pt x="86" y="847"/>
                    </a:cubicBezTo>
                    <a:cubicBezTo>
                      <a:pt x="86" y="827"/>
                      <a:pt x="85" y="616"/>
                      <a:pt x="85" y="422"/>
                    </a:cubicBezTo>
                    <a:cubicBezTo>
                      <a:pt x="129" y="461"/>
                      <a:pt x="186" y="485"/>
                      <a:pt x="249" y="485"/>
                    </a:cubicBezTo>
                    <a:cubicBezTo>
                      <a:pt x="383" y="485"/>
                      <a:pt x="491" y="377"/>
                      <a:pt x="491" y="243"/>
                    </a:cubicBezTo>
                    <a:cubicBezTo>
                      <a:pt x="491" y="109"/>
                      <a:pt x="383" y="0"/>
                      <a:pt x="249" y="0"/>
                    </a:cubicBezTo>
                    <a:moveTo>
                      <a:pt x="249" y="411"/>
                    </a:moveTo>
                    <a:cubicBezTo>
                      <a:pt x="170" y="411"/>
                      <a:pt x="104" y="356"/>
                      <a:pt x="86" y="283"/>
                    </a:cubicBezTo>
                    <a:cubicBezTo>
                      <a:pt x="81" y="258"/>
                      <a:pt x="82" y="227"/>
                      <a:pt x="82" y="227"/>
                    </a:cubicBezTo>
                    <a:cubicBezTo>
                      <a:pt x="90" y="142"/>
                      <a:pt x="161" y="75"/>
                      <a:pt x="249" y="75"/>
                    </a:cubicBezTo>
                    <a:cubicBezTo>
                      <a:pt x="341" y="75"/>
                      <a:pt x="416" y="150"/>
                      <a:pt x="416" y="243"/>
                    </a:cubicBezTo>
                    <a:cubicBezTo>
                      <a:pt x="416" y="336"/>
                      <a:pt x="341" y="411"/>
                      <a:pt x="249" y="41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p:cNvSpPr>
                <a:spLocks noEditPoints="1"/>
              </p:cNvSpPr>
              <p:nvPr/>
            </p:nvSpPr>
            <p:spPr bwMode="auto">
              <a:xfrm>
                <a:off x="9269413" y="3368675"/>
                <a:ext cx="1511300" cy="4556125"/>
              </a:xfrm>
              <a:custGeom>
                <a:avLst/>
                <a:gdLst>
                  <a:gd name="T0" fmla="*/ 248 w 491"/>
                  <a:gd name="T1" fmla="*/ 0 h 1483"/>
                  <a:gd name="T2" fmla="*/ 7 w 491"/>
                  <a:gd name="T3" fmla="*/ 226 h 1483"/>
                  <a:gd name="T4" fmla="*/ 0 w 491"/>
                  <a:gd name="T5" fmla="*/ 288 h 1483"/>
                  <a:gd name="T6" fmla="*/ 0 w 491"/>
                  <a:gd name="T7" fmla="*/ 298 h 1483"/>
                  <a:gd name="T8" fmla="*/ 0 w 491"/>
                  <a:gd name="T9" fmla="*/ 1439 h 1483"/>
                  <a:gd name="T10" fmla="*/ 0 w 491"/>
                  <a:gd name="T11" fmla="*/ 1441 h 1483"/>
                  <a:gd name="T12" fmla="*/ 43 w 491"/>
                  <a:gd name="T13" fmla="*/ 1483 h 1483"/>
                  <a:gd name="T14" fmla="*/ 86 w 491"/>
                  <a:gd name="T15" fmla="*/ 1441 h 1483"/>
                  <a:gd name="T16" fmla="*/ 86 w 491"/>
                  <a:gd name="T17" fmla="*/ 1440 h 1483"/>
                  <a:gd name="T18" fmla="*/ 85 w 491"/>
                  <a:gd name="T19" fmla="*/ 422 h 1483"/>
                  <a:gd name="T20" fmla="*/ 248 w 491"/>
                  <a:gd name="T21" fmla="*/ 485 h 1483"/>
                  <a:gd name="T22" fmla="*/ 491 w 491"/>
                  <a:gd name="T23" fmla="*/ 242 h 1483"/>
                  <a:gd name="T24" fmla="*/ 248 w 491"/>
                  <a:gd name="T25" fmla="*/ 0 h 1483"/>
                  <a:gd name="T26" fmla="*/ 248 w 491"/>
                  <a:gd name="T27" fmla="*/ 410 h 1483"/>
                  <a:gd name="T28" fmla="*/ 86 w 491"/>
                  <a:gd name="T29" fmla="*/ 282 h 1483"/>
                  <a:gd name="T30" fmla="*/ 82 w 491"/>
                  <a:gd name="T31" fmla="*/ 226 h 1483"/>
                  <a:gd name="T32" fmla="*/ 248 w 491"/>
                  <a:gd name="T33" fmla="*/ 75 h 1483"/>
                  <a:gd name="T34" fmla="*/ 416 w 491"/>
                  <a:gd name="T35" fmla="*/ 242 h 1483"/>
                  <a:gd name="T36" fmla="*/ 248 w 491"/>
                  <a:gd name="T37" fmla="*/ 410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1" h="1483">
                    <a:moveTo>
                      <a:pt x="248" y="0"/>
                    </a:moveTo>
                    <a:cubicBezTo>
                      <a:pt x="120" y="0"/>
                      <a:pt x="15" y="100"/>
                      <a:pt x="7" y="226"/>
                    </a:cubicBezTo>
                    <a:cubicBezTo>
                      <a:pt x="7" y="226"/>
                      <a:pt x="1" y="266"/>
                      <a:pt x="0" y="288"/>
                    </a:cubicBezTo>
                    <a:cubicBezTo>
                      <a:pt x="0" y="292"/>
                      <a:pt x="0" y="295"/>
                      <a:pt x="0" y="298"/>
                    </a:cubicBezTo>
                    <a:cubicBezTo>
                      <a:pt x="0" y="533"/>
                      <a:pt x="0" y="1414"/>
                      <a:pt x="0" y="1439"/>
                    </a:cubicBezTo>
                    <a:cubicBezTo>
                      <a:pt x="0" y="1441"/>
                      <a:pt x="0" y="1441"/>
                      <a:pt x="0" y="1441"/>
                    </a:cubicBezTo>
                    <a:cubicBezTo>
                      <a:pt x="1" y="1465"/>
                      <a:pt x="20" y="1483"/>
                      <a:pt x="43" y="1483"/>
                    </a:cubicBezTo>
                    <a:cubicBezTo>
                      <a:pt x="67" y="1483"/>
                      <a:pt x="85" y="1465"/>
                      <a:pt x="86" y="1441"/>
                    </a:cubicBezTo>
                    <a:cubicBezTo>
                      <a:pt x="86" y="1441"/>
                      <a:pt x="86" y="1441"/>
                      <a:pt x="86" y="1440"/>
                    </a:cubicBezTo>
                    <a:cubicBezTo>
                      <a:pt x="86" y="1419"/>
                      <a:pt x="85" y="616"/>
                      <a:pt x="85" y="422"/>
                    </a:cubicBezTo>
                    <a:cubicBezTo>
                      <a:pt x="128" y="461"/>
                      <a:pt x="186" y="485"/>
                      <a:pt x="248" y="485"/>
                    </a:cubicBezTo>
                    <a:cubicBezTo>
                      <a:pt x="382" y="485"/>
                      <a:pt x="491" y="376"/>
                      <a:pt x="491" y="242"/>
                    </a:cubicBezTo>
                    <a:cubicBezTo>
                      <a:pt x="491" y="108"/>
                      <a:pt x="382" y="0"/>
                      <a:pt x="248" y="0"/>
                    </a:cubicBezTo>
                    <a:moveTo>
                      <a:pt x="248" y="410"/>
                    </a:moveTo>
                    <a:cubicBezTo>
                      <a:pt x="170" y="410"/>
                      <a:pt x="104" y="356"/>
                      <a:pt x="86" y="282"/>
                    </a:cubicBezTo>
                    <a:cubicBezTo>
                      <a:pt x="81" y="258"/>
                      <a:pt x="82" y="226"/>
                      <a:pt x="82" y="226"/>
                    </a:cubicBezTo>
                    <a:cubicBezTo>
                      <a:pt x="90" y="141"/>
                      <a:pt x="161" y="75"/>
                      <a:pt x="248" y="75"/>
                    </a:cubicBezTo>
                    <a:cubicBezTo>
                      <a:pt x="341" y="75"/>
                      <a:pt x="416" y="150"/>
                      <a:pt x="416" y="242"/>
                    </a:cubicBezTo>
                    <a:cubicBezTo>
                      <a:pt x="416" y="335"/>
                      <a:pt x="341" y="410"/>
                      <a:pt x="248" y="410"/>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7"/>
              <p:cNvSpPr>
                <a:spLocks noEditPoints="1"/>
              </p:cNvSpPr>
              <p:nvPr/>
            </p:nvSpPr>
            <p:spPr bwMode="auto">
              <a:xfrm>
                <a:off x="7260586" y="5187950"/>
                <a:ext cx="1506538" cy="2733675"/>
              </a:xfrm>
              <a:custGeom>
                <a:avLst/>
                <a:gdLst>
                  <a:gd name="T0" fmla="*/ 0 w 490"/>
                  <a:gd name="T1" fmla="*/ 242 h 890"/>
                  <a:gd name="T2" fmla="*/ 242 w 490"/>
                  <a:gd name="T3" fmla="*/ 485 h 890"/>
                  <a:gd name="T4" fmla="*/ 405 w 490"/>
                  <a:gd name="T5" fmla="*/ 422 h 890"/>
                  <a:gd name="T6" fmla="*/ 405 w 490"/>
                  <a:gd name="T7" fmla="*/ 847 h 890"/>
                  <a:gd name="T8" fmla="*/ 405 w 490"/>
                  <a:gd name="T9" fmla="*/ 848 h 890"/>
                  <a:gd name="T10" fmla="*/ 448 w 490"/>
                  <a:gd name="T11" fmla="*/ 890 h 890"/>
                  <a:gd name="T12" fmla="*/ 490 w 490"/>
                  <a:gd name="T13" fmla="*/ 848 h 890"/>
                  <a:gd name="T14" fmla="*/ 490 w 490"/>
                  <a:gd name="T15" fmla="*/ 847 h 890"/>
                  <a:gd name="T16" fmla="*/ 490 w 490"/>
                  <a:gd name="T17" fmla="*/ 298 h 890"/>
                  <a:gd name="T18" fmla="*/ 490 w 490"/>
                  <a:gd name="T19" fmla="*/ 288 h 890"/>
                  <a:gd name="T20" fmla="*/ 485 w 490"/>
                  <a:gd name="T21" fmla="*/ 226 h 890"/>
                  <a:gd name="T22" fmla="*/ 484 w 490"/>
                  <a:gd name="T23" fmla="*/ 226 h 890"/>
                  <a:gd name="T24" fmla="*/ 242 w 490"/>
                  <a:gd name="T25" fmla="*/ 0 h 890"/>
                  <a:gd name="T26" fmla="*/ 0 w 490"/>
                  <a:gd name="T27" fmla="*/ 242 h 890"/>
                  <a:gd name="T28" fmla="*/ 74 w 490"/>
                  <a:gd name="T29" fmla="*/ 242 h 890"/>
                  <a:gd name="T30" fmla="*/ 242 w 490"/>
                  <a:gd name="T31" fmla="*/ 75 h 890"/>
                  <a:gd name="T32" fmla="*/ 409 w 490"/>
                  <a:gd name="T33" fmla="*/ 226 h 890"/>
                  <a:gd name="T34" fmla="*/ 405 w 490"/>
                  <a:gd name="T35" fmla="*/ 282 h 890"/>
                  <a:gd name="T36" fmla="*/ 242 w 490"/>
                  <a:gd name="T37" fmla="*/ 410 h 890"/>
                  <a:gd name="T38" fmla="*/ 74 w 490"/>
                  <a:gd name="T39" fmla="*/ 24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890">
                    <a:moveTo>
                      <a:pt x="0" y="242"/>
                    </a:moveTo>
                    <a:cubicBezTo>
                      <a:pt x="0" y="376"/>
                      <a:pt x="108" y="485"/>
                      <a:pt x="242" y="485"/>
                    </a:cubicBezTo>
                    <a:cubicBezTo>
                      <a:pt x="305" y="485"/>
                      <a:pt x="362" y="461"/>
                      <a:pt x="405" y="422"/>
                    </a:cubicBezTo>
                    <a:cubicBezTo>
                      <a:pt x="405" y="616"/>
                      <a:pt x="405" y="826"/>
                      <a:pt x="405" y="847"/>
                    </a:cubicBezTo>
                    <a:cubicBezTo>
                      <a:pt x="405" y="848"/>
                      <a:pt x="405" y="848"/>
                      <a:pt x="405" y="848"/>
                    </a:cubicBezTo>
                    <a:cubicBezTo>
                      <a:pt x="405" y="872"/>
                      <a:pt x="424" y="890"/>
                      <a:pt x="448" y="890"/>
                    </a:cubicBezTo>
                    <a:cubicBezTo>
                      <a:pt x="471" y="890"/>
                      <a:pt x="490" y="872"/>
                      <a:pt x="490" y="848"/>
                    </a:cubicBezTo>
                    <a:cubicBezTo>
                      <a:pt x="490" y="848"/>
                      <a:pt x="490" y="848"/>
                      <a:pt x="490" y="847"/>
                    </a:cubicBezTo>
                    <a:cubicBezTo>
                      <a:pt x="490" y="821"/>
                      <a:pt x="490" y="532"/>
                      <a:pt x="490" y="298"/>
                    </a:cubicBezTo>
                    <a:cubicBezTo>
                      <a:pt x="490" y="295"/>
                      <a:pt x="490" y="292"/>
                      <a:pt x="490" y="288"/>
                    </a:cubicBezTo>
                    <a:cubicBezTo>
                      <a:pt x="490" y="266"/>
                      <a:pt x="488" y="245"/>
                      <a:pt x="485" y="226"/>
                    </a:cubicBezTo>
                    <a:cubicBezTo>
                      <a:pt x="484" y="226"/>
                      <a:pt x="484" y="226"/>
                      <a:pt x="484" y="226"/>
                    </a:cubicBezTo>
                    <a:cubicBezTo>
                      <a:pt x="476" y="100"/>
                      <a:pt x="371" y="0"/>
                      <a:pt x="242" y="0"/>
                    </a:cubicBezTo>
                    <a:cubicBezTo>
                      <a:pt x="108" y="0"/>
                      <a:pt x="0" y="108"/>
                      <a:pt x="0" y="242"/>
                    </a:cubicBezTo>
                    <a:moveTo>
                      <a:pt x="74" y="242"/>
                    </a:moveTo>
                    <a:cubicBezTo>
                      <a:pt x="74" y="150"/>
                      <a:pt x="150" y="75"/>
                      <a:pt x="242" y="75"/>
                    </a:cubicBezTo>
                    <a:cubicBezTo>
                      <a:pt x="329" y="75"/>
                      <a:pt x="401" y="141"/>
                      <a:pt x="409" y="226"/>
                    </a:cubicBezTo>
                    <a:cubicBezTo>
                      <a:pt x="409" y="226"/>
                      <a:pt x="410" y="258"/>
                      <a:pt x="405" y="282"/>
                    </a:cubicBezTo>
                    <a:cubicBezTo>
                      <a:pt x="387" y="356"/>
                      <a:pt x="321" y="410"/>
                      <a:pt x="242" y="410"/>
                    </a:cubicBezTo>
                    <a:cubicBezTo>
                      <a:pt x="150" y="410"/>
                      <a:pt x="74" y="335"/>
                      <a:pt x="74" y="24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0"/>
              <p:cNvSpPr>
                <a:spLocks noEditPoints="1"/>
              </p:cNvSpPr>
              <p:nvPr/>
            </p:nvSpPr>
            <p:spPr bwMode="auto">
              <a:xfrm>
                <a:off x="7508876" y="3363913"/>
                <a:ext cx="1506538" cy="4554537"/>
              </a:xfrm>
              <a:custGeom>
                <a:avLst/>
                <a:gdLst>
                  <a:gd name="T0" fmla="*/ 490 w 490"/>
                  <a:gd name="T1" fmla="*/ 289 h 1483"/>
                  <a:gd name="T2" fmla="*/ 485 w 490"/>
                  <a:gd name="T3" fmla="*/ 226 h 1483"/>
                  <a:gd name="T4" fmla="*/ 484 w 490"/>
                  <a:gd name="T5" fmla="*/ 226 h 1483"/>
                  <a:gd name="T6" fmla="*/ 242 w 490"/>
                  <a:gd name="T7" fmla="*/ 0 h 1483"/>
                  <a:gd name="T8" fmla="*/ 0 w 490"/>
                  <a:gd name="T9" fmla="*/ 242 h 1483"/>
                  <a:gd name="T10" fmla="*/ 242 w 490"/>
                  <a:gd name="T11" fmla="*/ 485 h 1483"/>
                  <a:gd name="T12" fmla="*/ 405 w 490"/>
                  <a:gd name="T13" fmla="*/ 422 h 1483"/>
                  <a:gd name="T14" fmla="*/ 405 w 490"/>
                  <a:gd name="T15" fmla="*/ 1440 h 1483"/>
                  <a:gd name="T16" fmla="*/ 405 w 490"/>
                  <a:gd name="T17" fmla="*/ 1441 h 1483"/>
                  <a:gd name="T18" fmla="*/ 447 w 490"/>
                  <a:gd name="T19" fmla="*/ 1483 h 1483"/>
                  <a:gd name="T20" fmla="*/ 490 w 490"/>
                  <a:gd name="T21" fmla="*/ 1441 h 1483"/>
                  <a:gd name="T22" fmla="*/ 490 w 490"/>
                  <a:gd name="T23" fmla="*/ 1440 h 1483"/>
                  <a:gd name="T24" fmla="*/ 490 w 490"/>
                  <a:gd name="T25" fmla="*/ 299 h 1483"/>
                  <a:gd name="T26" fmla="*/ 490 w 490"/>
                  <a:gd name="T27" fmla="*/ 289 h 1483"/>
                  <a:gd name="T28" fmla="*/ 405 w 490"/>
                  <a:gd name="T29" fmla="*/ 282 h 1483"/>
                  <a:gd name="T30" fmla="*/ 242 w 490"/>
                  <a:gd name="T31" fmla="*/ 410 h 1483"/>
                  <a:gd name="T32" fmla="*/ 74 w 490"/>
                  <a:gd name="T33" fmla="*/ 242 h 1483"/>
                  <a:gd name="T34" fmla="*/ 242 w 490"/>
                  <a:gd name="T35" fmla="*/ 75 h 1483"/>
                  <a:gd name="T36" fmla="*/ 409 w 490"/>
                  <a:gd name="T37" fmla="*/ 226 h 1483"/>
                  <a:gd name="T38" fmla="*/ 405 w 490"/>
                  <a:gd name="T39" fmla="*/ 28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1483">
                    <a:moveTo>
                      <a:pt x="490" y="289"/>
                    </a:moveTo>
                    <a:cubicBezTo>
                      <a:pt x="490" y="266"/>
                      <a:pt x="488" y="245"/>
                      <a:pt x="485" y="226"/>
                    </a:cubicBezTo>
                    <a:cubicBezTo>
                      <a:pt x="484" y="226"/>
                      <a:pt x="484" y="226"/>
                      <a:pt x="484" y="226"/>
                    </a:cubicBezTo>
                    <a:cubicBezTo>
                      <a:pt x="476" y="100"/>
                      <a:pt x="371" y="0"/>
                      <a:pt x="242" y="0"/>
                    </a:cubicBezTo>
                    <a:cubicBezTo>
                      <a:pt x="108" y="0"/>
                      <a:pt x="0" y="108"/>
                      <a:pt x="0" y="242"/>
                    </a:cubicBezTo>
                    <a:cubicBezTo>
                      <a:pt x="0" y="376"/>
                      <a:pt x="108" y="485"/>
                      <a:pt x="242" y="485"/>
                    </a:cubicBezTo>
                    <a:cubicBezTo>
                      <a:pt x="305" y="485"/>
                      <a:pt x="362" y="461"/>
                      <a:pt x="405" y="422"/>
                    </a:cubicBezTo>
                    <a:cubicBezTo>
                      <a:pt x="405" y="616"/>
                      <a:pt x="405" y="1419"/>
                      <a:pt x="405" y="1440"/>
                    </a:cubicBezTo>
                    <a:cubicBezTo>
                      <a:pt x="405" y="1441"/>
                      <a:pt x="405" y="1441"/>
                      <a:pt x="405" y="1441"/>
                    </a:cubicBezTo>
                    <a:cubicBezTo>
                      <a:pt x="405" y="1465"/>
                      <a:pt x="424" y="1483"/>
                      <a:pt x="447" y="1483"/>
                    </a:cubicBezTo>
                    <a:cubicBezTo>
                      <a:pt x="471" y="1483"/>
                      <a:pt x="490" y="1465"/>
                      <a:pt x="490" y="1441"/>
                    </a:cubicBezTo>
                    <a:cubicBezTo>
                      <a:pt x="490" y="1441"/>
                      <a:pt x="490" y="1441"/>
                      <a:pt x="490" y="1440"/>
                    </a:cubicBezTo>
                    <a:cubicBezTo>
                      <a:pt x="490" y="1414"/>
                      <a:pt x="490" y="533"/>
                      <a:pt x="490" y="299"/>
                    </a:cubicBezTo>
                    <a:cubicBezTo>
                      <a:pt x="490" y="295"/>
                      <a:pt x="490" y="292"/>
                      <a:pt x="490" y="289"/>
                    </a:cubicBezTo>
                    <a:moveTo>
                      <a:pt x="405" y="282"/>
                    </a:moveTo>
                    <a:cubicBezTo>
                      <a:pt x="387" y="356"/>
                      <a:pt x="321" y="410"/>
                      <a:pt x="242" y="410"/>
                    </a:cubicBezTo>
                    <a:cubicBezTo>
                      <a:pt x="149" y="410"/>
                      <a:pt x="74" y="335"/>
                      <a:pt x="74" y="242"/>
                    </a:cubicBezTo>
                    <a:cubicBezTo>
                      <a:pt x="74" y="150"/>
                      <a:pt x="149" y="75"/>
                      <a:pt x="242" y="75"/>
                    </a:cubicBezTo>
                    <a:cubicBezTo>
                      <a:pt x="329" y="75"/>
                      <a:pt x="401" y="141"/>
                      <a:pt x="409" y="226"/>
                    </a:cubicBezTo>
                    <a:cubicBezTo>
                      <a:pt x="409" y="226"/>
                      <a:pt x="410" y="258"/>
                      <a:pt x="405" y="282"/>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6"/>
              <p:cNvSpPr>
                <a:spLocks noEditPoints="1"/>
              </p:cNvSpPr>
              <p:nvPr/>
            </p:nvSpPr>
            <p:spPr bwMode="auto">
              <a:xfrm>
                <a:off x="7769226" y="1443038"/>
                <a:ext cx="1509713" cy="6497637"/>
              </a:xfrm>
              <a:custGeom>
                <a:avLst/>
                <a:gdLst>
                  <a:gd name="T0" fmla="*/ 0 w 491"/>
                  <a:gd name="T1" fmla="*/ 242 h 2115"/>
                  <a:gd name="T2" fmla="*/ 243 w 491"/>
                  <a:gd name="T3" fmla="*/ 485 h 2115"/>
                  <a:gd name="T4" fmla="*/ 406 w 491"/>
                  <a:gd name="T5" fmla="*/ 421 h 2115"/>
                  <a:gd name="T6" fmla="*/ 405 w 491"/>
                  <a:gd name="T7" fmla="*/ 2071 h 2115"/>
                  <a:gd name="T8" fmla="*/ 405 w 491"/>
                  <a:gd name="T9" fmla="*/ 2072 h 2115"/>
                  <a:gd name="T10" fmla="*/ 448 w 491"/>
                  <a:gd name="T11" fmla="*/ 2115 h 2115"/>
                  <a:gd name="T12" fmla="*/ 491 w 491"/>
                  <a:gd name="T13" fmla="*/ 2072 h 2115"/>
                  <a:gd name="T14" fmla="*/ 491 w 491"/>
                  <a:gd name="T15" fmla="*/ 2071 h 2115"/>
                  <a:gd name="T16" fmla="*/ 491 w 491"/>
                  <a:gd name="T17" fmla="*/ 298 h 2115"/>
                  <a:gd name="T18" fmla="*/ 491 w 491"/>
                  <a:gd name="T19" fmla="*/ 288 h 2115"/>
                  <a:gd name="T20" fmla="*/ 486 w 491"/>
                  <a:gd name="T21" fmla="*/ 226 h 2115"/>
                  <a:gd name="T22" fmla="*/ 485 w 491"/>
                  <a:gd name="T23" fmla="*/ 226 h 2115"/>
                  <a:gd name="T24" fmla="*/ 243 w 491"/>
                  <a:gd name="T25" fmla="*/ 0 h 2115"/>
                  <a:gd name="T26" fmla="*/ 0 w 491"/>
                  <a:gd name="T27" fmla="*/ 242 h 2115"/>
                  <a:gd name="T28" fmla="*/ 75 w 491"/>
                  <a:gd name="T29" fmla="*/ 242 h 2115"/>
                  <a:gd name="T30" fmla="*/ 243 w 491"/>
                  <a:gd name="T31" fmla="*/ 74 h 2115"/>
                  <a:gd name="T32" fmla="*/ 410 w 491"/>
                  <a:gd name="T33" fmla="*/ 226 h 2115"/>
                  <a:gd name="T34" fmla="*/ 406 w 491"/>
                  <a:gd name="T35" fmla="*/ 282 h 2115"/>
                  <a:gd name="T36" fmla="*/ 243 w 491"/>
                  <a:gd name="T37" fmla="*/ 410 h 2115"/>
                  <a:gd name="T38" fmla="*/ 75 w 491"/>
                  <a:gd name="T39" fmla="*/ 242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1" h="2115">
                    <a:moveTo>
                      <a:pt x="0" y="242"/>
                    </a:moveTo>
                    <a:cubicBezTo>
                      <a:pt x="0" y="376"/>
                      <a:pt x="109" y="485"/>
                      <a:pt x="243" y="485"/>
                    </a:cubicBezTo>
                    <a:cubicBezTo>
                      <a:pt x="306" y="485"/>
                      <a:pt x="363" y="461"/>
                      <a:pt x="406" y="421"/>
                    </a:cubicBezTo>
                    <a:cubicBezTo>
                      <a:pt x="406" y="615"/>
                      <a:pt x="406" y="2050"/>
                      <a:pt x="405" y="2071"/>
                    </a:cubicBezTo>
                    <a:cubicBezTo>
                      <a:pt x="405" y="2072"/>
                      <a:pt x="405" y="2072"/>
                      <a:pt x="405" y="2072"/>
                    </a:cubicBezTo>
                    <a:cubicBezTo>
                      <a:pt x="406" y="2096"/>
                      <a:pt x="425" y="2115"/>
                      <a:pt x="448" y="2115"/>
                    </a:cubicBezTo>
                    <a:cubicBezTo>
                      <a:pt x="472" y="2115"/>
                      <a:pt x="490" y="2096"/>
                      <a:pt x="491" y="2072"/>
                    </a:cubicBezTo>
                    <a:cubicBezTo>
                      <a:pt x="491" y="2072"/>
                      <a:pt x="491" y="2072"/>
                      <a:pt x="491" y="2071"/>
                    </a:cubicBezTo>
                    <a:cubicBezTo>
                      <a:pt x="491" y="2045"/>
                      <a:pt x="491" y="532"/>
                      <a:pt x="491" y="298"/>
                    </a:cubicBezTo>
                    <a:cubicBezTo>
                      <a:pt x="491" y="295"/>
                      <a:pt x="491" y="291"/>
                      <a:pt x="491" y="288"/>
                    </a:cubicBezTo>
                    <a:cubicBezTo>
                      <a:pt x="490" y="266"/>
                      <a:pt x="489" y="245"/>
                      <a:pt x="486" y="226"/>
                    </a:cubicBezTo>
                    <a:cubicBezTo>
                      <a:pt x="485" y="226"/>
                      <a:pt x="485" y="226"/>
                      <a:pt x="485" y="226"/>
                    </a:cubicBezTo>
                    <a:cubicBezTo>
                      <a:pt x="476" y="100"/>
                      <a:pt x="371" y="0"/>
                      <a:pt x="243" y="0"/>
                    </a:cubicBezTo>
                    <a:cubicBezTo>
                      <a:pt x="109" y="0"/>
                      <a:pt x="0" y="108"/>
                      <a:pt x="0" y="242"/>
                    </a:cubicBezTo>
                    <a:moveTo>
                      <a:pt x="75" y="242"/>
                    </a:moveTo>
                    <a:cubicBezTo>
                      <a:pt x="75" y="149"/>
                      <a:pt x="150" y="74"/>
                      <a:pt x="243" y="74"/>
                    </a:cubicBezTo>
                    <a:cubicBezTo>
                      <a:pt x="330" y="74"/>
                      <a:pt x="402" y="141"/>
                      <a:pt x="410" y="226"/>
                    </a:cubicBezTo>
                    <a:cubicBezTo>
                      <a:pt x="410" y="226"/>
                      <a:pt x="411" y="257"/>
                      <a:pt x="406" y="282"/>
                    </a:cubicBezTo>
                    <a:cubicBezTo>
                      <a:pt x="388" y="355"/>
                      <a:pt x="322" y="410"/>
                      <a:pt x="243" y="410"/>
                    </a:cubicBezTo>
                    <a:cubicBezTo>
                      <a:pt x="150" y="410"/>
                      <a:pt x="75" y="335"/>
                      <a:pt x="75" y="24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98"/>
              <p:cNvSpPr>
                <a:spLocks/>
              </p:cNvSpPr>
              <p:nvPr/>
            </p:nvSpPr>
            <p:spPr bwMode="auto">
              <a:xfrm>
                <a:off x="8910638" y="8555038"/>
                <a:ext cx="460375" cy="407987"/>
              </a:xfrm>
              <a:custGeom>
                <a:avLst/>
                <a:gdLst>
                  <a:gd name="T0" fmla="*/ 77 w 150"/>
                  <a:gd name="T1" fmla="*/ 19 h 133"/>
                  <a:gd name="T2" fmla="*/ 0 w 150"/>
                  <a:gd name="T3" fmla="*/ 0 h 133"/>
                  <a:gd name="T4" fmla="*/ 77 w 150"/>
                  <a:gd name="T5" fmla="*/ 133 h 133"/>
                  <a:gd name="T6" fmla="*/ 150 w 150"/>
                  <a:gd name="T7" fmla="*/ 0 h 133"/>
                  <a:gd name="T8" fmla="*/ 77 w 150"/>
                  <a:gd name="T9" fmla="*/ 19 h 133"/>
                </a:gdLst>
                <a:ahLst/>
                <a:cxnLst>
                  <a:cxn ang="0">
                    <a:pos x="T0" y="T1"/>
                  </a:cxn>
                  <a:cxn ang="0">
                    <a:pos x="T2" y="T3"/>
                  </a:cxn>
                  <a:cxn ang="0">
                    <a:pos x="T4" y="T5"/>
                  </a:cxn>
                  <a:cxn ang="0">
                    <a:pos x="T6" y="T7"/>
                  </a:cxn>
                  <a:cxn ang="0">
                    <a:pos x="T8" y="T9"/>
                  </a:cxn>
                </a:cxnLst>
                <a:rect l="0" t="0" r="r" b="b"/>
                <a:pathLst>
                  <a:path w="150" h="133">
                    <a:moveTo>
                      <a:pt x="77" y="19"/>
                    </a:moveTo>
                    <a:cubicBezTo>
                      <a:pt x="42" y="19"/>
                      <a:pt x="13" y="11"/>
                      <a:pt x="0" y="0"/>
                    </a:cubicBezTo>
                    <a:cubicBezTo>
                      <a:pt x="77" y="133"/>
                      <a:pt x="77" y="133"/>
                      <a:pt x="77" y="133"/>
                    </a:cubicBezTo>
                    <a:cubicBezTo>
                      <a:pt x="150" y="0"/>
                      <a:pt x="150" y="0"/>
                      <a:pt x="150" y="0"/>
                    </a:cubicBezTo>
                    <a:cubicBezTo>
                      <a:pt x="137" y="11"/>
                      <a:pt x="111" y="19"/>
                      <a:pt x="77" y="19"/>
                    </a:cubicBezTo>
                    <a:close/>
                  </a:path>
                </a:pathLst>
              </a:custGeom>
              <a:solidFill>
                <a:schemeClr val="accent6">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0" name="Picture 189"/>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7545115" y="7521303"/>
              <a:ext cx="3191420" cy="3191420"/>
            </a:xfrm>
            <a:prstGeom prst="rect">
              <a:avLst/>
            </a:prstGeom>
          </p:spPr>
        </p:pic>
      </p:grpSp>
      <p:grpSp>
        <p:nvGrpSpPr>
          <p:cNvPr id="203" name="Group 202"/>
          <p:cNvGrpSpPr/>
          <p:nvPr/>
        </p:nvGrpSpPr>
        <p:grpSpPr>
          <a:xfrm>
            <a:off x="497329" y="1745627"/>
            <a:ext cx="1900236" cy="1900236"/>
            <a:chOff x="478442" y="3259046"/>
            <a:chExt cx="3553755" cy="3553755"/>
          </a:xfrm>
        </p:grpSpPr>
        <p:pic>
          <p:nvPicPr>
            <p:cNvPr id="205" name="Picture 2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206" name="Oval 205"/>
            <p:cNvSpPr/>
            <p:nvPr/>
          </p:nvSpPr>
          <p:spPr>
            <a:xfrm>
              <a:off x="1421602" y="3479430"/>
              <a:ext cx="1667435" cy="16674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Book Antiqua" panose="02040602050305030304" pitchFamily="18" charset="0"/>
              </a:endParaRPr>
            </a:p>
          </p:txBody>
        </p:sp>
      </p:grpSp>
      <p:grpSp>
        <p:nvGrpSpPr>
          <p:cNvPr id="208" name="Group 207"/>
          <p:cNvGrpSpPr/>
          <p:nvPr/>
        </p:nvGrpSpPr>
        <p:grpSpPr>
          <a:xfrm>
            <a:off x="497329" y="3609194"/>
            <a:ext cx="1900236" cy="1900236"/>
            <a:chOff x="478442" y="3259046"/>
            <a:chExt cx="3553755" cy="3553755"/>
          </a:xfrm>
        </p:grpSpPr>
        <p:pic>
          <p:nvPicPr>
            <p:cNvPr id="210" name="Picture 2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211" name="Oval 210"/>
            <p:cNvSpPr/>
            <p:nvPr/>
          </p:nvSpPr>
          <p:spPr>
            <a:xfrm>
              <a:off x="1421602" y="3479430"/>
              <a:ext cx="1667435" cy="166743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Book Antiqua" panose="02040602050305030304" pitchFamily="18" charset="0"/>
              </a:endParaRPr>
            </a:p>
          </p:txBody>
        </p:sp>
      </p:grpSp>
      <p:grpSp>
        <p:nvGrpSpPr>
          <p:cNvPr id="213" name="Group 212"/>
          <p:cNvGrpSpPr/>
          <p:nvPr/>
        </p:nvGrpSpPr>
        <p:grpSpPr>
          <a:xfrm>
            <a:off x="497329" y="5669982"/>
            <a:ext cx="1900236" cy="1900236"/>
            <a:chOff x="478442" y="3259046"/>
            <a:chExt cx="3553755" cy="3553755"/>
          </a:xfrm>
        </p:grpSpPr>
        <p:pic>
          <p:nvPicPr>
            <p:cNvPr id="219" name="Picture 2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220" name="Oval 219"/>
            <p:cNvSpPr/>
            <p:nvPr/>
          </p:nvSpPr>
          <p:spPr>
            <a:xfrm>
              <a:off x="1421602" y="3479430"/>
              <a:ext cx="1667435" cy="166743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Book Antiqua" panose="02040602050305030304" pitchFamily="18" charset="0"/>
              </a:endParaRPr>
            </a:p>
          </p:txBody>
        </p:sp>
      </p:grpSp>
      <p:sp>
        <p:nvSpPr>
          <p:cNvPr id="221" name="TextBox 220"/>
          <p:cNvSpPr txBox="1"/>
          <p:nvPr/>
        </p:nvSpPr>
        <p:spPr>
          <a:xfrm>
            <a:off x="2082095" y="1849398"/>
            <a:ext cx="6416814" cy="1292662"/>
          </a:xfrm>
          <a:prstGeom prst="rect">
            <a:avLst/>
          </a:prstGeom>
          <a:noFill/>
        </p:spPr>
        <p:txBody>
          <a:bodyPr wrap="square" numCol="1" rtlCol="0">
            <a:spAutoFit/>
          </a:bodyPr>
          <a:lstStyle/>
          <a:p>
            <a:r>
              <a:rPr lang="en-US" sz="24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rPr>
              <a:t>Advanced Numbering</a:t>
            </a:r>
          </a:p>
          <a:p>
            <a:r>
              <a:rPr lang="en-US" sz="18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rPr>
              <a:t>Users could assign customised transaction sequences to new transactions, which supported compliance with transaction sequences.</a:t>
            </a:r>
          </a:p>
        </p:txBody>
      </p:sp>
      <p:sp>
        <p:nvSpPr>
          <p:cNvPr id="222" name="TextBox 221"/>
          <p:cNvSpPr txBox="1"/>
          <p:nvPr/>
        </p:nvSpPr>
        <p:spPr>
          <a:xfrm>
            <a:off x="2082095" y="3682164"/>
            <a:ext cx="6469282" cy="1569660"/>
          </a:xfrm>
          <a:prstGeom prst="rect">
            <a:avLst/>
          </a:prstGeom>
          <a:noFill/>
        </p:spPr>
        <p:txBody>
          <a:bodyPr wrap="square" numCol="1" rtlCol="0">
            <a:spAutoFit/>
          </a:bodyPr>
          <a:lstStyle/>
          <a:p>
            <a:r>
              <a:rPr lang="en-US" sz="24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rPr>
              <a:t>SuiteApprovals</a:t>
            </a:r>
          </a:p>
          <a:p>
            <a:r>
              <a:rPr lang="en-US" sz="18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rPr>
              <a:t>By receiving an email about the transaction, the approver can approve or reject the same without needing to log in to the NetSuite portal saving time and making it more flexible for users.</a:t>
            </a:r>
          </a:p>
        </p:txBody>
      </p:sp>
      <p:sp>
        <p:nvSpPr>
          <p:cNvPr id="223" name="TextBox 222"/>
          <p:cNvSpPr txBox="1"/>
          <p:nvPr/>
        </p:nvSpPr>
        <p:spPr>
          <a:xfrm>
            <a:off x="2082095" y="5918010"/>
            <a:ext cx="6469282" cy="1015663"/>
          </a:xfrm>
          <a:prstGeom prst="rect">
            <a:avLst/>
          </a:prstGeom>
          <a:noFill/>
        </p:spPr>
        <p:txBody>
          <a:bodyPr wrap="square" numCol="1" rtlCol="0">
            <a:spAutoFit/>
          </a:bodyPr>
          <a:lstStyle/>
          <a:p>
            <a:r>
              <a:rPr lang="en-US" sz="24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rPr>
              <a:t>SuiteBilling </a:t>
            </a:r>
          </a:p>
          <a:p>
            <a:r>
              <a:rPr lang="en-US" sz="18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rPr>
              <a:t>Now, billing has more flexibility concerning the charge setup and frequency. </a:t>
            </a:r>
          </a:p>
        </p:txBody>
      </p:sp>
      <p:sp>
        <p:nvSpPr>
          <p:cNvPr id="232" name="TextBox 231"/>
          <p:cNvSpPr txBox="1"/>
          <p:nvPr/>
        </p:nvSpPr>
        <p:spPr>
          <a:xfrm>
            <a:off x="2082095" y="7447056"/>
            <a:ext cx="6469282" cy="1569660"/>
          </a:xfrm>
          <a:prstGeom prst="rect">
            <a:avLst/>
          </a:prstGeom>
          <a:noFill/>
        </p:spPr>
        <p:txBody>
          <a:bodyPr wrap="square" numCol="1" rtlCol="0">
            <a:spAutoFit/>
          </a:bodyPr>
          <a:lstStyle/>
          <a:p>
            <a:r>
              <a:rPr lang="en-US" sz="24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rPr>
              <a:t>SuitePeople</a:t>
            </a:r>
            <a:endParaRPr lang="en-US" sz="18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endParaRPr>
          </a:p>
          <a:p>
            <a:r>
              <a:rPr lang="en-US" sz="1800" dirty="0">
                <a:solidFill>
                  <a:schemeClr val="accent1">
                    <a:lumMod val="50000"/>
                  </a:schemeClr>
                </a:solidFill>
                <a:latin typeface="Book Antiqua" panose="02040602050305030304" pitchFamily="18" charset="0"/>
                <a:ea typeface="Roboto" panose="02000000000000000000" pitchFamily="2" charset="0"/>
                <a:cs typeface="Roboto" panose="02000000000000000000" pitchFamily="2" charset="0"/>
              </a:rPr>
              <a:t>Now, by creating their workbooks for performance management, HR Personnel can analyse and act regarding specific individuals or groups if they have overdue reviews, for instance. </a:t>
            </a:r>
          </a:p>
        </p:txBody>
      </p:sp>
      <p:grpSp>
        <p:nvGrpSpPr>
          <p:cNvPr id="228" name="Group 227"/>
          <p:cNvGrpSpPr/>
          <p:nvPr/>
        </p:nvGrpSpPr>
        <p:grpSpPr>
          <a:xfrm>
            <a:off x="497329" y="7374086"/>
            <a:ext cx="1900236" cy="1900236"/>
            <a:chOff x="478442" y="3259046"/>
            <a:chExt cx="3553755" cy="3553755"/>
          </a:xfrm>
        </p:grpSpPr>
        <p:pic>
          <p:nvPicPr>
            <p:cNvPr id="230" name="Picture 2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442" y="3259046"/>
              <a:ext cx="3553755" cy="3553755"/>
            </a:xfrm>
            <a:prstGeom prst="rect">
              <a:avLst/>
            </a:prstGeom>
          </p:spPr>
        </p:pic>
        <p:sp>
          <p:nvSpPr>
            <p:cNvPr id="231" name="Oval 230"/>
            <p:cNvSpPr/>
            <p:nvPr/>
          </p:nvSpPr>
          <p:spPr>
            <a:xfrm>
              <a:off x="1421602" y="3479430"/>
              <a:ext cx="1667435" cy="166743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Book Antiqua" panose="02040602050305030304" pitchFamily="18" charset="0"/>
              </a:endParaRPr>
            </a:p>
          </p:txBody>
        </p:sp>
      </p:grpSp>
      <p:sp>
        <p:nvSpPr>
          <p:cNvPr id="234" name="TextBox 233"/>
          <p:cNvSpPr txBox="1"/>
          <p:nvPr/>
        </p:nvSpPr>
        <p:spPr>
          <a:xfrm>
            <a:off x="11519833" y="2154217"/>
            <a:ext cx="4582870" cy="1025922"/>
          </a:xfrm>
          <a:prstGeom prst="rect">
            <a:avLst/>
          </a:prstGeom>
          <a:noFill/>
        </p:spPr>
        <p:txBody>
          <a:bodyPr wrap="square" numCol="1" rtlCol="0">
            <a:spAutoFit/>
          </a:bodyPr>
          <a:lstStyle/>
          <a:p>
            <a:pPr>
              <a:lnSpc>
                <a:spcPct val="150000"/>
              </a:lnSpc>
            </a:pPr>
            <a:r>
              <a:rPr lang="en-US" sz="1400" dirty="0">
                <a:latin typeface="Roboto" panose="02000000000000000000" pitchFamily="2" charset="0"/>
                <a:ea typeface="Roboto" panose="02000000000000000000" pitchFamily="2" charset="0"/>
                <a:cs typeface="Roboto" panose="02000000000000000000" pitchFamily="2" charset="0"/>
              </a:rPr>
              <a:t>The enhancement in this feature allows users to automate NetSuite’s intercompany management functionality and purchasing process.</a:t>
            </a:r>
          </a:p>
        </p:txBody>
      </p:sp>
      <p:sp>
        <p:nvSpPr>
          <p:cNvPr id="235" name="TextBox 234"/>
          <p:cNvSpPr txBox="1"/>
          <p:nvPr/>
        </p:nvSpPr>
        <p:spPr>
          <a:xfrm>
            <a:off x="11519833" y="1857614"/>
            <a:ext cx="2644402" cy="369332"/>
          </a:xfrm>
          <a:prstGeom prst="rect">
            <a:avLst/>
          </a:prstGeom>
          <a:noFill/>
        </p:spPr>
        <p:txBody>
          <a:bodyPr wrap="square" rtlCol="0">
            <a:spAutoFit/>
          </a:bodyPr>
          <a:lstStyle/>
          <a:p>
            <a:r>
              <a:rPr lang="en-US" sz="1800" dirty="0">
                <a:solidFill>
                  <a:schemeClr val="accent6">
                    <a:lumMod val="50000"/>
                    <a:lumOff val="50000"/>
                  </a:schemeClr>
                </a:solidFill>
                <a:latin typeface="Roboto" panose="02000000000000000000" pitchFamily="2" charset="0"/>
                <a:ea typeface="Roboto" panose="02000000000000000000" pitchFamily="2" charset="0"/>
                <a:cs typeface="Roboto" panose="02000000000000000000" pitchFamily="2" charset="0"/>
              </a:rPr>
              <a:t>Purchasing and Billing</a:t>
            </a:r>
          </a:p>
        </p:txBody>
      </p:sp>
      <p:sp>
        <p:nvSpPr>
          <p:cNvPr id="236" name="TextBox 235"/>
          <p:cNvSpPr txBox="1"/>
          <p:nvPr/>
        </p:nvSpPr>
        <p:spPr>
          <a:xfrm>
            <a:off x="13022152" y="3999109"/>
            <a:ext cx="4245112" cy="1025922"/>
          </a:xfrm>
          <a:prstGeom prst="rect">
            <a:avLst/>
          </a:prstGeom>
          <a:noFill/>
        </p:spPr>
        <p:txBody>
          <a:bodyPr wrap="square" numCol="1" rtlCol="0">
            <a:spAutoFit/>
          </a:bodyPr>
          <a:lstStyle/>
          <a:p>
            <a:pPr>
              <a:lnSpc>
                <a:spcPct val="150000"/>
              </a:lnSpc>
            </a:pPr>
            <a:r>
              <a:rPr lang="en-US" sz="1400" dirty="0">
                <a:latin typeface="Roboto" panose="02000000000000000000" pitchFamily="2" charset="0"/>
                <a:ea typeface="Roboto" panose="02000000000000000000" pitchFamily="2" charset="0"/>
                <a:cs typeface="Roboto" panose="02000000000000000000" pitchFamily="2" charset="0"/>
              </a:rPr>
              <a:t>There is also a noteworthy enhancement in expense reports where users can now set limits on expense lines instead of on the expense reports.</a:t>
            </a:r>
          </a:p>
        </p:txBody>
      </p:sp>
      <p:sp>
        <p:nvSpPr>
          <p:cNvPr id="237" name="TextBox 236"/>
          <p:cNvSpPr txBox="1"/>
          <p:nvPr/>
        </p:nvSpPr>
        <p:spPr>
          <a:xfrm>
            <a:off x="13022152" y="3702506"/>
            <a:ext cx="1967386" cy="369332"/>
          </a:xfrm>
          <a:prstGeom prst="rect">
            <a:avLst/>
          </a:prstGeom>
          <a:noFill/>
        </p:spPr>
        <p:txBody>
          <a:bodyPr wrap="square" rtlCol="0">
            <a:spAutoFit/>
          </a:bodyPr>
          <a:lstStyle/>
          <a:p>
            <a:r>
              <a:rPr lang="en-US" sz="1800" dirty="0">
                <a:solidFill>
                  <a:schemeClr val="accent6">
                    <a:lumMod val="50000"/>
                    <a:lumOff val="50000"/>
                  </a:schemeClr>
                </a:solidFill>
                <a:latin typeface="Roboto" panose="02000000000000000000" pitchFamily="2" charset="0"/>
                <a:ea typeface="Roboto" panose="02000000000000000000" pitchFamily="2" charset="0"/>
                <a:cs typeface="Roboto" panose="02000000000000000000" pitchFamily="2" charset="0"/>
              </a:rPr>
              <a:t>Expense Reports</a:t>
            </a:r>
          </a:p>
        </p:txBody>
      </p:sp>
      <p:sp>
        <p:nvSpPr>
          <p:cNvPr id="238" name="TextBox 237"/>
          <p:cNvSpPr txBox="1"/>
          <p:nvPr/>
        </p:nvSpPr>
        <p:spPr>
          <a:xfrm>
            <a:off x="13276842" y="5832486"/>
            <a:ext cx="3963122" cy="1025922"/>
          </a:xfrm>
          <a:prstGeom prst="rect">
            <a:avLst/>
          </a:prstGeom>
          <a:noFill/>
        </p:spPr>
        <p:txBody>
          <a:bodyPr wrap="square" numCol="1" rtlCol="0">
            <a:spAutoFit/>
          </a:bodyPr>
          <a:lstStyle/>
          <a:p>
            <a:pPr>
              <a:lnSpc>
                <a:spcPct val="150000"/>
              </a:lnSpc>
            </a:pPr>
            <a:r>
              <a:rPr lang="en-US" sz="1400" dirty="0">
                <a:latin typeface="Roboto" panose="02000000000000000000" pitchFamily="2" charset="0"/>
                <a:ea typeface="Roboto" panose="02000000000000000000" pitchFamily="2" charset="0"/>
                <a:cs typeface="Roboto" panose="02000000000000000000" pitchFamily="2" charset="0"/>
              </a:rPr>
              <a:t>This update on Sales Orders lets you “Assign Location” with NetSuite to calculate the best possible location for the selected sales order. </a:t>
            </a:r>
          </a:p>
        </p:txBody>
      </p:sp>
      <p:sp>
        <p:nvSpPr>
          <p:cNvPr id="239" name="TextBox 238"/>
          <p:cNvSpPr txBox="1"/>
          <p:nvPr/>
        </p:nvSpPr>
        <p:spPr>
          <a:xfrm>
            <a:off x="13276842" y="5535883"/>
            <a:ext cx="1967386" cy="369332"/>
          </a:xfrm>
          <a:prstGeom prst="rect">
            <a:avLst/>
          </a:prstGeom>
          <a:noFill/>
        </p:spPr>
        <p:txBody>
          <a:bodyPr wrap="square" rtlCol="0">
            <a:spAutoFit/>
          </a:bodyPr>
          <a:lstStyle/>
          <a:p>
            <a:r>
              <a:rPr lang="en-US" sz="1800" dirty="0">
                <a:solidFill>
                  <a:schemeClr val="accent6">
                    <a:lumMod val="50000"/>
                    <a:lumOff val="50000"/>
                  </a:schemeClr>
                </a:solidFill>
                <a:latin typeface="Roboto" panose="02000000000000000000" pitchFamily="2" charset="0"/>
                <a:ea typeface="Roboto" panose="02000000000000000000" pitchFamily="2" charset="0"/>
                <a:cs typeface="Roboto" panose="02000000000000000000" pitchFamily="2" charset="0"/>
              </a:rPr>
              <a:t>Best Location</a:t>
            </a:r>
          </a:p>
        </p:txBody>
      </p:sp>
      <p:sp>
        <p:nvSpPr>
          <p:cNvPr id="14" name="TextBox 13">
            <a:extLst>
              <a:ext uri="{FF2B5EF4-FFF2-40B4-BE49-F238E27FC236}">
                <a16:creationId xmlns:a16="http://schemas.microsoft.com/office/drawing/2014/main" id="{A177B9D6-2D4C-EF68-05AC-54C1EB44C943}"/>
              </a:ext>
            </a:extLst>
          </p:cNvPr>
          <p:cNvSpPr txBox="1"/>
          <p:nvPr/>
        </p:nvSpPr>
        <p:spPr>
          <a:xfrm>
            <a:off x="12800580" y="7635298"/>
            <a:ext cx="3963122" cy="1025922"/>
          </a:xfrm>
          <a:prstGeom prst="rect">
            <a:avLst/>
          </a:prstGeom>
          <a:noFill/>
        </p:spPr>
        <p:txBody>
          <a:bodyPr wrap="square" numCol="1" rtlCol="0">
            <a:spAutoFit/>
          </a:bodyPr>
          <a:lstStyle/>
          <a:p>
            <a:pPr>
              <a:lnSpc>
                <a:spcPct val="150000"/>
              </a:lnSpc>
            </a:pPr>
            <a:r>
              <a:rPr lang="en-US" sz="1400" dirty="0">
                <a:latin typeface="Roboto" panose="02000000000000000000" pitchFamily="2" charset="0"/>
                <a:ea typeface="Roboto" panose="02000000000000000000" pitchFamily="2" charset="0"/>
                <a:cs typeface="Roboto" panose="02000000000000000000" pitchFamily="2" charset="0"/>
              </a:rPr>
              <a:t>Users could create and apply calculated measures to redirected data instead of flat data.</a:t>
            </a:r>
          </a:p>
        </p:txBody>
      </p:sp>
      <p:sp>
        <p:nvSpPr>
          <p:cNvPr id="15" name="TextBox 14">
            <a:extLst>
              <a:ext uri="{FF2B5EF4-FFF2-40B4-BE49-F238E27FC236}">
                <a16:creationId xmlns:a16="http://schemas.microsoft.com/office/drawing/2014/main" id="{85FF9094-8010-984C-B4B4-D234C9C4849D}"/>
              </a:ext>
            </a:extLst>
          </p:cNvPr>
          <p:cNvSpPr txBox="1"/>
          <p:nvPr/>
        </p:nvSpPr>
        <p:spPr>
          <a:xfrm>
            <a:off x="12800580" y="7338695"/>
            <a:ext cx="1967386" cy="369332"/>
          </a:xfrm>
          <a:prstGeom prst="rect">
            <a:avLst/>
          </a:prstGeom>
          <a:noFill/>
        </p:spPr>
        <p:txBody>
          <a:bodyPr wrap="square" rtlCol="0">
            <a:spAutoFit/>
          </a:bodyPr>
          <a:lstStyle/>
          <a:p>
            <a:r>
              <a:rPr lang="en-US" sz="1800" dirty="0">
                <a:solidFill>
                  <a:schemeClr val="accent6">
                    <a:lumMod val="50000"/>
                    <a:lumOff val="50000"/>
                  </a:schemeClr>
                </a:solidFill>
                <a:latin typeface="Roboto" panose="02000000000000000000" pitchFamily="2" charset="0"/>
                <a:ea typeface="Roboto" panose="02000000000000000000" pitchFamily="2" charset="0"/>
                <a:cs typeface="Roboto" panose="02000000000000000000" pitchFamily="2" charset="0"/>
              </a:rPr>
              <a:t>SuiteAnalytics</a:t>
            </a:r>
          </a:p>
        </p:txBody>
      </p:sp>
      <p:pic>
        <p:nvPicPr>
          <p:cNvPr id="2" name="Picture 2" descr="Logo, company name&#10;&#10;Description automatically generated">
            <a:extLst>
              <a:ext uri="{FF2B5EF4-FFF2-40B4-BE49-F238E27FC236}">
                <a16:creationId xmlns:a16="http://schemas.microsoft.com/office/drawing/2014/main" id="{8A9ED234-7504-E445-DE2D-157A90D4FA7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02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left)">
                                      <p:cBhvr>
                                        <p:cTn id="7" dur="500"/>
                                        <p:tgtEl>
                                          <p:spTgt spid="2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wipe(left)">
                                      <p:cBhvr>
                                        <p:cTn id="11" dur="500"/>
                                        <p:tgtEl>
                                          <p:spTgt spid="2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wipe(left)">
                                      <p:cBhvr>
                                        <p:cTn id="15" dur="500"/>
                                        <p:tgtEl>
                                          <p:spTgt spid="2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2"/>
                                        </p:tgtEl>
                                        <p:attrNameLst>
                                          <p:attrName>style.visibility</p:attrName>
                                        </p:attrNameLst>
                                      </p:cBhvr>
                                      <p:to>
                                        <p:strVal val="visible"/>
                                      </p:to>
                                    </p:set>
                                    <p:animEffect transition="in" filter="wipe(left)">
                                      <p:cBhvr>
                                        <p:cTn id="19" dur="500"/>
                                        <p:tgtEl>
                                          <p:spTgt spid="23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up)">
                                      <p:cBhvr>
                                        <p:cTn id="23" dur="500"/>
                                        <p:tgtEl>
                                          <p:spTgt spid="5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35"/>
                                        </p:tgtEl>
                                        <p:attrNameLst>
                                          <p:attrName>style.visibility</p:attrName>
                                        </p:attrNameLst>
                                      </p:cBhvr>
                                      <p:to>
                                        <p:strVal val="visible"/>
                                      </p:to>
                                    </p:set>
                                    <p:animEffect transition="in" filter="wipe(left)">
                                      <p:cBhvr>
                                        <p:cTn id="27" dur="500"/>
                                        <p:tgtEl>
                                          <p:spTgt spid="2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4"/>
                                        </p:tgtEl>
                                        <p:attrNameLst>
                                          <p:attrName>style.visibility</p:attrName>
                                        </p:attrNameLst>
                                      </p:cBhvr>
                                      <p:to>
                                        <p:strVal val="visible"/>
                                      </p:to>
                                    </p:set>
                                    <p:animEffect transition="in" filter="wipe(left)">
                                      <p:cBhvr>
                                        <p:cTn id="31" dur="500"/>
                                        <p:tgtEl>
                                          <p:spTgt spid="23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37"/>
                                        </p:tgtEl>
                                        <p:attrNameLst>
                                          <p:attrName>style.visibility</p:attrName>
                                        </p:attrNameLst>
                                      </p:cBhvr>
                                      <p:to>
                                        <p:strVal val="visible"/>
                                      </p:to>
                                    </p:set>
                                    <p:animEffect transition="in" filter="wipe(left)">
                                      <p:cBhvr>
                                        <p:cTn id="35" dur="500"/>
                                        <p:tgtEl>
                                          <p:spTgt spid="2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6"/>
                                        </p:tgtEl>
                                        <p:attrNameLst>
                                          <p:attrName>style.visibility</p:attrName>
                                        </p:attrNameLst>
                                      </p:cBhvr>
                                      <p:to>
                                        <p:strVal val="visible"/>
                                      </p:to>
                                    </p:set>
                                    <p:animEffect transition="in" filter="wipe(left)">
                                      <p:cBhvr>
                                        <p:cTn id="39" dur="500"/>
                                        <p:tgtEl>
                                          <p:spTgt spid="2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39"/>
                                        </p:tgtEl>
                                        <p:attrNameLst>
                                          <p:attrName>style.visibility</p:attrName>
                                        </p:attrNameLst>
                                      </p:cBhvr>
                                      <p:to>
                                        <p:strVal val="visible"/>
                                      </p:to>
                                    </p:set>
                                    <p:animEffect transition="in" filter="wipe(left)">
                                      <p:cBhvr>
                                        <p:cTn id="43" dur="500"/>
                                        <p:tgtEl>
                                          <p:spTgt spid="2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38"/>
                                        </p:tgtEl>
                                        <p:attrNameLst>
                                          <p:attrName>style.visibility</p:attrName>
                                        </p:attrNameLst>
                                      </p:cBhvr>
                                      <p:to>
                                        <p:strVal val="visible"/>
                                      </p:to>
                                    </p:set>
                                    <p:animEffect transition="in" filter="wipe(left)">
                                      <p:cBhvr>
                                        <p:cTn id="47" dur="500"/>
                                        <p:tgtEl>
                                          <p:spTgt spid="23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2" grpId="0"/>
      <p:bldP spid="223" grpId="0"/>
      <p:bldP spid="232" grpId="0"/>
      <p:bldP spid="234" grpId="0"/>
      <p:bldP spid="235" grpId="0"/>
      <p:bldP spid="236" grpId="0"/>
      <p:bldP spid="237" grpId="0"/>
      <p:bldP spid="238" grpId="0"/>
      <p:bldP spid="239"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2"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2021.2</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384995"/>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To save your time and make it better, we have a few new enhancements every year; to make our services better and more efficient.</a:t>
            </a:r>
          </a:p>
        </p:txBody>
      </p:sp>
      <p:pic>
        <p:nvPicPr>
          <p:cNvPr id="2" name="Picture 2" descr="Logo, company name&#10;&#10;Description automatically generated">
            <a:extLst>
              <a:ext uri="{FF2B5EF4-FFF2-40B4-BE49-F238E27FC236}">
                <a16:creationId xmlns:a16="http://schemas.microsoft.com/office/drawing/2014/main" id="{653E53E5-EE8E-492F-5EC7-48A547822E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44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46256" y="1181100"/>
            <a:ext cx="4303511" cy="8639980"/>
            <a:chOff x="12576532" y="2411582"/>
            <a:chExt cx="2351724" cy="4721459"/>
          </a:xfrm>
        </p:grpSpPr>
        <p:grpSp>
          <p:nvGrpSpPr>
            <p:cNvPr id="38" name="Group 37"/>
            <p:cNvGrpSpPr/>
            <p:nvPr/>
          </p:nvGrpSpPr>
          <p:grpSpPr>
            <a:xfrm>
              <a:off x="12691719" y="5525124"/>
              <a:ext cx="2117535" cy="1607917"/>
              <a:chOff x="1053315" y="610123"/>
              <a:chExt cx="5816938" cy="4417008"/>
            </a:xfrm>
          </p:grpSpPr>
          <p:sp>
            <p:nvSpPr>
              <p:cNvPr id="40" name="Shape 7"/>
              <p:cNvSpPr/>
              <p:nvPr/>
            </p:nvSpPr>
            <p:spPr>
              <a:xfrm>
                <a:off x="1344531" y="2243734"/>
                <a:ext cx="5232328" cy="2783397"/>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tx2">
                      <a:lumMod val="60000"/>
                      <a:lumOff val="40000"/>
                    </a:schemeClr>
                  </a:gs>
                  <a:gs pos="0">
                    <a:schemeClr val="tx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tx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Freeform 42"/>
              <p:cNvSpPr/>
              <p:nvPr/>
            </p:nvSpPr>
            <p:spPr>
              <a:xfrm>
                <a:off x="1053315" y="2139036"/>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tx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0"/>
              <p:cNvSpPr/>
              <p:nvPr/>
            </p:nvSpPr>
            <p:spPr>
              <a:xfrm>
                <a:off x="3961615" y="2139504"/>
                <a:ext cx="2907351" cy="2211671"/>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grpSp>
          <p:nvGrpSpPr>
            <p:cNvPr id="45" name="Group 44"/>
            <p:cNvGrpSpPr/>
            <p:nvPr/>
          </p:nvGrpSpPr>
          <p:grpSpPr>
            <a:xfrm>
              <a:off x="12576532" y="4544323"/>
              <a:ext cx="2351724" cy="1559361"/>
              <a:chOff x="1053315" y="610123"/>
              <a:chExt cx="5827422" cy="3864005"/>
            </a:xfrm>
          </p:grpSpPr>
          <p:sp>
            <p:nvSpPr>
              <p:cNvPr id="46" name="Shape 6"/>
              <p:cNvSpPr/>
              <p:nvPr/>
            </p:nvSpPr>
            <p:spPr>
              <a:xfrm>
                <a:off x="1066014" y="711724"/>
                <a:ext cx="5814723"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2">
                      <a:lumMod val="60000"/>
                      <a:lumOff val="40000"/>
                    </a:schemeClr>
                  </a:gs>
                  <a:gs pos="0">
                    <a:schemeClr val="accent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Freeform 48"/>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1" name="Group 50"/>
            <p:cNvGrpSpPr/>
            <p:nvPr/>
          </p:nvGrpSpPr>
          <p:grpSpPr>
            <a:xfrm>
              <a:off x="12874903" y="4081629"/>
              <a:ext cx="1754981" cy="1163679"/>
              <a:chOff x="1053315" y="610123"/>
              <a:chExt cx="5827422" cy="3864005"/>
            </a:xfrm>
          </p:grpSpPr>
          <p:sp>
            <p:nvSpPr>
              <p:cNvPr id="52" name="Shape 6"/>
              <p:cNvSpPr/>
              <p:nvPr/>
            </p:nvSpPr>
            <p:spPr>
              <a:xfrm>
                <a:off x="1066015" y="711723"/>
                <a:ext cx="5814722"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3">
                      <a:lumMod val="60000"/>
                      <a:lumOff val="40000"/>
                    </a:schemeClr>
                  </a:gs>
                  <a:gs pos="0">
                    <a:schemeClr val="accent3"/>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3">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1053315" y="2134757"/>
                <a:ext cx="5815653" cy="2212138"/>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3">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1"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2" name="Group 71"/>
            <p:cNvGrpSpPr/>
            <p:nvPr/>
          </p:nvGrpSpPr>
          <p:grpSpPr>
            <a:xfrm>
              <a:off x="12641324" y="3111082"/>
              <a:ext cx="2222140" cy="1511396"/>
              <a:chOff x="1053315" y="610123"/>
              <a:chExt cx="5827422" cy="3963542"/>
            </a:xfrm>
          </p:grpSpPr>
          <p:sp>
            <p:nvSpPr>
              <p:cNvPr id="73" name="Shape 6"/>
              <p:cNvSpPr/>
              <p:nvPr/>
            </p:nvSpPr>
            <p:spPr>
              <a:xfrm>
                <a:off x="1066015" y="811261"/>
                <a:ext cx="5814722"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4">
                      <a:lumMod val="60000"/>
                      <a:lumOff val="40000"/>
                    </a:schemeClr>
                  </a:gs>
                  <a:gs pos="0">
                    <a:schemeClr val="accent4"/>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4">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Freeform 75"/>
              <p:cNvSpPr/>
              <p:nvPr/>
            </p:nvSpPr>
            <p:spPr>
              <a:xfrm>
                <a:off x="1053315" y="2139964"/>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4">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7" name="Shape 10"/>
              <p:cNvSpPr/>
              <p:nvPr/>
            </p:nvSpPr>
            <p:spPr>
              <a:xfrm>
                <a:off x="3961615" y="2140434"/>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8" name="Group 77"/>
            <p:cNvGrpSpPr/>
            <p:nvPr/>
          </p:nvGrpSpPr>
          <p:grpSpPr>
            <a:xfrm>
              <a:off x="12799706" y="2411582"/>
              <a:ext cx="1905376" cy="1342765"/>
              <a:chOff x="1053315" y="610123"/>
              <a:chExt cx="5827422" cy="4106730"/>
            </a:xfrm>
          </p:grpSpPr>
          <p:sp>
            <p:nvSpPr>
              <p:cNvPr id="79" name="Shape 6"/>
              <p:cNvSpPr/>
              <p:nvPr/>
            </p:nvSpPr>
            <p:spPr>
              <a:xfrm>
                <a:off x="1066014" y="954448"/>
                <a:ext cx="5814723"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0"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5">
                      <a:lumMod val="60000"/>
                      <a:lumOff val="40000"/>
                    </a:schemeClr>
                  </a:gs>
                  <a:gs pos="0">
                    <a:schemeClr val="accent5"/>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1" name="Freeform 80"/>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5">
                  <a:lumMod val="40000"/>
                  <a:lumOff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82"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14" name="Group 13"/>
          <p:cNvGrpSpPr/>
          <p:nvPr/>
        </p:nvGrpSpPr>
        <p:grpSpPr>
          <a:xfrm>
            <a:off x="947803" y="2953838"/>
            <a:ext cx="8208595" cy="1763686"/>
            <a:chOff x="947803" y="2953838"/>
            <a:chExt cx="8208595" cy="1763686"/>
          </a:xfrm>
        </p:grpSpPr>
        <p:sp>
          <p:nvSpPr>
            <p:cNvPr id="33" name="Oval 32"/>
            <p:cNvSpPr/>
            <p:nvPr/>
          </p:nvSpPr>
          <p:spPr>
            <a:xfrm>
              <a:off x="947803" y="2953838"/>
              <a:ext cx="1629538" cy="1629538"/>
            </a:xfrm>
            <a:prstGeom prst="ellipse">
              <a:avLst/>
            </a:prstGeom>
            <a:noFill/>
            <a:ln>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58" name="Right Arrow 57"/>
            <p:cNvSpPr/>
            <p:nvPr/>
          </p:nvSpPr>
          <p:spPr>
            <a:xfrm>
              <a:off x="2425041" y="3385189"/>
              <a:ext cx="602044" cy="766837"/>
            </a:xfrm>
            <a:prstGeom prst="rightArrow">
              <a:avLst/>
            </a:prstGeom>
            <a:gradFill>
              <a:gsLst>
                <a:gs pos="100000">
                  <a:schemeClr val="accent3">
                    <a:lumMod val="65000"/>
                    <a:lumOff val="35000"/>
                  </a:schemeClr>
                </a:gs>
                <a:gs pos="0">
                  <a:schemeClr val="accent3"/>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64" name="TextBox 63"/>
            <p:cNvSpPr txBox="1"/>
            <p:nvPr/>
          </p:nvSpPr>
          <p:spPr>
            <a:xfrm>
              <a:off x="3221055" y="3091951"/>
              <a:ext cx="5935343" cy="1625573"/>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Bank Statement Matching and Reconciliation</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This focused on enhancing the user experience by allowing NetSuite users to match all transactions in bulk instead of manually checking them.</a:t>
              </a:r>
            </a:p>
          </p:txBody>
        </p:sp>
        <p:sp>
          <p:nvSpPr>
            <p:cNvPr id="34" name="Oval 33"/>
            <p:cNvSpPr/>
            <p:nvPr/>
          </p:nvSpPr>
          <p:spPr>
            <a:xfrm>
              <a:off x="1051084" y="3057119"/>
              <a:ext cx="1422977" cy="1422977"/>
            </a:xfrm>
            <a:prstGeom prst="ellipse">
              <a:avLst/>
            </a:prstGeom>
            <a:gradFill>
              <a:gsLst>
                <a:gs pos="100000">
                  <a:schemeClr val="accent3">
                    <a:lumMod val="65000"/>
                    <a:lumOff val="35000"/>
                  </a:schemeClr>
                </a:gs>
                <a:gs pos="0">
                  <a:schemeClr val="accent3"/>
                </a:gs>
              </a:gsLst>
              <a:lin ang="15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1</a:t>
              </a:r>
            </a:p>
          </p:txBody>
        </p:sp>
      </p:grpSp>
      <p:cxnSp>
        <p:nvCxnSpPr>
          <p:cNvPr id="85" name="Straight Arrow Connector 84"/>
          <p:cNvCxnSpPr/>
          <p:nvPr/>
        </p:nvCxnSpPr>
        <p:spPr>
          <a:xfrm flipH="1" flipV="1">
            <a:off x="9562575" y="3975167"/>
            <a:ext cx="2317458" cy="1172162"/>
          </a:xfrm>
          <a:prstGeom prst="straightConnector1">
            <a:avLst/>
          </a:prstGeom>
          <a:ln>
            <a:solidFill>
              <a:schemeClr val="accent3">
                <a:lumMod val="60000"/>
                <a:lumOff val="4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935405" y="5229237"/>
            <a:ext cx="8208595" cy="1750037"/>
            <a:chOff x="935405" y="5102440"/>
            <a:chExt cx="8208595" cy="1750037"/>
          </a:xfrm>
        </p:grpSpPr>
        <p:sp>
          <p:nvSpPr>
            <p:cNvPr id="86" name="Oval 85"/>
            <p:cNvSpPr/>
            <p:nvPr/>
          </p:nvSpPr>
          <p:spPr>
            <a:xfrm>
              <a:off x="935405" y="5102440"/>
              <a:ext cx="1629538" cy="1629538"/>
            </a:xfrm>
            <a:prstGeom prst="ellipse">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87" name="Right Arrow 86"/>
            <p:cNvSpPr/>
            <p:nvPr/>
          </p:nvSpPr>
          <p:spPr>
            <a:xfrm>
              <a:off x="2412643" y="5533791"/>
              <a:ext cx="602044" cy="766837"/>
            </a:xfrm>
            <a:prstGeom prst="rightArrow">
              <a:avLst/>
            </a:prstGeom>
            <a:gradFill>
              <a:gsLst>
                <a:gs pos="100000">
                  <a:schemeClr val="accent2">
                    <a:lumMod val="46000"/>
                    <a:lumOff val="54000"/>
                  </a:schemeClr>
                </a:gs>
                <a:gs pos="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88" name="TextBox 87"/>
            <p:cNvSpPr txBox="1"/>
            <p:nvPr/>
          </p:nvSpPr>
          <p:spPr>
            <a:xfrm>
              <a:off x="3208657" y="5226904"/>
              <a:ext cx="5935343" cy="1625573"/>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Automated Cash Application</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NetSuite users can now automatically create payment records for customers and apply them to open invoices as long as they are in the statement. </a:t>
              </a:r>
            </a:p>
          </p:txBody>
        </p:sp>
        <p:sp>
          <p:nvSpPr>
            <p:cNvPr id="92" name="Oval 91"/>
            <p:cNvSpPr/>
            <p:nvPr/>
          </p:nvSpPr>
          <p:spPr>
            <a:xfrm>
              <a:off x="1038686" y="5205721"/>
              <a:ext cx="1422977" cy="1422977"/>
            </a:xfrm>
            <a:prstGeom prst="ellipse">
              <a:avLst/>
            </a:prstGeom>
            <a:gradFill>
              <a:gsLst>
                <a:gs pos="100000">
                  <a:schemeClr val="accent2">
                    <a:lumMod val="60000"/>
                    <a:lumOff val="40000"/>
                  </a:schemeClr>
                </a:gs>
                <a:gs pos="0">
                  <a:schemeClr val="accent2"/>
                </a:gs>
              </a:gsLst>
              <a:lin ang="18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2</a:t>
              </a:r>
            </a:p>
          </p:txBody>
        </p:sp>
      </p:grpSp>
      <p:grpSp>
        <p:nvGrpSpPr>
          <p:cNvPr id="12" name="Group 11"/>
          <p:cNvGrpSpPr/>
          <p:nvPr/>
        </p:nvGrpSpPr>
        <p:grpSpPr>
          <a:xfrm>
            <a:off x="935405" y="7504636"/>
            <a:ext cx="8208595" cy="1629538"/>
            <a:chOff x="935405" y="7504636"/>
            <a:chExt cx="8208595" cy="1629538"/>
          </a:xfrm>
        </p:grpSpPr>
        <p:sp>
          <p:nvSpPr>
            <p:cNvPr id="89" name="Oval 88"/>
            <p:cNvSpPr/>
            <p:nvPr/>
          </p:nvSpPr>
          <p:spPr>
            <a:xfrm>
              <a:off x="935405" y="7504636"/>
              <a:ext cx="1629538" cy="1629538"/>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90" name="Right Arrow 89"/>
            <p:cNvSpPr/>
            <p:nvPr/>
          </p:nvSpPr>
          <p:spPr>
            <a:xfrm>
              <a:off x="2412643" y="7935987"/>
              <a:ext cx="602044" cy="766837"/>
            </a:xfrm>
            <a:prstGeom prst="rightArrow">
              <a:avLst/>
            </a:prstGeom>
            <a:gradFill>
              <a:gsLst>
                <a:gs pos="100000">
                  <a:schemeClr val="tx2">
                    <a:lumMod val="58000"/>
                    <a:lumOff val="42000"/>
                  </a:schemeClr>
                </a:gs>
                <a:gs pos="0">
                  <a:schemeClr val="accent6">
                    <a:lumMod val="75000"/>
                    <a:lumOff val="2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91" name="TextBox 90"/>
            <p:cNvSpPr txBox="1"/>
            <p:nvPr/>
          </p:nvSpPr>
          <p:spPr>
            <a:xfrm>
              <a:off x="3208657" y="7642749"/>
              <a:ext cx="5935343" cy="1256241"/>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Subscription Billing</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Users can generate the proper charge, which flows into the invoicing process as NetSuite allows this activity.</a:t>
              </a:r>
            </a:p>
          </p:txBody>
        </p:sp>
        <p:sp>
          <p:nvSpPr>
            <p:cNvPr id="94" name="Oval 93"/>
            <p:cNvSpPr/>
            <p:nvPr/>
          </p:nvSpPr>
          <p:spPr>
            <a:xfrm>
              <a:off x="1038686" y="7607917"/>
              <a:ext cx="1422977" cy="1422977"/>
            </a:xfrm>
            <a:prstGeom prst="ellipse">
              <a:avLst/>
            </a:prstGeom>
            <a:gradFill>
              <a:gsLst>
                <a:gs pos="100000">
                  <a:schemeClr val="accent6">
                    <a:lumMod val="49000"/>
                    <a:lumOff val="51000"/>
                  </a:schemeClr>
                </a:gs>
                <a:gs pos="0">
                  <a:schemeClr val="tx2"/>
                </a:gs>
              </a:gsLst>
              <a:lin ang="15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3</a:t>
              </a:r>
            </a:p>
          </p:txBody>
        </p:sp>
      </p:grpSp>
      <p:cxnSp>
        <p:nvCxnSpPr>
          <p:cNvPr id="96" name="Straight Arrow Connector 95"/>
          <p:cNvCxnSpPr/>
          <p:nvPr/>
        </p:nvCxnSpPr>
        <p:spPr>
          <a:xfrm flipH="1" flipV="1">
            <a:off x="9495687" y="6096889"/>
            <a:ext cx="1947981" cy="401273"/>
          </a:xfrm>
          <a:prstGeom prst="straightConnector1">
            <a:avLst/>
          </a:prstGeom>
          <a:ln>
            <a:solidFill>
              <a:schemeClr val="accent2">
                <a:lumMod val="60000"/>
                <a:lumOff val="4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9684584" y="8189942"/>
            <a:ext cx="1949434" cy="1"/>
          </a:xfrm>
          <a:prstGeom prst="straightConnector1">
            <a:avLst/>
          </a:prstGeom>
          <a:ln>
            <a:solidFill>
              <a:schemeClr val="accent6">
                <a:lumMod val="25000"/>
                <a:lumOff val="75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0" y="10004452"/>
            <a:ext cx="18288000" cy="282548"/>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id="{C36A2F0E-7648-25E7-E5F4-5B486AEA01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844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50"/>
                                        <p:tgtEl>
                                          <p:spTgt spid="12"/>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250"/>
                                        <p:tgtEl>
                                          <p:spTgt spid="99"/>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childTnLst>
                          </p:cTn>
                        </p:par>
                        <p:par>
                          <p:cTn id="24" fill="hold">
                            <p:stCondLst>
                              <p:cond delay="1250"/>
                            </p:stCondLst>
                            <p:childTnLst>
                              <p:par>
                                <p:cTn id="25" presetID="22" presetClass="entr" presetSubtype="2"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right)">
                                      <p:cBhvr>
                                        <p:cTn id="27" dur="250"/>
                                        <p:tgtEl>
                                          <p:spTgt spid="85"/>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wipe(right)">
                                      <p:cBhvr>
                                        <p:cTn id="31" dur="250"/>
                                        <p:tgtEl>
                                          <p:spTgt spid="96"/>
                                        </p:tgtEl>
                                      </p:cBhvr>
                                    </p:animEffect>
                                  </p:childTnLst>
                                </p:cTn>
                              </p:par>
                            </p:childTnLst>
                          </p:cTn>
                        </p:par>
                        <p:par>
                          <p:cTn id="32" fill="hold">
                            <p:stCondLst>
                              <p:cond delay="1750"/>
                            </p:stCondLst>
                            <p:childTnLst>
                              <p:par>
                                <p:cTn id="33" presetID="22" presetClass="entr" presetSubtype="2" fill="hold"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right)">
                                      <p:cBhvr>
                                        <p:cTn id="35" dur="2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46256" y="1181100"/>
            <a:ext cx="4303511" cy="8639980"/>
            <a:chOff x="12576532" y="2411582"/>
            <a:chExt cx="2351724" cy="4721459"/>
          </a:xfrm>
        </p:grpSpPr>
        <p:grpSp>
          <p:nvGrpSpPr>
            <p:cNvPr id="38" name="Group 37"/>
            <p:cNvGrpSpPr/>
            <p:nvPr/>
          </p:nvGrpSpPr>
          <p:grpSpPr>
            <a:xfrm>
              <a:off x="12691719" y="5525124"/>
              <a:ext cx="2117535" cy="1607917"/>
              <a:chOff x="1053315" y="610123"/>
              <a:chExt cx="5816938" cy="4417008"/>
            </a:xfrm>
          </p:grpSpPr>
          <p:sp>
            <p:nvSpPr>
              <p:cNvPr id="40" name="Shape 7"/>
              <p:cNvSpPr/>
              <p:nvPr/>
            </p:nvSpPr>
            <p:spPr>
              <a:xfrm>
                <a:off x="1344531" y="2243734"/>
                <a:ext cx="5232328" cy="2783397"/>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tx2">
                      <a:lumMod val="60000"/>
                      <a:lumOff val="40000"/>
                    </a:schemeClr>
                  </a:gs>
                  <a:gs pos="0">
                    <a:schemeClr val="tx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tx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Freeform 42"/>
              <p:cNvSpPr/>
              <p:nvPr/>
            </p:nvSpPr>
            <p:spPr>
              <a:xfrm>
                <a:off x="1053315" y="2139036"/>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tx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0"/>
              <p:cNvSpPr/>
              <p:nvPr/>
            </p:nvSpPr>
            <p:spPr>
              <a:xfrm>
                <a:off x="3961615" y="2139504"/>
                <a:ext cx="2907351" cy="2211671"/>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grpSp>
          <p:nvGrpSpPr>
            <p:cNvPr id="45" name="Group 44"/>
            <p:cNvGrpSpPr/>
            <p:nvPr/>
          </p:nvGrpSpPr>
          <p:grpSpPr>
            <a:xfrm>
              <a:off x="12576532" y="4544323"/>
              <a:ext cx="2351724" cy="1559361"/>
              <a:chOff x="1053315" y="610123"/>
              <a:chExt cx="5827422" cy="3864005"/>
            </a:xfrm>
          </p:grpSpPr>
          <p:sp>
            <p:nvSpPr>
              <p:cNvPr id="46" name="Shape 6"/>
              <p:cNvSpPr/>
              <p:nvPr/>
            </p:nvSpPr>
            <p:spPr>
              <a:xfrm>
                <a:off x="1066014" y="711724"/>
                <a:ext cx="5814723"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2">
                      <a:lumMod val="60000"/>
                      <a:lumOff val="40000"/>
                    </a:schemeClr>
                  </a:gs>
                  <a:gs pos="0">
                    <a:schemeClr val="accent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Freeform 48"/>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1" name="Group 50"/>
            <p:cNvGrpSpPr/>
            <p:nvPr/>
          </p:nvGrpSpPr>
          <p:grpSpPr>
            <a:xfrm>
              <a:off x="12874903" y="4081629"/>
              <a:ext cx="1754981" cy="1163679"/>
              <a:chOff x="1053315" y="610123"/>
              <a:chExt cx="5827422" cy="3864005"/>
            </a:xfrm>
          </p:grpSpPr>
          <p:sp>
            <p:nvSpPr>
              <p:cNvPr id="52" name="Shape 6"/>
              <p:cNvSpPr/>
              <p:nvPr/>
            </p:nvSpPr>
            <p:spPr>
              <a:xfrm>
                <a:off x="1066015" y="711723"/>
                <a:ext cx="5814722"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3">
                      <a:lumMod val="60000"/>
                      <a:lumOff val="40000"/>
                    </a:schemeClr>
                  </a:gs>
                  <a:gs pos="0">
                    <a:schemeClr val="accent3"/>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3">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1053315" y="2134757"/>
                <a:ext cx="5815653" cy="2212138"/>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3">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1"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2" name="Group 71"/>
            <p:cNvGrpSpPr/>
            <p:nvPr/>
          </p:nvGrpSpPr>
          <p:grpSpPr>
            <a:xfrm>
              <a:off x="12641324" y="3111082"/>
              <a:ext cx="2222140" cy="1511396"/>
              <a:chOff x="1053315" y="610123"/>
              <a:chExt cx="5827422" cy="3963542"/>
            </a:xfrm>
          </p:grpSpPr>
          <p:sp>
            <p:nvSpPr>
              <p:cNvPr id="73" name="Shape 6"/>
              <p:cNvSpPr/>
              <p:nvPr/>
            </p:nvSpPr>
            <p:spPr>
              <a:xfrm>
                <a:off x="1066015" y="811261"/>
                <a:ext cx="5814722"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4">
                      <a:lumMod val="60000"/>
                      <a:lumOff val="40000"/>
                    </a:schemeClr>
                  </a:gs>
                  <a:gs pos="0">
                    <a:schemeClr val="accent4"/>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4">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Freeform 75"/>
              <p:cNvSpPr/>
              <p:nvPr/>
            </p:nvSpPr>
            <p:spPr>
              <a:xfrm>
                <a:off x="1053315" y="2139964"/>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4">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7" name="Shape 10"/>
              <p:cNvSpPr/>
              <p:nvPr/>
            </p:nvSpPr>
            <p:spPr>
              <a:xfrm>
                <a:off x="3961615" y="2140434"/>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8" name="Group 77"/>
            <p:cNvGrpSpPr/>
            <p:nvPr/>
          </p:nvGrpSpPr>
          <p:grpSpPr>
            <a:xfrm>
              <a:off x="12799706" y="2411582"/>
              <a:ext cx="1905376" cy="1342765"/>
              <a:chOff x="1053315" y="610123"/>
              <a:chExt cx="5827422" cy="4106730"/>
            </a:xfrm>
          </p:grpSpPr>
          <p:sp>
            <p:nvSpPr>
              <p:cNvPr id="79" name="Shape 6"/>
              <p:cNvSpPr/>
              <p:nvPr/>
            </p:nvSpPr>
            <p:spPr>
              <a:xfrm>
                <a:off x="1066014" y="954448"/>
                <a:ext cx="5814723"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0"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5">
                      <a:lumMod val="60000"/>
                      <a:lumOff val="40000"/>
                    </a:schemeClr>
                  </a:gs>
                  <a:gs pos="0">
                    <a:schemeClr val="accent5"/>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1" name="Freeform 80"/>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5">
                  <a:lumMod val="40000"/>
                  <a:lumOff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82"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14" name="Group 13"/>
          <p:cNvGrpSpPr/>
          <p:nvPr/>
        </p:nvGrpSpPr>
        <p:grpSpPr>
          <a:xfrm>
            <a:off x="947803" y="2953838"/>
            <a:ext cx="8208595" cy="1629538"/>
            <a:chOff x="947803" y="2953838"/>
            <a:chExt cx="8208595" cy="1629538"/>
          </a:xfrm>
        </p:grpSpPr>
        <p:sp>
          <p:nvSpPr>
            <p:cNvPr id="33" name="Oval 32"/>
            <p:cNvSpPr/>
            <p:nvPr/>
          </p:nvSpPr>
          <p:spPr>
            <a:xfrm>
              <a:off x="947803" y="2953838"/>
              <a:ext cx="1629538" cy="1629538"/>
            </a:xfrm>
            <a:prstGeom prst="ellipse">
              <a:avLst/>
            </a:prstGeom>
            <a:noFill/>
            <a:ln>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58" name="Right Arrow 57"/>
            <p:cNvSpPr/>
            <p:nvPr/>
          </p:nvSpPr>
          <p:spPr>
            <a:xfrm>
              <a:off x="2425041" y="3385189"/>
              <a:ext cx="602044" cy="766837"/>
            </a:xfrm>
            <a:prstGeom prst="rightArrow">
              <a:avLst/>
            </a:prstGeom>
            <a:gradFill>
              <a:gsLst>
                <a:gs pos="100000">
                  <a:schemeClr val="accent3">
                    <a:lumMod val="65000"/>
                    <a:lumOff val="35000"/>
                  </a:schemeClr>
                </a:gs>
                <a:gs pos="0">
                  <a:schemeClr val="accent3"/>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64" name="TextBox 63"/>
            <p:cNvSpPr txBox="1"/>
            <p:nvPr/>
          </p:nvSpPr>
          <p:spPr>
            <a:xfrm>
              <a:off x="3221055" y="3091951"/>
              <a:ext cx="5935343" cy="1256241"/>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Budget Validation and Expense Commitments</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After an enhancement to this feature, NetSuite users can now validate project-specific budgets.</a:t>
              </a:r>
            </a:p>
          </p:txBody>
        </p:sp>
        <p:sp>
          <p:nvSpPr>
            <p:cNvPr id="34" name="Oval 33"/>
            <p:cNvSpPr/>
            <p:nvPr/>
          </p:nvSpPr>
          <p:spPr>
            <a:xfrm>
              <a:off x="1051084" y="3057119"/>
              <a:ext cx="1422977" cy="1422977"/>
            </a:xfrm>
            <a:prstGeom prst="ellipse">
              <a:avLst/>
            </a:prstGeom>
            <a:gradFill>
              <a:gsLst>
                <a:gs pos="100000">
                  <a:schemeClr val="accent3">
                    <a:lumMod val="65000"/>
                    <a:lumOff val="35000"/>
                  </a:schemeClr>
                </a:gs>
                <a:gs pos="0">
                  <a:schemeClr val="accent3"/>
                </a:gs>
              </a:gsLst>
              <a:lin ang="15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4</a:t>
              </a:r>
            </a:p>
          </p:txBody>
        </p:sp>
      </p:grpSp>
      <p:cxnSp>
        <p:nvCxnSpPr>
          <p:cNvPr id="85" name="Straight Arrow Connector 84"/>
          <p:cNvCxnSpPr/>
          <p:nvPr/>
        </p:nvCxnSpPr>
        <p:spPr>
          <a:xfrm flipH="1" flipV="1">
            <a:off x="9562575" y="3975167"/>
            <a:ext cx="2317458" cy="1172162"/>
          </a:xfrm>
          <a:prstGeom prst="straightConnector1">
            <a:avLst/>
          </a:prstGeom>
          <a:ln>
            <a:solidFill>
              <a:schemeClr val="accent3">
                <a:lumMod val="60000"/>
                <a:lumOff val="4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935405" y="5229237"/>
            <a:ext cx="8208595" cy="1629538"/>
            <a:chOff x="935405" y="5102440"/>
            <a:chExt cx="8208595" cy="1629538"/>
          </a:xfrm>
        </p:grpSpPr>
        <p:sp>
          <p:nvSpPr>
            <p:cNvPr id="86" name="Oval 85"/>
            <p:cNvSpPr/>
            <p:nvPr/>
          </p:nvSpPr>
          <p:spPr>
            <a:xfrm>
              <a:off x="935405" y="5102440"/>
              <a:ext cx="1629538" cy="1629538"/>
            </a:xfrm>
            <a:prstGeom prst="ellipse">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87" name="Right Arrow 86"/>
            <p:cNvSpPr/>
            <p:nvPr/>
          </p:nvSpPr>
          <p:spPr>
            <a:xfrm>
              <a:off x="2412643" y="5533791"/>
              <a:ext cx="602044" cy="766837"/>
            </a:xfrm>
            <a:prstGeom prst="rightArrow">
              <a:avLst/>
            </a:prstGeom>
            <a:gradFill>
              <a:gsLst>
                <a:gs pos="100000">
                  <a:schemeClr val="accent2">
                    <a:lumMod val="46000"/>
                    <a:lumOff val="54000"/>
                  </a:schemeClr>
                </a:gs>
                <a:gs pos="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88" name="TextBox 87"/>
            <p:cNvSpPr txBox="1"/>
            <p:nvPr/>
          </p:nvSpPr>
          <p:spPr>
            <a:xfrm>
              <a:off x="3208657" y="5226904"/>
              <a:ext cx="5935343" cy="1256241"/>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Corporate Card Integration</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Mastercard and Visa are supported now with this release to make card payments easier.</a:t>
              </a:r>
            </a:p>
          </p:txBody>
        </p:sp>
        <p:sp>
          <p:nvSpPr>
            <p:cNvPr id="92" name="Oval 91"/>
            <p:cNvSpPr/>
            <p:nvPr/>
          </p:nvSpPr>
          <p:spPr>
            <a:xfrm>
              <a:off x="1038686" y="5205721"/>
              <a:ext cx="1422977" cy="1422977"/>
            </a:xfrm>
            <a:prstGeom prst="ellipse">
              <a:avLst/>
            </a:prstGeom>
            <a:gradFill>
              <a:gsLst>
                <a:gs pos="100000">
                  <a:schemeClr val="accent2">
                    <a:lumMod val="60000"/>
                    <a:lumOff val="40000"/>
                  </a:schemeClr>
                </a:gs>
                <a:gs pos="0">
                  <a:schemeClr val="accent2"/>
                </a:gs>
              </a:gsLst>
              <a:lin ang="18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5</a:t>
              </a:r>
            </a:p>
          </p:txBody>
        </p:sp>
      </p:grpSp>
      <p:grpSp>
        <p:nvGrpSpPr>
          <p:cNvPr id="12" name="Group 11"/>
          <p:cNvGrpSpPr/>
          <p:nvPr/>
        </p:nvGrpSpPr>
        <p:grpSpPr>
          <a:xfrm>
            <a:off x="935405" y="7504636"/>
            <a:ext cx="8208595" cy="1629538"/>
            <a:chOff x="935405" y="7504636"/>
            <a:chExt cx="8208595" cy="1629538"/>
          </a:xfrm>
        </p:grpSpPr>
        <p:sp>
          <p:nvSpPr>
            <p:cNvPr id="89" name="Oval 88"/>
            <p:cNvSpPr/>
            <p:nvPr/>
          </p:nvSpPr>
          <p:spPr>
            <a:xfrm>
              <a:off x="935405" y="7504636"/>
              <a:ext cx="1629538" cy="1629538"/>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90" name="Right Arrow 89"/>
            <p:cNvSpPr/>
            <p:nvPr/>
          </p:nvSpPr>
          <p:spPr>
            <a:xfrm>
              <a:off x="2412643" y="7935987"/>
              <a:ext cx="602044" cy="766837"/>
            </a:xfrm>
            <a:prstGeom prst="rightArrow">
              <a:avLst/>
            </a:prstGeom>
            <a:gradFill>
              <a:gsLst>
                <a:gs pos="100000">
                  <a:schemeClr val="tx2">
                    <a:lumMod val="58000"/>
                    <a:lumOff val="42000"/>
                  </a:schemeClr>
                </a:gs>
                <a:gs pos="0">
                  <a:schemeClr val="accent6">
                    <a:lumMod val="75000"/>
                    <a:lumOff val="2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91" name="TextBox 90"/>
            <p:cNvSpPr txBox="1"/>
            <p:nvPr/>
          </p:nvSpPr>
          <p:spPr>
            <a:xfrm>
              <a:off x="3208657" y="7642749"/>
              <a:ext cx="5935343" cy="1256241"/>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SuiteAnalytics Linked Datasets</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NetSuite users could now link datasets based on any standard field and use them in a single pivot table or a chart.</a:t>
              </a:r>
            </a:p>
          </p:txBody>
        </p:sp>
        <p:sp>
          <p:nvSpPr>
            <p:cNvPr id="94" name="Oval 93"/>
            <p:cNvSpPr/>
            <p:nvPr/>
          </p:nvSpPr>
          <p:spPr>
            <a:xfrm>
              <a:off x="1038686" y="7607917"/>
              <a:ext cx="1422977" cy="1422977"/>
            </a:xfrm>
            <a:prstGeom prst="ellipse">
              <a:avLst/>
            </a:prstGeom>
            <a:gradFill>
              <a:gsLst>
                <a:gs pos="100000">
                  <a:schemeClr val="accent6">
                    <a:lumMod val="49000"/>
                    <a:lumOff val="51000"/>
                  </a:schemeClr>
                </a:gs>
                <a:gs pos="0">
                  <a:schemeClr val="tx2"/>
                </a:gs>
              </a:gsLst>
              <a:lin ang="15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6</a:t>
              </a:r>
            </a:p>
          </p:txBody>
        </p:sp>
      </p:grpSp>
      <p:cxnSp>
        <p:nvCxnSpPr>
          <p:cNvPr id="96" name="Straight Arrow Connector 95"/>
          <p:cNvCxnSpPr/>
          <p:nvPr/>
        </p:nvCxnSpPr>
        <p:spPr>
          <a:xfrm flipH="1" flipV="1">
            <a:off x="9495687" y="6096889"/>
            <a:ext cx="1947981" cy="401273"/>
          </a:xfrm>
          <a:prstGeom prst="straightConnector1">
            <a:avLst/>
          </a:prstGeom>
          <a:ln>
            <a:solidFill>
              <a:schemeClr val="accent2">
                <a:lumMod val="60000"/>
                <a:lumOff val="4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9684584" y="8189942"/>
            <a:ext cx="1949434" cy="1"/>
          </a:xfrm>
          <a:prstGeom prst="straightConnector1">
            <a:avLst/>
          </a:prstGeom>
          <a:ln>
            <a:solidFill>
              <a:schemeClr val="accent6">
                <a:lumMod val="25000"/>
                <a:lumOff val="75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0" y="10004452"/>
            <a:ext cx="18288000" cy="282548"/>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id="{BFF42774-3C1E-A68B-6B9B-B90C51FAEA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080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50"/>
                                        <p:tgtEl>
                                          <p:spTgt spid="12"/>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25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46256" y="1181100"/>
            <a:ext cx="4303511" cy="8639980"/>
            <a:chOff x="12576532" y="2411582"/>
            <a:chExt cx="2351724" cy="4721459"/>
          </a:xfrm>
        </p:grpSpPr>
        <p:grpSp>
          <p:nvGrpSpPr>
            <p:cNvPr id="38" name="Group 37"/>
            <p:cNvGrpSpPr/>
            <p:nvPr/>
          </p:nvGrpSpPr>
          <p:grpSpPr>
            <a:xfrm>
              <a:off x="12691719" y="5525124"/>
              <a:ext cx="2117535" cy="1607917"/>
              <a:chOff x="1053315" y="610123"/>
              <a:chExt cx="5816938" cy="4417008"/>
            </a:xfrm>
          </p:grpSpPr>
          <p:sp>
            <p:nvSpPr>
              <p:cNvPr id="40" name="Shape 7"/>
              <p:cNvSpPr/>
              <p:nvPr/>
            </p:nvSpPr>
            <p:spPr>
              <a:xfrm>
                <a:off x="1344531" y="2243734"/>
                <a:ext cx="5232328" cy="2783397"/>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tx2">
                      <a:lumMod val="60000"/>
                      <a:lumOff val="40000"/>
                    </a:schemeClr>
                  </a:gs>
                  <a:gs pos="0">
                    <a:schemeClr val="tx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tx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Freeform 42"/>
              <p:cNvSpPr/>
              <p:nvPr/>
            </p:nvSpPr>
            <p:spPr>
              <a:xfrm>
                <a:off x="1053315" y="2139036"/>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tx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0"/>
              <p:cNvSpPr/>
              <p:nvPr/>
            </p:nvSpPr>
            <p:spPr>
              <a:xfrm>
                <a:off x="3961615" y="2139504"/>
                <a:ext cx="2907351" cy="2211671"/>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grpSp>
          <p:nvGrpSpPr>
            <p:cNvPr id="45" name="Group 44"/>
            <p:cNvGrpSpPr/>
            <p:nvPr/>
          </p:nvGrpSpPr>
          <p:grpSpPr>
            <a:xfrm>
              <a:off x="12576532" y="4544323"/>
              <a:ext cx="2351724" cy="1559361"/>
              <a:chOff x="1053315" y="610123"/>
              <a:chExt cx="5827422" cy="3864005"/>
            </a:xfrm>
          </p:grpSpPr>
          <p:sp>
            <p:nvSpPr>
              <p:cNvPr id="46" name="Shape 6"/>
              <p:cNvSpPr/>
              <p:nvPr/>
            </p:nvSpPr>
            <p:spPr>
              <a:xfrm>
                <a:off x="1066014" y="711724"/>
                <a:ext cx="5814723"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2">
                      <a:lumMod val="60000"/>
                      <a:lumOff val="40000"/>
                    </a:schemeClr>
                  </a:gs>
                  <a:gs pos="0">
                    <a:schemeClr val="accent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Freeform 48"/>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1" name="Group 50"/>
            <p:cNvGrpSpPr/>
            <p:nvPr/>
          </p:nvGrpSpPr>
          <p:grpSpPr>
            <a:xfrm>
              <a:off x="12874903" y="4081629"/>
              <a:ext cx="1754981" cy="1163679"/>
              <a:chOff x="1053315" y="610123"/>
              <a:chExt cx="5827422" cy="3864005"/>
            </a:xfrm>
          </p:grpSpPr>
          <p:sp>
            <p:nvSpPr>
              <p:cNvPr id="52" name="Shape 6"/>
              <p:cNvSpPr/>
              <p:nvPr/>
            </p:nvSpPr>
            <p:spPr>
              <a:xfrm>
                <a:off x="1066015" y="711723"/>
                <a:ext cx="5814722"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3">
                      <a:lumMod val="60000"/>
                      <a:lumOff val="40000"/>
                    </a:schemeClr>
                  </a:gs>
                  <a:gs pos="0">
                    <a:schemeClr val="accent3"/>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3">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1053315" y="2134757"/>
                <a:ext cx="5815653" cy="2212138"/>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3">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1"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2" name="Group 71"/>
            <p:cNvGrpSpPr/>
            <p:nvPr/>
          </p:nvGrpSpPr>
          <p:grpSpPr>
            <a:xfrm>
              <a:off x="12641324" y="3111082"/>
              <a:ext cx="2222140" cy="1511396"/>
              <a:chOff x="1053315" y="610123"/>
              <a:chExt cx="5827422" cy="3963542"/>
            </a:xfrm>
          </p:grpSpPr>
          <p:sp>
            <p:nvSpPr>
              <p:cNvPr id="73" name="Shape 6"/>
              <p:cNvSpPr/>
              <p:nvPr/>
            </p:nvSpPr>
            <p:spPr>
              <a:xfrm>
                <a:off x="1066015" y="811261"/>
                <a:ext cx="5814722"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4">
                      <a:lumMod val="60000"/>
                      <a:lumOff val="40000"/>
                    </a:schemeClr>
                  </a:gs>
                  <a:gs pos="0">
                    <a:schemeClr val="accent4"/>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4">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Freeform 75"/>
              <p:cNvSpPr/>
              <p:nvPr/>
            </p:nvSpPr>
            <p:spPr>
              <a:xfrm>
                <a:off x="1053315" y="2139964"/>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4">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7" name="Shape 10"/>
              <p:cNvSpPr/>
              <p:nvPr/>
            </p:nvSpPr>
            <p:spPr>
              <a:xfrm>
                <a:off x="3961615" y="2140434"/>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8" name="Group 77"/>
            <p:cNvGrpSpPr/>
            <p:nvPr/>
          </p:nvGrpSpPr>
          <p:grpSpPr>
            <a:xfrm>
              <a:off x="12799706" y="2411582"/>
              <a:ext cx="1905376" cy="1342765"/>
              <a:chOff x="1053315" y="610123"/>
              <a:chExt cx="5827422" cy="4106730"/>
            </a:xfrm>
          </p:grpSpPr>
          <p:sp>
            <p:nvSpPr>
              <p:cNvPr id="79" name="Shape 6"/>
              <p:cNvSpPr/>
              <p:nvPr/>
            </p:nvSpPr>
            <p:spPr>
              <a:xfrm>
                <a:off x="1066014" y="954448"/>
                <a:ext cx="5814723"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0"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5">
                      <a:lumMod val="60000"/>
                      <a:lumOff val="40000"/>
                    </a:schemeClr>
                  </a:gs>
                  <a:gs pos="0">
                    <a:schemeClr val="accent5"/>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1" name="Freeform 80"/>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5">
                  <a:lumMod val="40000"/>
                  <a:lumOff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82"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14" name="Group 13"/>
          <p:cNvGrpSpPr/>
          <p:nvPr/>
        </p:nvGrpSpPr>
        <p:grpSpPr>
          <a:xfrm>
            <a:off x="947803" y="2953838"/>
            <a:ext cx="8208595" cy="1763686"/>
            <a:chOff x="947803" y="2953838"/>
            <a:chExt cx="8208595" cy="1763686"/>
          </a:xfrm>
        </p:grpSpPr>
        <p:sp>
          <p:nvSpPr>
            <p:cNvPr id="33" name="Oval 32"/>
            <p:cNvSpPr/>
            <p:nvPr/>
          </p:nvSpPr>
          <p:spPr>
            <a:xfrm>
              <a:off x="947803" y="2953838"/>
              <a:ext cx="1629538" cy="1629538"/>
            </a:xfrm>
            <a:prstGeom prst="ellipse">
              <a:avLst/>
            </a:prstGeom>
            <a:noFill/>
            <a:ln>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58" name="Right Arrow 57"/>
            <p:cNvSpPr/>
            <p:nvPr/>
          </p:nvSpPr>
          <p:spPr>
            <a:xfrm>
              <a:off x="2425041" y="3385189"/>
              <a:ext cx="602044" cy="766837"/>
            </a:xfrm>
            <a:prstGeom prst="rightArrow">
              <a:avLst/>
            </a:prstGeom>
            <a:gradFill>
              <a:gsLst>
                <a:gs pos="100000">
                  <a:schemeClr val="accent3">
                    <a:lumMod val="65000"/>
                    <a:lumOff val="35000"/>
                  </a:schemeClr>
                </a:gs>
                <a:gs pos="0">
                  <a:schemeClr val="accent3"/>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64" name="TextBox 63"/>
            <p:cNvSpPr txBox="1"/>
            <p:nvPr/>
          </p:nvSpPr>
          <p:spPr>
            <a:xfrm>
              <a:off x="3221055" y="3091951"/>
              <a:ext cx="5935343" cy="1625573"/>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Payment Link</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Customers can make payments online with </a:t>
              </a:r>
              <a:r>
                <a:rPr lang="en-US" sz="1600" dirty="0" err="1">
                  <a:latin typeface="Book Antiqua" panose="02040602050305030304" pitchFamily="18" charset="0"/>
                  <a:ea typeface="Roboto" panose="02000000000000000000" pitchFamily="2" charset="0"/>
                  <a:cs typeface="Roboto" panose="02000000000000000000" pitchFamily="2" charset="0"/>
                </a:rPr>
                <a:t>Paypal</a:t>
              </a:r>
              <a:r>
                <a:rPr lang="en-US" sz="1600" dirty="0">
                  <a:latin typeface="Book Antiqua" panose="02040602050305030304" pitchFamily="18" charset="0"/>
                  <a:ea typeface="Roboto" panose="02000000000000000000" pitchFamily="2" charset="0"/>
                  <a:cs typeface="Roboto" panose="02000000000000000000" pitchFamily="2" charset="0"/>
                </a:rPr>
                <a:t> or a credit card, and they will receive a sales invoice via email with a QR code or a payment link to take them to the payment page.</a:t>
              </a:r>
            </a:p>
          </p:txBody>
        </p:sp>
        <p:sp>
          <p:nvSpPr>
            <p:cNvPr id="34" name="Oval 33"/>
            <p:cNvSpPr/>
            <p:nvPr/>
          </p:nvSpPr>
          <p:spPr>
            <a:xfrm>
              <a:off x="1051084" y="3057119"/>
              <a:ext cx="1422977" cy="1422977"/>
            </a:xfrm>
            <a:prstGeom prst="ellipse">
              <a:avLst/>
            </a:prstGeom>
            <a:gradFill>
              <a:gsLst>
                <a:gs pos="100000">
                  <a:schemeClr val="accent3">
                    <a:lumMod val="65000"/>
                    <a:lumOff val="35000"/>
                  </a:schemeClr>
                </a:gs>
                <a:gs pos="0">
                  <a:schemeClr val="accent3"/>
                </a:gs>
              </a:gsLst>
              <a:lin ang="15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7</a:t>
              </a:r>
            </a:p>
          </p:txBody>
        </p:sp>
      </p:grpSp>
      <p:cxnSp>
        <p:nvCxnSpPr>
          <p:cNvPr id="85" name="Straight Arrow Connector 84"/>
          <p:cNvCxnSpPr/>
          <p:nvPr/>
        </p:nvCxnSpPr>
        <p:spPr>
          <a:xfrm flipH="1" flipV="1">
            <a:off x="9562575" y="3975167"/>
            <a:ext cx="2317458" cy="1172162"/>
          </a:xfrm>
          <a:prstGeom prst="straightConnector1">
            <a:avLst/>
          </a:prstGeom>
          <a:ln>
            <a:solidFill>
              <a:schemeClr val="accent3">
                <a:lumMod val="60000"/>
                <a:lumOff val="4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935405" y="5229237"/>
            <a:ext cx="8208595" cy="1750037"/>
            <a:chOff x="935405" y="5102440"/>
            <a:chExt cx="8208595" cy="1750037"/>
          </a:xfrm>
        </p:grpSpPr>
        <p:sp>
          <p:nvSpPr>
            <p:cNvPr id="86" name="Oval 85"/>
            <p:cNvSpPr/>
            <p:nvPr/>
          </p:nvSpPr>
          <p:spPr>
            <a:xfrm>
              <a:off x="935405" y="5102440"/>
              <a:ext cx="1629538" cy="1629538"/>
            </a:xfrm>
            <a:prstGeom prst="ellipse">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87" name="Right Arrow 86"/>
            <p:cNvSpPr/>
            <p:nvPr/>
          </p:nvSpPr>
          <p:spPr>
            <a:xfrm>
              <a:off x="2412643" y="5533791"/>
              <a:ext cx="602044" cy="766837"/>
            </a:xfrm>
            <a:prstGeom prst="rightArrow">
              <a:avLst/>
            </a:prstGeom>
            <a:gradFill>
              <a:gsLst>
                <a:gs pos="100000">
                  <a:schemeClr val="accent2">
                    <a:lumMod val="46000"/>
                    <a:lumOff val="54000"/>
                  </a:schemeClr>
                </a:gs>
                <a:gs pos="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88" name="TextBox 87"/>
            <p:cNvSpPr txBox="1"/>
            <p:nvPr/>
          </p:nvSpPr>
          <p:spPr>
            <a:xfrm>
              <a:off x="3208657" y="5226904"/>
              <a:ext cx="5935343" cy="1625573"/>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SuiteApprovals</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Unlike before, Purchase Orders and project expenses could now directly be routed for approval to the project manager, which wasn’t possible without customisation and configuration. </a:t>
              </a:r>
            </a:p>
          </p:txBody>
        </p:sp>
        <p:sp>
          <p:nvSpPr>
            <p:cNvPr id="92" name="Oval 91"/>
            <p:cNvSpPr/>
            <p:nvPr/>
          </p:nvSpPr>
          <p:spPr>
            <a:xfrm>
              <a:off x="1038686" y="5205721"/>
              <a:ext cx="1422977" cy="1422977"/>
            </a:xfrm>
            <a:prstGeom prst="ellipse">
              <a:avLst/>
            </a:prstGeom>
            <a:gradFill>
              <a:gsLst>
                <a:gs pos="100000">
                  <a:schemeClr val="accent2">
                    <a:lumMod val="60000"/>
                    <a:lumOff val="40000"/>
                  </a:schemeClr>
                </a:gs>
                <a:gs pos="0">
                  <a:schemeClr val="accent2"/>
                </a:gs>
              </a:gsLst>
              <a:lin ang="18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8</a:t>
              </a:r>
            </a:p>
          </p:txBody>
        </p:sp>
      </p:grpSp>
      <p:grpSp>
        <p:nvGrpSpPr>
          <p:cNvPr id="12" name="Group 11"/>
          <p:cNvGrpSpPr/>
          <p:nvPr/>
        </p:nvGrpSpPr>
        <p:grpSpPr>
          <a:xfrm>
            <a:off x="935405" y="7504636"/>
            <a:ext cx="8208595" cy="1629538"/>
            <a:chOff x="935405" y="7504636"/>
            <a:chExt cx="8208595" cy="1629538"/>
          </a:xfrm>
        </p:grpSpPr>
        <p:sp>
          <p:nvSpPr>
            <p:cNvPr id="89" name="Oval 88"/>
            <p:cNvSpPr/>
            <p:nvPr/>
          </p:nvSpPr>
          <p:spPr>
            <a:xfrm>
              <a:off x="935405" y="7504636"/>
              <a:ext cx="1629538" cy="1629538"/>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90" name="Right Arrow 89"/>
            <p:cNvSpPr/>
            <p:nvPr/>
          </p:nvSpPr>
          <p:spPr>
            <a:xfrm>
              <a:off x="2412643" y="7935987"/>
              <a:ext cx="602044" cy="766837"/>
            </a:xfrm>
            <a:prstGeom prst="rightArrow">
              <a:avLst/>
            </a:prstGeom>
            <a:gradFill>
              <a:gsLst>
                <a:gs pos="100000">
                  <a:schemeClr val="tx2">
                    <a:lumMod val="58000"/>
                    <a:lumOff val="42000"/>
                  </a:schemeClr>
                </a:gs>
                <a:gs pos="0">
                  <a:schemeClr val="accent6">
                    <a:lumMod val="75000"/>
                    <a:lumOff val="2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91" name="TextBox 90"/>
            <p:cNvSpPr txBox="1"/>
            <p:nvPr/>
          </p:nvSpPr>
          <p:spPr>
            <a:xfrm>
              <a:off x="3208657" y="7642749"/>
              <a:ext cx="5935343" cy="1256241"/>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Supply Allocation </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Including an allocate button made it easier to assign items when dealing with individual orders.</a:t>
              </a:r>
            </a:p>
          </p:txBody>
        </p:sp>
        <p:sp>
          <p:nvSpPr>
            <p:cNvPr id="94" name="Oval 93"/>
            <p:cNvSpPr/>
            <p:nvPr/>
          </p:nvSpPr>
          <p:spPr>
            <a:xfrm>
              <a:off x="1038686" y="7607917"/>
              <a:ext cx="1422977" cy="1422977"/>
            </a:xfrm>
            <a:prstGeom prst="ellipse">
              <a:avLst/>
            </a:prstGeom>
            <a:gradFill>
              <a:gsLst>
                <a:gs pos="100000">
                  <a:schemeClr val="accent6">
                    <a:lumMod val="49000"/>
                    <a:lumOff val="51000"/>
                  </a:schemeClr>
                </a:gs>
                <a:gs pos="0">
                  <a:schemeClr val="tx2"/>
                </a:gs>
              </a:gsLst>
              <a:lin ang="15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9</a:t>
              </a:r>
            </a:p>
          </p:txBody>
        </p:sp>
      </p:grpSp>
      <p:cxnSp>
        <p:nvCxnSpPr>
          <p:cNvPr id="96" name="Straight Arrow Connector 95"/>
          <p:cNvCxnSpPr/>
          <p:nvPr/>
        </p:nvCxnSpPr>
        <p:spPr>
          <a:xfrm flipH="1" flipV="1">
            <a:off x="9495687" y="6096889"/>
            <a:ext cx="1947981" cy="401273"/>
          </a:xfrm>
          <a:prstGeom prst="straightConnector1">
            <a:avLst/>
          </a:prstGeom>
          <a:ln>
            <a:solidFill>
              <a:schemeClr val="accent2">
                <a:lumMod val="60000"/>
                <a:lumOff val="4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9684584" y="8189942"/>
            <a:ext cx="1949434" cy="1"/>
          </a:xfrm>
          <a:prstGeom prst="straightConnector1">
            <a:avLst/>
          </a:prstGeom>
          <a:ln>
            <a:solidFill>
              <a:schemeClr val="accent6">
                <a:lumMod val="25000"/>
                <a:lumOff val="75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0" y="10004452"/>
            <a:ext cx="18288000" cy="282548"/>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id="{468CFFCF-A226-29B6-4A6C-E7D5B97B9C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14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50"/>
                                        <p:tgtEl>
                                          <p:spTgt spid="12"/>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25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46256" y="1181100"/>
            <a:ext cx="4303511" cy="8639980"/>
            <a:chOff x="12576532" y="2411582"/>
            <a:chExt cx="2351724" cy="4721459"/>
          </a:xfrm>
        </p:grpSpPr>
        <p:grpSp>
          <p:nvGrpSpPr>
            <p:cNvPr id="38" name="Group 37"/>
            <p:cNvGrpSpPr/>
            <p:nvPr/>
          </p:nvGrpSpPr>
          <p:grpSpPr>
            <a:xfrm>
              <a:off x="12691719" y="5525124"/>
              <a:ext cx="2117535" cy="1607917"/>
              <a:chOff x="1053315" y="610123"/>
              <a:chExt cx="5816938" cy="4417008"/>
            </a:xfrm>
          </p:grpSpPr>
          <p:sp>
            <p:nvSpPr>
              <p:cNvPr id="40" name="Shape 7"/>
              <p:cNvSpPr/>
              <p:nvPr/>
            </p:nvSpPr>
            <p:spPr>
              <a:xfrm>
                <a:off x="1344531" y="2243734"/>
                <a:ext cx="5232328" cy="2783397"/>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tx2">
                      <a:lumMod val="60000"/>
                      <a:lumOff val="40000"/>
                    </a:schemeClr>
                  </a:gs>
                  <a:gs pos="0">
                    <a:schemeClr val="tx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tx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Freeform 42"/>
              <p:cNvSpPr/>
              <p:nvPr/>
            </p:nvSpPr>
            <p:spPr>
              <a:xfrm>
                <a:off x="1053315" y="2139036"/>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tx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0"/>
              <p:cNvSpPr/>
              <p:nvPr/>
            </p:nvSpPr>
            <p:spPr>
              <a:xfrm>
                <a:off x="3961615" y="2139504"/>
                <a:ext cx="2907351" cy="2211671"/>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grpSp>
          <p:nvGrpSpPr>
            <p:cNvPr id="45" name="Group 44"/>
            <p:cNvGrpSpPr/>
            <p:nvPr/>
          </p:nvGrpSpPr>
          <p:grpSpPr>
            <a:xfrm>
              <a:off x="12576532" y="4544323"/>
              <a:ext cx="2351724" cy="1559361"/>
              <a:chOff x="1053315" y="610123"/>
              <a:chExt cx="5827422" cy="3864005"/>
            </a:xfrm>
          </p:grpSpPr>
          <p:sp>
            <p:nvSpPr>
              <p:cNvPr id="46" name="Shape 6"/>
              <p:cNvSpPr/>
              <p:nvPr/>
            </p:nvSpPr>
            <p:spPr>
              <a:xfrm>
                <a:off x="1066014" y="711724"/>
                <a:ext cx="5814723"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2">
                      <a:lumMod val="60000"/>
                      <a:lumOff val="40000"/>
                    </a:schemeClr>
                  </a:gs>
                  <a:gs pos="0">
                    <a:schemeClr val="accent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Freeform 48"/>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1" name="Group 50"/>
            <p:cNvGrpSpPr/>
            <p:nvPr/>
          </p:nvGrpSpPr>
          <p:grpSpPr>
            <a:xfrm>
              <a:off x="12874903" y="4081629"/>
              <a:ext cx="1754981" cy="1163679"/>
              <a:chOff x="1053315" y="610123"/>
              <a:chExt cx="5827422" cy="3864005"/>
            </a:xfrm>
          </p:grpSpPr>
          <p:sp>
            <p:nvSpPr>
              <p:cNvPr id="52" name="Shape 6"/>
              <p:cNvSpPr/>
              <p:nvPr/>
            </p:nvSpPr>
            <p:spPr>
              <a:xfrm>
                <a:off x="1066015" y="711723"/>
                <a:ext cx="5814722"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3">
                      <a:lumMod val="60000"/>
                      <a:lumOff val="40000"/>
                    </a:schemeClr>
                  </a:gs>
                  <a:gs pos="0">
                    <a:schemeClr val="accent3"/>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3">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1053315" y="2134757"/>
                <a:ext cx="5815653" cy="2212138"/>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3">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1"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2" name="Group 71"/>
            <p:cNvGrpSpPr/>
            <p:nvPr/>
          </p:nvGrpSpPr>
          <p:grpSpPr>
            <a:xfrm>
              <a:off x="12641324" y="3111082"/>
              <a:ext cx="2222140" cy="1511396"/>
              <a:chOff x="1053315" y="610123"/>
              <a:chExt cx="5827422" cy="3963542"/>
            </a:xfrm>
          </p:grpSpPr>
          <p:sp>
            <p:nvSpPr>
              <p:cNvPr id="73" name="Shape 6"/>
              <p:cNvSpPr/>
              <p:nvPr/>
            </p:nvSpPr>
            <p:spPr>
              <a:xfrm>
                <a:off x="1066015" y="811261"/>
                <a:ext cx="5814722"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4">
                      <a:lumMod val="60000"/>
                      <a:lumOff val="40000"/>
                    </a:schemeClr>
                  </a:gs>
                  <a:gs pos="0">
                    <a:schemeClr val="accent4"/>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4">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Freeform 75"/>
              <p:cNvSpPr/>
              <p:nvPr/>
            </p:nvSpPr>
            <p:spPr>
              <a:xfrm>
                <a:off x="1053315" y="2139964"/>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4">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77" name="Shape 10"/>
              <p:cNvSpPr/>
              <p:nvPr/>
            </p:nvSpPr>
            <p:spPr>
              <a:xfrm>
                <a:off x="3961615" y="2140434"/>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8" name="Group 77"/>
            <p:cNvGrpSpPr/>
            <p:nvPr/>
          </p:nvGrpSpPr>
          <p:grpSpPr>
            <a:xfrm>
              <a:off x="12799706" y="2411582"/>
              <a:ext cx="1905376" cy="1342765"/>
              <a:chOff x="1053315" y="610123"/>
              <a:chExt cx="5827422" cy="4106730"/>
            </a:xfrm>
          </p:grpSpPr>
          <p:sp>
            <p:nvSpPr>
              <p:cNvPr id="79" name="Shape 6"/>
              <p:cNvSpPr/>
              <p:nvPr/>
            </p:nvSpPr>
            <p:spPr>
              <a:xfrm>
                <a:off x="1066014" y="954448"/>
                <a:ext cx="5814723"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0"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5">
                      <a:lumMod val="60000"/>
                      <a:lumOff val="40000"/>
                    </a:schemeClr>
                  </a:gs>
                  <a:gs pos="0">
                    <a:schemeClr val="accent5"/>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1" name="Freeform 80"/>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5">
                  <a:lumMod val="40000"/>
                  <a:lumOff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82"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14" name="Group 13"/>
          <p:cNvGrpSpPr/>
          <p:nvPr/>
        </p:nvGrpSpPr>
        <p:grpSpPr>
          <a:xfrm>
            <a:off x="935405" y="2990059"/>
            <a:ext cx="8208595" cy="1629538"/>
            <a:chOff x="947803" y="2953838"/>
            <a:chExt cx="8208595" cy="1629538"/>
          </a:xfrm>
        </p:grpSpPr>
        <p:sp>
          <p:nvSpPr>
            <p:cNvPr id="33" name="Oval 32"/>
            <p:cNvSpPr/>
            <p:nvPr/>
          </p:nvSpPr>
          <p:spPr>
            <a:xfrm>
              <a:off x="947803" y="2953838"/>
              <a:ext cx="1629538" cy="1629538"/>
            </a:xfrm>
            <a:prstGeom prst="ellipse">
              <a:avLst/>
            </a:prstGeom>
            <a:noFill/>
            <a:ln>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58" name="Right Arrow 57"/>
            <p:cNvSpPr/>
            <p:nvPr/>
          </p:nvSpPr>
          <p:spPr>
            <a:xfrm>
              <a:off x="2425041" y="3385189"/>
              <a:ext cx="602044" cy="766837"/>
            </a:xfrm>
            <a:prstGeom prst="rightArrow">
              <a:avLst/>
            </a:prstGeom>
            <a:gradFill>
              <a:gsLst>
                <a:gs pos="100000">
                  <a:schemeClr val="accent3">
                    <a:lumMod val="65000"/>
                    <a:lumOff val="35000"/>
                  </a:schemeClr>
                </a:gs>
                <a:gs pos="0">
                  <a:schemeClr val="accent3"/>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64" name="TextBox 63"/>
            <p:cNvSpPr txBox="1"/>
            <p:nvPr/>
          </p:nvSpPr>
          <p:spPr>
            <a:xfrm>
              <a:off x="3221055" y="3091951"/>
              <a:ext cx="5935343" cy="1256241"/>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SuiteAnalytics Workbooks Interface</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After building pivot tables for analysis and sharing, users can now export them to CSV. </a:t>
              </a:r>
            </a:p>
          </p:txBody>
        </p:sp>
        <p:sp>
          <p:nvSpPr>
            <p:cNvPr id="34" name="Oval 33"/>
            <p:cNvSpPr/>
            <p:nvPr/>
          </p:nvSpPr>
          <p:spPr>
            <a:xfrm>
              <a:off x="1051084" y="3057119"/>
              <a:ext cx="1422977" cy="1422977"/>
            </a:xfrm>
            <a:prstGeom prst="ellipse">
              <a:avLst/>
            </a:prstGeom>
            <a:gradFill>
              <a:gsLst>
                <a:gs pos="100000">
                  <a:schemeClr val="accent3">
                    <a:lumMod val="65000"/>
                    <a:lumOff val="35000"/>
                  </a:schemeClr>
                </a:gs>
                <a:gs pos="0">
                  <a:schemeClr val="accent3"/>
                </a:gs>
              </a:gsLst>
              <a:lin ang="15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10</a:t>
              </a:r>
            </a:p>
          </p:txBody>
        </p:sp>
      </p:grpSp>
      <p:cxnSp>
        <p:nvCxnSpPr>
          <p:cNvPr id="85" name="Straight Arrow Connector 84"/>
          <p:cNvCxnSpPr/>
          <p:nvPr/>
        </p:nvCxnSpPr>
        <p:spPr>
          <a:xfrm flipH="1" flipV="1">
            <a:off x="9562575" y="3975167"/>
            <a:ext cx="2317458" cy="1172162"/>
          </a:xfrm>
          <a:prstGeom prst="straightConnector1">
            <a:avLst/>
          </a:prstGeom>
          <a:ln>
            <a:solidFill>
              <a:schemeClr val="accent3">
                <a:lumMod val="60000"/>
                <a:lumOff val="4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935405" y="5229237"/>
            <a:ext cx="8208595" cy="1629538"/>
            <a:chOff x="935405" y="5102440"/>
            <a:chExt cx="8208595" cy="1629538"/>
          </a:xfrm>
        </p:grpSpPr>
        <p:sp>
          <p:nvSpPr>
            <p:cNvPr id="86" name="Oval 85"/>
            <p:cNvSpPr/>
            <p:nvPr/>
          </p:nvSpPr>
          <p:spPr>
            <a:xfrm>
              <a:off x="935405" y="5102440"/>
              <a:ext cx="1629538" cy="1629538"/>
            </a:xfrm>
            <a:prstGeom prst="ellipse">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87" name="Right Arrow 86"/>
            <p:cNvSpPr/>
            <p:nvPr/>
          </p:nvSpPr>
          <p:spPr>
            <a:xfrm>
              <a:off x="2412643" y="5533791"/>
              <a:ext cx="602044" cy="766837"/>
            </a:xfrm>
            <a:prstGeom prst="rightArrow">
              <a:avLst/>
            </a:prstGeom>
            <a:gradFill>
              <a:gsLst>
                <a:gs pos="100000">
                  <a:schemeClr val="accent2">
                    <a:lumMod val="46000"/>
                    <a:lumOff val="54000"/>
                  </a:schemeClr>
                </a:gs>
                <a:gs pos="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latin typeface="Book Antiqua" panose="02040602050305030304" pitchFamily="18" charset="0"/>
              </a:endParaRPr>
            </a:p>
          </p:txBody>
        </p:sp>
        <p:sp>
          <p:nvSpPr>
            <p:cNvPr id="88" name="TextBox 87"/>
            <p:cNvSpPr txBox="1"/>
            <p:nvPr/>
          </p:nvSpPr>
          <p:spPr>
            <a:xfrm>
              <a:off x="3208657" y="5226904"/>
              <a:ext cx="5935343" cy="1256241"/>
            </a:xfrm>
            <a:prstGeom prst="rect">
              <a:avLst/>
            </a:prstGeom>
            <a:noFill/>
          </p:spPr>
          <p:txBody>
            <a:bodyPr wrap="square" rtlCol="0">
              <a:spAutoFit/>
            </a:bodyPr>
            <a:lstStyle/>
            <a:p>
              <a:pPr>
                <a:lnSpc>
                  <a:spcPct val="150000"/>
                </a:lnSpc>
              </a:pPr>
              <a:r>
                <a:rPr lang="en-US" sz="2000" dirty="0">
                  <a:latin typeface="Book Antiqua" panose="02040602050305030304" pitchFamily="18" charset="0"/>
                  <a:ea typeface="Roboto" panose="02000000000000000000" pitchFamily="2" charset="0"/>
                  <a:cs typeface="Roboto" panose="02000000000000000000" pitchFamily="2" charset="0"/>
                </a:rPr>
                <a:t>REST Query Service</a:t>
              </a:r>
            </a:p>
            <a:p>
              <a:pPr>
                <a:lnSpc>
                  <a:spcPct val="150000"/>
                </a:lnSpc>
              </a:pPr>
              <a:r>
                <a:rPr lang="en-US" sz="1600" dirty="0">
                  <a:latin typeface="Book Antiqua" panose="02040602050305030304" pitchFamily="18" charset="0"/>
                  <a:ea typeface="Roboto" panose="02000000000000000000" pitchFamily="2" charset="0"/>
                  <a:cs typeface="Roboto" panose="02000000000000000000" pitchFamily="2" charset="0"/>
                </a:rPr>
                <a:t>The REST API is now thoroughly tested, supported, and suggested for integrations.</a:t>
              </a:r>
            </a:p>
          </p:txBody>
        </p:sp>
        <p:sp>
          <p:nvSpPr>
            <p:cNvPr id="92" name="Oval 91"/>
            <p:cNvSpPr/>
            <p:nvPr/>
          </p:nvSpPr>
          <p:spPr>
            <a:xfrm>
              <a:off x="1038686" y="5205721"/>
              <a:ext cx="1422977" cy="1422977"/>
            </a:xfrm>
            <a:prstGeom prst="ellipse">
              <a:avLst/>
            </a:prstGeom>
            <a:gradFill>
              <a:gsLst>
                <a:gs pos="100000">
                  <a:schemeClr val="accent2">
                    <a:lumMod val="60000"/>
                    <a:lumOff val="40000"/>
                  </a:schemeClr>
                </a:gs>
                <a:gs pos="0">
                  <a:schemeClr val="accent2"/>
                </a:gs>
              </a:gsLst>
              <a:lin ang="18000000" scaled="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Book Antiqua" panose="02040602050305030304" pitchFamily="18" charset="0"/>
                </a:rPr>
                <a:t>11</a:t>
              </a:r>
            </a:p>
          </p:txBody>
        </p:sp>
      </p:grpSp>
      <p:cxnSp>
        <p:nvCxnSpPr>
          <p:cNvPr id="96" name="Straight Arrow Connector 95"/>
          <p:cNvCxnSpPr/>
          <p:nvPr/>
        </p:nvCxnSpPr>
        <p:spPr>
          <a:xfrm flipH="1" flipV="1">
            <a:off x="9495687" y="6096889"/>
            <a:ext cx="1947981" cy="401273"/>
          </a:xfrm>
          <a:prstGeom prst="straightConnector1">
            <a:avLst/>
          </a:prstGeom>
          <a:ln>
            <a:solidFill>
              <a:schemeClr val="accent2">
                <a:lumMod val="60000"/>
                <a:lumOff val="40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0" y="10004452"/>
            <a:ext cx="18288000" cy="282548"/>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id="{4C5BF154-D6E0-6519-8C78-E740251E9F0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99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50"/>
                                        <p:tgtEl>
                                          <p:spTgt spid="14"/>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wipe(left)">
                                      <p:cBhvr>
                                        <p:cTn id="15" dur="250"/>
                                        <p:tgtEl>
                                          <p:spTgt spid="99"/>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50"/>
                                        <p:tgtEl>
                                          <p:spTgt spid="3"/>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down)">
                                      <p:cBhvr>
                                        <p:cTn id="23" dur="250"/>
                                        <p:tgtEl>
                                          <p:spTgt spid="85"/>
                                        </p:tgtEl>
                                      </p:cBhvr>
                                    </p:animEffect>
                                  </p:childTnLst>
                                </p:cTn>
                              </p:par>
                            </p:childTnLst>
                          </p:cTn>
                        </p:par>
                        <p:par>
                          <p:cTn id="24" fill="hold">
                            <p:stCondLst>
                              <p:cond delay="1250"/>
                            </p:stCondLst>
                            <p:childTnLst>
                              <p:par>
                                <p:cTn id="25" presetID="22" presetClass="entr" presetSubtype="4"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down)">
                                      <p:cBhvr>
                                        <p:cTn id="27" dur="2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18288000" cy="10287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a:extLst>
              <a:ext uri="{FF2B5EF4-FFF2-40B4-BE49-F238E27FC236}">
                <a16:creationId xmlns:a16="http://schemas.microsoft.com/office/drawing/2014/main" id="{1A3E93F1-E881-A4B3-B2DE-B512195B5B3E}"/>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7854" b="7854"/>
          <a:stretch/>
        </p:blipFill>
        <p:spPr bwMode="auto">
          <a:xfrm>
            <a:off x="0" y="1"/>
            <a:ext cx="18288000" cy="10287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47" name="TextBox 46"/>
          <p:cNvSpPr txBox="1"/>
          <p:nvPr/>
        </p:nvSpPr>
        <p:spPr>
          <a:xfrm>
            <a:off x="891147" y="2018797"/>
            <a:ext cx="9692641" cy="1107996"/>
          </a:xfrm>
          <a:prstGeom prst="rect">
            <a:avLst/>
          </a:prstGeom>
          <a:noFill/>
        </p:spPr>
        <p:txBody>
          <a:bodyPr wrap="square" rtlCol="0">
            <a:spAutoFit/>
          </a:bodyPr>
          <a:lstStyle/>
          <a:p>
            <a:r>
              <a:rPr lang="en-US" sz="6000" dirty="0">
                <a:latin typeface="Book Antiqua" panose="02040602050305030304" pitchFamily="18" charset="0"/>
              </a:rPr>
              <a:t>A Bit of </a:t>
            </a:r>
            <a:r>
              <a:rPr lang="en-US" sz="6600" dirty="0">
                <a:latin typeface="Book Antiqua" panose="02040602050305030304" pitchFamily="18" charset="0"/>
              </a:rPr>
              <a:t>NetSuite</a:t>
            </a:r>
            <a:r>
              <a:rPr lang="en-US" sz="6000" dirty="0">
                <a:latin typeface="Book Antiqua" panose="02040602050305030304" pitchFamily="18" charset="0"/>
              </a:rPr>
              <a:t> History</a:t>
            </a:r>
          </a:p>
        </p:txBody>
      </p:sp>
      <p:sp>
        <p:nvSpPr>
          <p:cNvPr id="48" name="TextBox 47"/>
          <p:cNvSpPr txBox="1"/>
          <p:nvPr/>
        </p:nvSpPr>
        <p:spPr>
          <a:xfrm>
            <a:off x="1019163" y="3492946"/>
            <a:ext cx="7973569" cy="2554545"/>
          </a:xfrm>
          <a:prstGeom prst="rect">
            <a:avLst/>
          </a:prstGeom>
          <a:noFill/>
        </p:spPr>
        <p:txBody>
          <a:bodyPr wrap="square" numCol="1" rtlCol="0">
            <a:spAutoFit/>
          </a:bodyPr>
          <a:lstStyle/>
          <a:p>
            <a:r>
              <a:rPr lang="en-US" sz="3200" dirty="0">
                <a:latin typeface="Book Antiqua" panose="02040602050305030304" pitchFamily="18" charset="0"/>
              </a:rPr>
              <a:t>Evan Goldberg founded NetSuite in 1998, considered by many the world’s first cloud computing software solutions company. The company was known by a different name: NetLedger, back then.</a:t>
            </a:r>
          </a:p>
        </p:txBody>
      </p:sp>
      <p:pic>
        <p:nvPicPr>
          <p:cNvPr id="2" name="Picture 2" descr="Logo, company name&#10;&#10;Description automatically generated">
            <a:extLst>
              <a:ext uri="{FF2B5EF4-FFF2-40B4-BE49-F238E27FC236}">
                <a16:creationId xmlns:a16="http://schemas.microsoft.com/office/drawing/2014/main" id="{2C30268E-5118-7907-7890-4053BD5C9C0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94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wipe(down)">
                                      <p:cBhvr>
                                        <p:cTn id="1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2"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2022.1</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954107"/>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NetSuite's 2022.1 is rolling out its first release, full of special functions and new features.</a:t>
            </a:r>
          </a:p>
        </p:txBody>
      </p:sp>
      <p:pic>
        <p:nvPicPr>
          <p:cNvPr id="2" name="Picture 2" descr="Logo, company name&#10;&#10;Description automatically generated">
            <a:extLst>
              <a:ext uri="{FF2B5EF4-FFF2-40B4-BE49-F238E27FC236}">
                <a16:creationId xmlns:a16="http://schemas.microsoft.com/office/drawing/2014/main" id="{79F495D0-76B8-8E29-4FD7-BAABD6D14D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76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cxnSp>
        <p:nvCxnSpPr>
          <p:cNvPr id="44" name="Connector 2">
            <a:extLst>
              <a:ext uri="{FF2B5EF4-FFF2-40B4-BE49-F238E27FC236}">
                <a16:creationId xmlns:a16="http://schemas.microsoft.com/office/drawing/2014/main" id="{A062AB8D-CDD5-4E66-A975-A1E4BC81A00A}"/>
              </a:ext>
            </a:extLst>
          </p:cNvPr>
          <p:cNvCxnSpPr>
            <a:cxnSpLocks/>
          </p:cNvCxnSpPr>
          <p:nvPr/>
        </p:nvCxnSpPr>
        <p:spPr>
          <a:xfrm flipV="1">
            <a:off x="6066839" y="8215209"/>
            <a:ext cx="6619400" cy="2"/>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or 1">
            <a:extLst>
              <a:ext uri="{FF2B5EF4-FFF2-40B4-BE49-F238E27FC236}">
                <a16:creationId xmlns:a16="http://schemas.microsoft.com/office/drawing/2014/main" id="{C5EAA2B0-15D6-4033-B82A-A9E0B8ABB3CF}"/>
              </a:ext>
            </a:extLst>
          </p:cNvPr>
          <p:cNvCxnSpPr>
            <a:cxnSpLocks/>
          </p:cNvCxnSpPr>
          <p:nvPr/>
        </p:nvCxnSpPr>
        <p:spPr>
          <a:xfrm>
            <a:off x="6010166" y="5182081"/>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Mid connector">
            <a:extLst>
              <a:ext uri="{FF2B5EF4-FFF2-40B4-BE49-F238E27FC236}">
                <a16:creationId xmlns:a16="http://schemas.microsoft.com/office/drawing/2014/main" id="{2359E4D2-D736-4BB2-914E-7D9766C4BB01}"/>
              </a:ext>
            </a:extLst>
          </p:cNvPr>
          <p:cNvCxnSpPr>
            <a:cxnSpLocks/>
          </p:cNvCxnSpPr>
          <p:nvPr/>
        </p:nvCxnSpPr>
        <p:spPr>
          <a:xfrm>
            <a:off x="9151510" y="2003577"/>
            <a:ext cx="0" cy="6211632"/>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Diamond 12">
            <a:extLst>
              <a:ext uri="{FF2B5EF4-FFF2-40B4-BE49-F238E27FC236}">
                <a16:creationId xmlns:a16="http://schemas.microsoft.com/office/drawing/2014/main" id="{FC7F3B18-C4F8-4400-9263-DE8B7D47092C}"/>
              </a:ext>
            </a:extLst>
          </p:cNvPr>
          <p:cNvSpPr/>
          <p:nvPr/>
        </p:nvSpPr>
        <p:spPr>
          <a:xfrm>
            <a:off x="11224356" y="7539865"/>
            <a:ext cx="1479233" cy="1479233"/>
          </a:xfrm>
          <a:prstGeom prst="diamond">
            <a:avLst/>
          </a:prstGeom>
          <a:solidFill>
            <a:srgbClr val="878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a:p>
        </p:txBody>
      </p:sp>
      <p:sp>
        <p:nvSpPr>
          <p:cNvPr id="26" name="TextBox 25">
            <a:extLst>
              <a:ext uri="{FF2B5EF4-FFF2-40B4-BE49-F238E27FC236}">
                <a16:creationId xmlns:a16="http://schemas.microsoft.com/office/drawing/2014/main" id="{C7680FC1-40FB-4055-AACC-58884D183F20}"/>
              </a:ext>
            </a:extLst>
          </p:cNvPr>
          <p:cNvSpPr txBox="1"/>
          <p:nvPr/>
        </p:nvSpPr>
        <p:spPr>
          <a:xfrm>
            <a:off x="12942404" y="7992329"/>
            <a:ext cx="3903317" cy="1200329"/>
          </a:xfrm>
          <a:prstGeom prst="rect">
            <a:avLst/>
          </a:prstGeom>
          <a:noFill/>
        </p:spPr>
        <p:txBody>
          <a:bodyPr wrap="square" rtlCol="0">
            <a:spAutoFit/>
          </a:bodyPr>
          <a:lstStyle/>
          <a:p>
            <a:r>
              <a:rPr lang="en-US" sz="1800" b="0" i="0" u="none" strike="noStrike" dirty="0">
                <a:solidFill>
                  <a:schemeClr val="bg1"/>
                </a:solidFill>
                <a:effectLst/>
                <a:latin typeface="Arial" panose="020B0604020202020204" pitchFamily="34" charset="0"/>
              </a:rPr>
              <a:t>You can analyse metrics from two distinct datasets in a single visualisation, enhancing flexibility in business intellect.</a:t>
            </a:r>
            <a:endParaRPr lang="pl-PL" sz="1800" dirty="0">
              <a:solidFill>
                <a:schemeClr val="bg1"/>
              </a:solidFill>
            </a:endParaRPr>
          </a:p>
        </p:txBody>
      </p:sp>
      <p:sp>
        <p:nvSpPr>
          <p:cNvPr id="27" name="TextBox 26">
            <a:extLst>
              <a:ext uri="{FF2B5EF4-FFF2-40B4-BE49-F238E27FC236}">
                <a16:creationId xmlns:a16="http://schemas.microsoft.com/office/drawing/2014/main" id="{D86A7BBD-3299-4910-A673-ED7174E9D968}"/>
              </a:ext>
            </a:extLst>
          </p:cNvPr>
          <p:cNvSpPr txBox="1"/>
          <p:nvPr/>
        </p:nvSpPr>
        <p:spPr>
          <a:xfrm>
            <a:off x="12942404" y="7530662"/>
            <a:ext cx="4358415" cy="369332"/>
          </a:xfrm>
          <a:prstGeom prst="rect">
            <a:avLst/>
          </a:prstGeom>
          <a:noFill/>
        </p:spPr>
        <p:txBody>
          <a:bodyPr wrap="square" rtlCol="0">
            <a:spAutoFit/>
          </a:bodyPr>
          <a:lstStyle/>
          <a:p>
            <a:r>
              <a:rPr lang="en-US" sz="1800" b="1" i="0" u="none" strike="noStrike" dirty="0">
                <a:solidFill>
                  <a:schemeClr val="bg1"/>
                </a:solidFill>
                <a:effectLst/>
                <a:latin typeface="Arial" panose="020B0604020202020204" pitchFamily="34" charset="0"/>
              </a:rPr>
              <a:t>SuiteAnalytics Dataset Linking</a:t>
            </a:r>
            <a:endParaRPr lang="pl-PL" sz="2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Diamond 9">
            <a:extLst>
              <a:ext uri="{FF2B5EF4-FFF2-40B4-BE49-F238E27FC236}">
                <a16:creationId xmlns:a16="http://schemas.microsoft.com/office/drawing/2014/main" id="{2C9553F3-44BD-4697-A724-DDB11639844F}"/>
              </a:ext>
            </a:extLst>
          </p:cNvPr>
          <p:cNvSpPr/>
          <p:nvPr/>
        </p:nvSpPr>
        <p:spPr>
          <a:xfrm>
            <a:off x="5449140" y="7532940"/>
            <a:ext cx="1479233" cy="147923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32" name="TextBox 31">
            <a:extLst>
              <a:ext uri="{FF2B5EF4-FFF2-40B4-BE49-F238E27FC236}">
                <a16:creationId xmlns:a16="http://schemas.microsoft.com/office/drawing/2014/main" id="{425A971E-D740-4DD8-AB1E-9C6E22F77812}"/>
              </a:ext>
            </a:extLst>
          </p:cNvPr>
          <p:cNvSpPr txBox="1"/>
          <p:nvPr/>
        </p:nvSpPr>
        <p:spPr>
          <a:xfrm>
            <a:off x="1173907" y="8113133"/>
            <a:ext cx="4036420" cy="1200329"/>
          </a:xfrm>
          <a:prstGeom prst="rect">
            <a:avLst/>
          </a:prstGeom>
          <a:noFill/>
        </p:spPr>
        <p:txBody>
          <a:bodyPr wrap="square" rtlCol="0">
            <a:spAutoFit/>
          </a:bodyPr>
          <a:lstStyle/>
          <a:p>
            <a:pPr algn="r"/>
            <a:r>
              <a:rPr lang="en-US" sz="1800" b="0" i="0" u="none" strike="noStrike" dirty="0">
                <a:solidFill>
                  <a:schemeClr val="bg1"/>
                </a:solidFill>
                <a:effectLst/>
                <a:latin typeface="Arial" panose="020B0604020202020204" pitchFamily="34" charset="0"/>
              </a:rPr>
              <a:t>This fulfils orders quicker by eliminating manual data entry and reducing inaccurate production data reporting using a mobile scanner.</a:t>
            </a:r>
            <a:endParaRPr lang="pl-PL" sz="1800" dirty="0">
              <a:solidFill>
                <a:schemeClr val="bg1"/>
              </a:solidFill>
            </a:endParaRPr>
          </a:p>
        </p:txBody>
      </p:sp>
      <p:sp>
        <p:nvSpPr>
          <p:cNvPr id="33" name="TextBox 32">
            <a:extLst>
              <a:ext uri="{FF2B5EF4-FFF2-40B4-BE49-F238E27FC236}">
                <a16:creationId xmlns:a16="http://schemas.microsoft.com/office/drawing/2014/main" id="{7A18AE50-D6BF-44DF-918C-D49AF9D4DBE8}"/>
              </a:ext>
            </a:extLst>
          </p:cNvPr>
          <p:cNvSpPr txBox="1"/>
          <p:nvPr/>
        </p:nvSpPr>
        <p:spPr>
          <a:xfrm>
            <a:off x="987181" y="7523739"/>
            <a:ext cx="4223144" cy="646331"/>
          </a:xfrm>
          <a:prstGeom prst="rect">
            <a:avLst/>
          </a:prstGeom>
          <a:noFill/>
        </p:spPr>
        <p:txBody>
          <a:bodyPr wrap="square" rtlCol="0">
            <a:spAutoFit/>
          </a:bodyPr>
          <a:lstStyle/>
          <a:p>
            <a:pPr algn="r"/>
            <a:r>
              <a:rPr lang="en-US" sz="1800" b="1" i="0" u="none" strike="noStrike" dirty="0">
                <a:solidFill>
                  <a:schemeClr val="bg1"/>
                </a:solidFill>
                <a:effectLst/>
                <a:latin typeface="Arial" panose="020B0604020202020204" pitchFamily="34" charset="0"/>
              </a:rPr>
              <a:t>Supply Chain Management (SCM) Mobile</a:t>
            </a:r>
            <a:endParaRPr lang="pl-PL" sz="2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Diamond 11">
            <a:extLst>
              <a:ext uri="{FF2B5EF4-FFF2-40B4-BE49-F238E27FC236}">
                <a16:creationId xmlns:a16="http://schemas.microsoft.com/office/drawing/2014/main" id="{C501D40E-0306-4E21-BECD-09AB314E4B64}"/>
              </a:ext>
            </a:extLst>
          </p:cNvPr>
          <p:cNvSpPr/>
          <p:nvPr/>
        </p:nvSpPr>
        <p:spPr>
          <a:xfrm>
            <a:off x="11236624" y="4447121"/>
            <a:ext cx="1479233" cy="1479233"/>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solidFill>
                <a:schemeClr val="accent1">
                  <a:lumMod val="75000"/>
                </a:schemeClr>
              </a:solidFill>
            </a:endParaRPr>
          </a:p>
        </p:txBody>
      </p:sp>
      <p:sp>
        <p:nvSpPr>
          <p:cNvPr id="15" name="TextBox 14">
            <a:extLst>
              <a:ext uri="{FF2B5EF4-FFF2-40B4-BE49-F238E27FC236}">
                <a16:creationId xmlns:a16="http://schemas.microsoft.com/office/drawing/2014/main" id="{B0CB45E8-41AB-4B9D-99A4-5EFCDAB55A10}"/>
              </a:ext>
            </a:extLst>
          </p:cNvPr>
          <p:cNvSpPr txBox="1"/>
          <p:nvPr/>
        </p:nvSpPr>
        <p:spPr>
          <a:xfrm>
            <a:off x="12962766" y="4865606"/>
            <a:ext cx="4151324" cy="1754326"/>
          </a:xfrm>
          <a:prstGeom prst="rect">
            <a:avLst/>
          </a:prstGeom>
          <a:noFill/>
        </p:spPr>
        <p:txBody>
          <a:bodyPr wrap="square" rtlCol="0">
            <a:spAutoFit/>
          </a:bodyPr>
          <a:lstStyle/>
          <a:p>
            <a:r>
              <a:rPr lang="en-US" sz="1800" b="0" i="0" u="none" strike="noStrike" dirty="0">
                <a:solidFill>
                  <a:schemeClr val="bg1"/>
                </a:solidFill>
                <a:effectLst/>
                <a:latin typeface="Arial" panose="020B0604020202020204" pitchFamily="34" charset="0"/>
              </a:rPr>
              <a:t>Project 360 dashboard provides a centralised view of project information, improves project resourcing and provides better customer service through data-driven client engagement.</a:t>
            </a:r>
            <a:endParaRPr lang="pl-PL" sz="1800" dirty="0">
              <a:solidFill>
                <a:schemeClr val="bg1"/>
              </a:solidFill>
            </a:endParaRPr>
          </a:p>
        </p:txBody>
      </p:sp>
      <p:sp>
        <p:nvSpPr>
          <p:cNvPr id="16" name="TextBox 15">
            <a:extLst>
              <a:ext uri="{FF2B5EF4-FFF2-40B4-BE49-F238E27FC236}">
                <a16:creationId xmlns:a16="http://schemas.microsoft.com/office/drawing/2014/main" id="{034A1572-0945-4681-B480-828B061C2818}"/>
              </a:ext>
            </a:extLst>
          </p:cNvPr>
          <p:cNvSpPr txBox="1"/>
          <p:nvPr/>
        </p:nvSpPr>
        <p:spPr>
          <a:xfrm>
            <a:off x="12962766" y="4454758"/>
            <a:ext cx="2947294" cy="369332"/>
          </a:xfrm>
          <a:prstGeom prst="rect">
            <a:avLst/>
          </a:prstGeom>
          <a:noFill/>
        </p:spPr>
        <p:txBody>
          <a:bodyPr wrap="square" rtlCol="0">
            <a:spAutoFit/>
          </a:bodyPr>
          <a:lstStyle/>
          <a:p>
            <a:r>
              <a:rPr lang="en-US" sz="1800" b="1" i="0" u="none" strike="noStrike" dirty="0">
                <a:solidFill>
                  <a:schemeClr val="bg1"/>
                </a:solidFill>
                <a:effectLst/>
                <a:latin typeface="Arial" panose="020B0604020202020204" pitchFamily="34" charset="0"/>
              </a:rPr>
              <a:t>Project 360</a:t>
            </a:r>
            <a:endParaRPr lang="pl-PL" sz="2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Diamond 8">
            <a:extLst>
              <a:ext uri="{FF2B5EF4-FFF2-40B4-BE49-F238E27FC236}">
                <a16:creationId xmlns:a16="http://schemas.microsoft.com/office/drawing/2014/main" id="{1BB96CF6-EFD4-4193-8B55-A95B1570F45F}"/>
              </a:ext>
            </a:extLst>
          </p:cNvPr>
          <p:cNvSpPr/>
          <p:nvPr/>
        </p:nvSpPr>
        <p:spPr>
          <a:xfrm>
            <a:off x="5459514" y="4445314"/>
            <a:ext cx="1479233" cy="1479234"/>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solidFill>
                <a:schemeClr val="accent1">
                  <a:lumMod val="50000"/>
                </a:schemeClr>
              </a:solidFill>
            </a:endParaRPr>
          </a:p>
        </p:txBody>
      </p:sp>
      <p:sp>
        <p:nvSpPr>
          <p:cNvPr id="30" name="TextBox 29">
            <a:extLst>
              <a:ext uri="{FF2B5EF4-FFF2-40B4-BE49-F238E27FC236}">
                <a16:creationId xmlns:a16="http://schemas.microsoft.com/office/drawing/2014/main" id="{24F4D866-3E81-4717-9BB2-B4FF8E170C17}"/>
              </a:ext>
            </a:extLst>
          </p:cNvPr>
          <p:cNvSpPr txBox="1"/>
          <p:nvPr/>
        </p:nvSpPr>
        <p:spPr>
          <a:xfrm>
            <a:off x="1173908" y="5040076"/>
            <a:ext cx="4062982" cy="1754326"/>
          </a:xfrm>
          <a:prstGeom prst="rect">
            <a:avLst/>
          </a:prstGeom>
          <a:noFill/>
        </p:spPr>
        <p:txBody>
          <a:bodyPr wrap="square" rtlCol="0">
            <a:spAutoFit/>
          </a:bodyPr>
          <a:lstStyle/>
          <a:p>
            <a:pPr algn="r"/>
            <a:r>
              <a:rPr lang="en-US" sz="1800" b="0" i="0" u="none" strike="noStrike" dirty="0">
                <a:solidFill>
                  <a:schemeClr val="bg1"/>
                </a:solidFill>
                <a:effectLst/>
                <a:latin typeface="Arial" panose="020B0604020202020204" pitchFamily="34" charset="0"/>
              </a:rPr>
              <a:t>It offers real-time Vendor Delivery Performance Scores​ and improves customer service by decreasing lead times; it also expands profitability by collecting data for pricing negotiations with dealers.</a:t>
            </a:r>
          </a:p>
        </p:txBody>
      </p:sp>
      <p:sp>
        <p:nvSpPr>
          <p:cNvPr id="31" name="TextBox 30">
            <a:extLst>
              <a:ext uri="{FF2B5EF4-FFF2-40B4-BE49-F238E27FC236}">
                <a16:creationId xmlns:a16="http://schemas.microsoft.com/office/drawing/2014/main" id="{7EED23E6-EF32-48D7-A60C-BADE73525067}"/>
              </a:ext>
            </a:extLst>
          </p:cNvPr>
          <p:cNvSpPr txBox="1"/>
          <p:nvPr/>
        </p:nvSpPr>
        <p:spPr>
          <a:xfrm>
            <a:off x="555815" y="4414310"/>
            <a:ext cx="4681075" cy="646331"/>
          </a:xfrm>
          <a:prstGeom prst="rect">
            <a:avLst/>
          </a:prstGeom>
          <a:noFill/>
        </p:spPr>
        <p:txBody>
          <a:bodyPr wrap="square" rtlCol="0">
            <a:spAutoFit/>
          </a:bodyPr>
          <a:lstStyle/>
          <a:p>
            <a:pPr algn="r" rtl="0">
              <a:spcBef>
                <a:spcPts val="1800"/>
              </a:spcBef>
              <a:spcAft>
                <a:spcPts val="1200"/>
              </a:spcAft>
            </a:pPr>
            <a:r>
              <a:rPr lang="en-US" sz="1800" b="1" i="0" u="none" strike="noStrike" dirty="0">
                <a:solidFill>
                  <a:schemeClr val="bg1"/>
                </a:solidFill>
                <a:effectLst/>
                <a:latin typeface="Times New Roman" panose="02020603050405020304" pitchFamily="18" charset="0"/>
              </a:rPr>
              <a:t>Supply Chain Control Tower (SCCT) Enhancements</a:t>
            </a:r>
            <a:endParaRPr lang="en-US" sz="1600" b="1" dirty="0">
              <a:solidFill>
                <a:schemeClr val="bg1"/>
              </a:solidFill>
              <a:effectLst/>
            </a:endParaRPr>
          </a:p>
        </p:txBody>
      </p:sp>
      <p:cxnSp>
        <p:nvCxnSpPr>
          <p:cNvPr id="4" name="Connector 1">
            <a:extLst>
              <a:ext uri="{FF2B5EF4-FFF2-40B4-BE49-F238E27FC236}">
                <a16:creationId xmlns:a16="http://schemas.microsoft.com/office/drawing/2014/main" id="{FB5224BC-073E-A557-C6A5-7BB4E724F9B9}"/>
              </a:ext>
            </a:extLst>
          </p:cNvPr>
          <p:cNvCxnSpPr>
            <a:cxnSpLocks/>
          </p:cNvCxnSpPr>
          <p:nvPr/>
        </p:nvCxnSpPr>
        <p:spPr>
          <a:xfrm>
            <a:off x="5993981" y="2003577"/>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Diamond 5">
            <a:extLst>
              <a:ext uri="{FF2B5EF4-FFF2-40B4-BE49-F238E27FC236}">
                <a16:creationId xmlns:a16="http://schemas.microsoft.com/office/drawing/2014/main" id="{D294FD9E-308E-B271-F6A3-8A458F24FA16}"/>
              </a:ext>
            </a:extLst>
          </p:cNvPr>
          <p:cNvSpPr/>
          <p:nvPr/>
        </p:nvSpPr>
        <p:spPr>
          <a:xfrm>
            <a:off x="11224356" y="1343493"/>
            <a:ext cx="1479233" cy="1479233"/>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solidFill>
                <a:schemeClr val="accent2">
                  <a:lumMod val="75000"/>
                </a:schemeClr>
              </a:solidFill>
            </a:endParaRPr>
          </a:p>
        </p:txBody>
      </p:sp>
      <p:sp>
        <p:nvSpPr>
          <p:cNvPr id="17" name="TextBox 16">
            <a:extLst>
              <a:ext uri="{FF2B5EF4-FFF2-40B4-BE49-F238E27FC236}">
                <a16:creationId xmlns:a16="http://schemas.microsoft.com/office/drawing/2014/main" id="{DB5F59EA-276C-6E40-266A-88D0836830F1}"/>
              </a:ext>
            </a:extLst>
          </p:cNvPr>
          <p:cNvSpPr txBox="1"/>
          <p:nvPr/>
        </p:nvSpPr>
        <p:spPr>
          <a:xfrm>
            <a:off x="12950498" y="1853229"/>
            <a:ext cx="3634166" cy="1754326"/>
          </a:xfrm>
          <a:prstGeom prst="rect">
            <a:avLst/>
          </a:prstGeom>
          <a:noFill/>
        </p:spPr>
        <p:txBody>
          <a:bodyPr wrap="square" rtlCol="0">
            <a:spAutoFit/>
          </a:bodyPr>
          <a:lstStyle/>
          <a:p>
            <a:pPr rtl="0">
              <a:spcBef>
                <a:spcPts val="1200"/>
              </a:spcBef>
              <a:spcAft>
                <a:spcPts val="0"/>
              </a:spcAft>
            </a:pPr>
            <a:r>
              <a:rPr lang="en-US" sz="1800" b="0" i="0" u="none" strike="noStrike" dirty="0">
                <a:solidFill>
                  <a:schemeClr val="bg1"/>
                </a:solidFill>
                <a:effectLst/>
                <a:latin typeface="Arial" panose="020B0604020202020204" pitchFamily="34" charset="0"/>
              </a:rPr>
              <a:t>Provides better visibility by enabling customers to manage cash flow and offering a real-time view of cash position, increasing business flexibility and efficiency of finance teams. </a:t>
            </a:r>
            <a:endParaRPr lang="en-US" sz="1200" b="0" dirty="0">
              <a:solidFill>
                <a:schemeClr val="bg1"/>
              </a:solidFill>
              <a:effectLst/>
            </a:endParaRPr>
          </a:p>
        </p:txBody>
      </p:sp>
      <p:sp>
        <p:nvSpPr>
          <p:cNvPr id="18" name="TextBox 17">
            <a:extLst>
              <a:ext uri="{FF2B5EF4-FFF2-40B4-BE49-F238E27FC236}">
                <a16:creationId xmlns:a16="http://schemas.microsoft.com/office/drawing/2014/main" id="{1B10ED48-CD19-1865-0015-CA709777109D}"/>
              </a:ext>
            </a:extLst>
          </p:cNvPr>
          <p:cNvSpPr txBox="1"/>
          <p:nvPr/>
        </p:nvSpPr>
        <p:spPr>
          <a:xfrm>
            <a:off x="12950499" y="1391564"/>
            <a:ext cx="2947294" cy="369332"/>
          </a:xfrm>
          <a:prstGeom prst="rect">
            <a:avLst/>
          </a:prstGeom>
          <a:noFill/>
        </p:spPr>
        <p:txBody>
          <a:bodyPr wrap="square" rtlCol="0">
            <a:spAutoFit/>
          </a:bodyPr>
          <a:lstStyle/>
          <a:p>
            <a:pPr rtl="0">
              <a:spcBef>
                <a:spcPts val="1800"/>
              </a:spcBef>
              <a:spcAft>
                <a:spcPts val="1200"/>
              </a:spcAft>
            </a:pPr>
            <a:r>
              <a:rPr lang="en-US" sz="1800" b="1" i="0" u="none" strike="noStrike" dirty="0">
                <a:solidFill>
                  <a:schemeClr val="bg1"/>
                </a:solidFill>
                <a:effectLst/>
                <a:latin typeface="Arial" panose="020B0604020202020204" pitchFamily="34" charset="0"/>
              </a:rPr>
              <a:t>Cash 360</a:t>
            </a:r>
            <a:endParaRPr lang="en-US" sz="1600" b="1" dirty="0">
              <a:solidFill>
                <a:schemeClr val="bg1"/>
              </a:solidFill>
              <a:effectLst/>
            </a:endParaRPr>
          </a:p>
        </p:txBody>
      </p:sp>
      <p:sp>
        <p:nvSpPr>
          <p:cNvPr id="23" name="Diamond 22">
            <a:extLst>
              <a:ext uri="{FF2B5EF4-FFF2-40B4-BE49-F238E27FC236}">
                <a16:creationId xmlns:a16="http://schemas.microsoft.com/office/drawing/2014/main" id="{3B616CFA-7C44-4647-428F-5B60E0561E22}"/>
              </a:ext>
            </a:extLst>
          </p:cNvPr>
          <p:cNvSpPr/>
          <p:nvPr/>
        </p:nvSpPr>
        <p:spPr>
          <a:xfrm>
            <a:off x="5459515" y="1412214"/>
            <a:ext cx="1479233" cy="1479233"/>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solidFill>
                <a:schemeClr val="accent2">
                  <a:lumMod val="75000"/>
                </a:schemeClr>
              </a:solidFill>
            </a:endParaRPr>
          </a:p>
        </p:txBody>
      </p:sp>
      <p:sp>
        <p:nvSpPr>
          <p:cNvPr id="24" name="TextBox 23">
            <a:extLst>
              <a:ext uri="{FF2B5EF4-FFF2-40B4-BE49-F238E27FC236}">
                <a16:creationId xmlns:a16="http://schemas.microsoft.com/office/drawing/2014/main" id="{B04C2101-B053-BD2F-4A43-6A187BF9CE8C}"/>
              </a:ext>
            </a:extLst>
          </p:cNvPr>
          <p:cNvSpPr txBox="1"/>
          <p:nvPr/>
        </p:nvSpPr>
        <p:spPr>
          <a:xfrm>
            <a:off x="1173907" y="1873881"/>
            <a:ext cx="4062983" cy="1477328"/>
          </a:xfrm>
          <a:prstGeom prst="rect">
            <a:avLst/>
          </a:prstGeom>
          <a:noFill/>
        </p:spPr>
        <p:txBody>
          <a:bodyPr wrap="square" rtlCol="0">
            <a:spAutoFit/>
          </a:bodyPr>
          <a:lstStyle/>
          <a:p>
            <a:pPr algn="r"/>
            <a:r>
              <a:rPr lang="en-US" sz="1800" b="0" i="0" u="none" strike="noStrike" dirty="0">
                <a:solidFill>
                  <a:schemeClr val="bg1"/>
                </a:solidFill>
                <a:effectLst/>
                <a:latin typeface="Arial" panose="020B0604020202020204" pitchFamily="34" charset="0"/>
              </a:rPr>
              <a:t>Plan more efficiently with this release by reducing stockouts, overstock, and expedited shipping costs​. Buyers can use item-related benchmarks to filter workbench results.</a:t>
            </a:r>
            <a:endParaRPr lang="pl-PL" sz="1800" dirty="0">
              <a:solidFill>
                <a:schemeClr val="bg1"/>
              </a:solidFill>
            </a:endParaRPr>
          </a:p>
        </p:txBody>
      </p:sp>
      <p:sp>
        <p:nvSpPr>
          <p:cNvPr id="25" name="TextBox 24">
            <a:extLst>
              <a:ext uri="{FF2B5EF4-FFF2-40B4-BE49-F238E27FC236}">
                <a16:creationId xmlns:a16="http://schemas.microsoft.com/office/drawing/2014/main" id="{846D6707-4E3E-A9A0-C547-F22A67E9D5FB}"/>
              </a:ext>
            </a:extLst>
          </p:cNvPr>
          <p:cNvSpPr txBox="1"/>
          <p:nvPr/>
        </p:nvSpPr>
        <p:spPr>
          <a:xfrm>
            <a:off x="695317" y="1412214"/>
            <a:ext cx="4541571" cy="369332"/>
          </a:xfrm>
          <a:prstGeom prst="rect">
            <a:avLst/>
          </a:prstGeom>
          <a:noFill/>
        </p:spPr>
        <p:txBody>
          <a:bodyPr wrap="square" rtlCol="0">
            <a:spAutoFit/>
          </a:bodyPr>
          <a:lstStyle/>
          <a:p>
            <a:pPr algn="r"/>
            <a:r>
              <a:rPr lang="en-US" sz="1800" b="1" i="0" u="none" strike="noStrike" dirty="0">
                <a:solidFill>
                  <a:schemeClr val="bg1"/>
                </a:solidFill>
                <a:effectLst/>
                <a:latin typeface="Arial" panose="020B0604020202020204" pitchFamily="34" charset="0"/>
              </a:rPr>
              <a:t>Supply Planning Workbench​</a:t>
            </a:r>
          </a:p>
        </p:txBody>
      </p:sp>
    </p:spTree>
    <p:extLst>
      <p:ext uri="{BB962C8B-B14F-4D97-AF65-F5344CB8AC3E}">
        <p14:creationId xmlns:p14="http://schemas.microsoft.com/office/powerpoint/2010/main" val="952536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Horizontal)">
                                      <p:cBhvr>
                                        <p:cTn id="7" dur="250"/>
                                        <p:tgtEl>
                                          <p:spTgt spid="37"/>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25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250"/>
                                        <p:tgtEl>
                                          <p:spTgt spid="38"/>
                                        </p:tgtEl>
                                      </p:cBhvr>
                                    </p:animEffect>
                                  </p:childTnLst>
                                </p:cTn>
                              </p:par>
                              <p:par>
                                <p:cTn id="14" presetID="16" presetClass="entr" presetSubtype="37"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arn(outVertical)">
                                      <p:cBhvr>
                                        <p:cTn id="16"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cxnSp>
        <p:nvCxnSpPr>
          <p:cNvPr id="38" name="Connector 1">
            <a:extLst>
              <a:ext uri="{FF2B5EF4-FFF2-40B4-BE49-F238E27FC236}">
                <a16:creationId xmlns:a16="http://schemas.microsoft.com/office/drawing/2014/main" id="{C5EAA2B0-15D6-4033-B82A-A9E0B8ABB3CF}"/>
              </a:ext>
            </a:extLst>
          </p:cNvPr>
          <p:cNvCxnSpPr>
            <a:cxnSpLocks/>
          </p:cNvCxnSpPr>
          <p:nvPr/>
        </p:nvCxnSpPr>
        <p:spPr>
          <a:xfrm>
            <a:off x="6010166" y="5970973"/>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Mid connector">
            <a:extLst>
              <a:ext uri="{FF2B5EF4-FFF2-40B4-BE49-F238E27FC236}">
                <a16:creationId xmlns:a16="http://schemas.microsoft.com/office/drawing/2014/main" id="{2359E4D2-D736-4BB2-914E-7D9766C4BB01}"/>
              </a:ext>
            </a:extLst>
          </p:cNvPr>
          <p:cNvCxnSpPr>
            <a:cxnSpLocks/>
          </p:cNvCxnSpPr>
          <p:nvPr/>
        </p:nvCxnSpPr>
        <p:spPr>
          <a:xfrm>
            <a:off x="9151510" y="2792469"/>
            <a:ext cx="0" cy="3178504"/>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Diamond 11">
            <a:extLst>
              <a:ext uri="{FF2B5EF4-FFF2-40B4-BE49-F238E27FC236}">
                <a16:creationId xmlns:a16="http://schemas.microsoft.com/office/drawing/2014/main" id="{C501D40E-0306-4E21-BECD-09AB314E4B64}"/>
              </a:ext>
            </a:extLst>
          </p:cNvPr>
          <p:cNvSpPr/>
          <p:nvPr/>
        </p:nvSpPr>
        <p:spPr>
          <a:xfrm>
            <a:off x="11236625" y="5236014"/>
            <a:ext cx="1479233" cy="1479233"/>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solidFill>
                <a:schemeClr val="accent1">
                  <a:lumMod val="75000"/>
                </a:schemeClr>
              </a:solidFill>
            </a:endParaRPr>
          </a:p>
        </p:txBody>
      </p:sp>
      <p:sp>
        <p:nvSpPr>
          <p:cNvPr id="15" name="TextBox 14">
            <a:extLst>
              <a:ext uri="{FF2B5EF4-FFF2-40B4-BE49-F238E27FC236}">
                <a16:creationId xmlns:a16="http://schemas.microsoft.com/office/drawing/2014/main" id="{B0CB45E8-41AB-4B9D-99A4-5EFCDAB55A10}"/>
              </a:ext>
            </a:extLst>
          </p:cNvPr>
          <p:cNvSpPr txBox="1"/>
          <p:nvPr/>
        </p:nvSpPr>
        <p:spPr>
          <a:xfrm>
            <a:off x="12950499" y="5898285"/>
            <a:ext cx="4151324" cy="1200329"/>
          </a:xfrm>
          <a:prstGeom prst="rect">
            <a:avLst/>
          </a:prstGeom>
          <a:noFill/>
        </p:spPr>
        <p:txBody>
          <a:bodyPr wrap="square" rtlCol="0">
            <a:spAutoFit/>
          </a:bodyPr>
          <a:lstStyle/>
          <a:p>
            <a:r>
              <a:rPr lang="en-US" sz="1800" b="0" i="0" u="none" strike="noStrike" dirty="0">
                <a:solidFill>
                  <a:schemeClr val="bg1"/>
                </a:solidFill>
                <a:effectLst/>
                <a:latin typeface="Arial" panose="020B0604020202020204" pitchFamily="34" charset="0"/>
              </a:rPr>
              <a:t>This update lets managers see which targets are in-progress, finalized, or cancelled, along with comments and updates.​</a:t>
            </a:r>
            <a:endParaRPr lang="pl-PL" sz="1800" dirty="0">
              <a:solidFill>
                <a:schemeClr val="bg1"/>
              </a:solidFill>
            </a:endParaRPr>
          </a:p>
        </p:txBody>
      </p:sp>
      <p:sp>
        <p:nvSpPr>
          <p:cNvPr id="16" name="TextBox 15">
            <a:extLst>
              <a:ext uri="{FF2B5EF4-FFF2-40B4-BE49-F238E27FC236}">
                <a16:creationId xmlns:a16="http://schemas.microsoft.com/office/drawing/2014/main" id="{034A1572-0945-4681-B480-828B061C2818}"/>
              </a:ext>
            </a:extLst>
          </p:cNvPr>
          <p:cNvSpPr txBox="1"/>
          <p:nvPr/>
        </p:nvSpPr>
        <p:spPr>
          <a:xfrm>
            <a:off x="12962764" y="5206612"/>
            <a:ext cx="4500481" cy="646331"/>
          </a:xfrm>
          <a:prstGeom prst="rect">
            <a:avLst/>
          </a:prstGeom>
          <a:noFill/>
        </p:spPr>
        <p:txBody>
          <a:bodyPr wrap="square" rtlCol="0">
            <a:spAutoFit/>
          </a:bodyPr>
          <a:lstStyle/>
          <a:p>
            <a:r>
              <a:rPr lang="en-US" sz="1800" b="1" i="0" u="none" strike="noStrike" dirty="0">
                <a:solidFill>
                  <a:schemeClr val="bg1"/>
                </a:solidFill>
                <a:effectLst/>
                <a:latin typeface="Arial" panose="020B0604020202020204" pitchFamily="34" charset="0"/>
              </a:rPr>
              <a:t>SuitePeople Performance Management Enhancements​</a:t>
            </a:r>
          </a:p>
        </p:txBody>
      </p:sp>
      <p:sp>
        <p:nvSpPr>
          <p:cNvPr id="9" name="Diamond 8">
            <a:extLst>
              <a:ext uri="{FF2B5EF4-FFF2-40B4-BE49-F238E27FC236}">
                <a16:creationId xmlns:a16="http://schemas.microsoft.com/office/drawing/2014/main" id="{1BB96CF6-EFD4-4193-8B55-A95B1570F45F}"/>
              </a:ext>
            </a:extLst>
          </p:cNvPr>
          <p:cNvSpPr/>
          <p:nvPr/>
        </p:nvSpPr>
        <p:spPr>
          <a:xfrm>
            <a:off x="5459514" y="5234206"/>
            <a:ext cx="1479233" cy="1479234"/>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solidFill>
                <a:schemeClr val="accent1">
                  <a:lumMod val="50000"/>
                </a:schemeClr>
              </a:solidFill>
            </a:endParaRPr>
          </a:p>
        </p:txBody>
      </p:sp>
      <p:sp>
        <p:nvSpPr>
          <p:cNvPr id="30" name="TextBox 29">
            <a:extLst>
              <a:ext uri="{FF2B5EF4-FFF2-40B4-BE49-F238E27FC236}">
                <a16:creationId xmlns:a16="http://schemas.microsoft.com/office/drawing/2014/main" id="{24F4D866-3E81-4717-9BB2-B4FF8E170C17}"/>
              </a:ext>
            </a:extLst>
          </p:cNvPr>
          <p:cNvSpPr txBox="1"/>
          <p:nvPr/>
        </p:nvSpPr>
        <p:spPr>
          <a:xfrm>
            <a:off x="1173908" y="5828968"/>
            <a:ext cx="4062982" cy="1754326"/>
          </a:xfrm>
          <a:prstGeom prst="rect">
            <a:avLst/>
          </a:prstGeom>
          <a:noFill/>
        </p:spPr>
        <p:txBody>
          <a:bodyPr wrap="square" rtlCol="0">
            <a:spAutoFit/>
          </a:bodyPr>
          <a:lstStyle/>
          <a:p>
            <a:pPr algn="r"/>
            <a:r>
              <a:rPr lang="en-US" sz="1800" b="0" i="0" u="none" strike="noStrike" dirty="0">
                <a:solidFill>
                  <a:schemeClr val="bg1"/>
                </a:solidFill>
                <a:effectLst/>
                <a:latin typeface="Arial" panose="020B0604020202020204" pitchFamily="34" charset="0"/>
              </a:rPr>
              <a:t>You can improve your customer service by enhancing the quality standards as this feature offers new saved searches to access product specifications, making it more efficient. </a:t>
            </a:r>
          </a:p>
        </p:txBody>
      </p:sp>
      <p:sp>
        <p:nvSpPr>
          <p:cNvPr id="31" name="TextBox 30">
            <a:extLst>
              <a:ext uri="{FF2B5EF4-FFF2-40B4-BE49-F238E27FC236}">
                <a16:creationId xmlns:a16="http://schemas.microsoft.com/office/drawing/2014/main" id="{7EED23E6-EF32-48D7-A60C-BADE73525067}"/>
              </a:ext>
            </a:extLst>
          </p:cNvPr>
          <p:cNvSpPr txBox="1"/>
          <p:nvPr/>
        </p:nvSpPr>
        <p:spPr>
          <a:xfrm>
            <a:off x="555815" y="5203202"/>
            <a:ext cx="4681075" cy="369332"/>
          </a:xfrm>
          <a:prstGeom prst="rect">
            <a:avLst/>
          </a:prstGeom>
          <a:noFill/>
        </p:spPr>
        <p:txBody>
          <a:bodyPr wrap="square" rtlCol="0">
            <a:spAutoFit/>
          </a:bodyPr>
          <a:lstStyle/>
          <a:p>
            <a:pPr algn="r" rtl="0">
              <a:spcBef>
                <a:spcPts val="1800"/>
              </a:spcBef>
              <a:spcAft>
                <a:spcPts val="1200"/>
              </a:spcAft>
            </a:pPr>
            <a:r>
              <a:rPr lang="en-US" sz="1800" b="1" i="0" u="none" strike="noStrike" dirty="0">
                <a:solidFill>
                  <a:schemeClr val="bg1"/>
                </a:solidFill>
                <a:effectLst/>
                <a:latin typeface="Times New Roman" panose="02020603050405020304" pitchFamily="18" charset="0"/>
              </a:rPr>
              <a:t>Quality Management (QMS) Enhancements</a:t>
            </a:r>
            <a:endParaRPr lang="en-US" sz="1600" b="1" dirty="0">
              <a:solidFill>
                <a:schemeClr val="bg1"/>
              </a:solidFill>
              <a:effectLst/>
            </a:endParaRPr>
          </a:p>
        </p:txBody>
      </p:sp>
      <p:cxnSp>
        <p:nvCxnSpPr>
          <p:cNvPr id="4" name="Connector 1">
            <a:extLst>
              <a:ext uri="{FF2B5EF4-FFF2-40B4-BE49-F238E27FC236}">
                <a16:creationId xmlns:a16="http://schemas.microsoft.com/office/drawing/2014/main" id="{FB5224BC-073E-A557-C6A5-7BB4E724F9B9}"/>
              </a:ext>
            </a:extLst>
          </p:cNvPr>
          <p:cNvCxnSpPr>
            <a:cxnSpLocks/>
          </p:cNvCxnSpPr>
          <p:nvPr/>
        </p:nvCxnSpPr>
        <p:spPr>
          <a:xfrm>
            <a:off x="5993981" y="2792469"/>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Diamond 5">
            <a:extLst>
              <a:ext uri="{FF2B5EF4-FFF2-40B4-BE49-F238E27FC236}">
                <a16:creationId xmlns:a16="http://schemas.microsoft.com/office/drawing/2014/main" id="{D294FD9E-308E-B271-F6A3-8A458F24FA16}"/>
              </a:ext>
            </a:extLst>
          </p:cNvPr>
          <p:cNvSpPr/>
          <p:nvPr/>
        </p:nvSpPr>
        <p:spPr>
          <a:xfrm>
            <a:off x="11224356" y="2132386"/>
            <a:ext cx="1479233" cy="1479233"/>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solidFill>
                <a:schemeClr val="accent2">
                  <a:lumMod val="75000"/>
                </a:schemeClr>
              </a:solidFill>
            </a:endParaRPr>
          </a:p>
        </p:txBody>
      </p:sp>
      <p:sp>
        <p:nvSpPr>
          <p:cNvPr id="17" name="TextBox 16">
            <a:extLst>
              <a:ext uri="{FF2B5EF4-FFF2-40B4-BE49-F238E27FC236}">
                <a16:creationId xmlns:a16="http://schemas.microsoft.com/office/drawing/2014/main" id="{DB5F59EA-276C-6E40-266A-88D0836830F1}"/>
              </a:ext>
            </a:extLst>
          </p:cNvPr>
          <p:cNvSpPr txBox="1"/>
          <p:nvPr/>
        </p:nvSpPr>
        <p:spPr>
          <a:xfrm>
            <a:off x="12962766" y="2899767"/>
            <a:ext cx="3634166" cy="1754326"/>
          </a:xfrm>
          <a:prstGeom prst="rect">
            <a:avLst/>
          </a:prstGeom>
          <a:noFill/>
        </p:spPr>
        <p:txBody>
          <a:bodyPr wrap="square" rtlCol="0">
            <a:spAutoFit/>
          </a:bodyPr>
          <a:lstStyle/>
          <a:p>
            <a:pPr rtl="0">
              <a:spcBef>
                <a:spcPts val="1200"/>
              </a:spcBef>
              <a:spcAft>
                <a:spcPts val="0"/>
              </a:spcAft>
            </a:pPr>
            <a:r>
              <a:rPr lang="en-US" sz="1800" b="0" i="0" u="none" strike="noStrike" dirty="0">
                <a:solidFill>
                  <a:schemeClr val="bg1"/>
                </a:solidFill>
                <a:effectLst/>
                <a:latin typeface="Arial" panose="020B0604020202020204" pitchFamily="34" charset="0"/>
              </a:rPr>
              <a:t>This feature allows you to build personalised dashboards with Pre-built cloud-based data warehouse and analytics solutions​; you can gain insights to support increased profitability.</a:t>
            </a:r>
            <a:endParaRPr lang="en-US" sz="1200" b="0" dirty="0">
              <a:solidFill>
                <a:schemeClr val="bg1"/>
              </a:solidFill>
              <a:effectLst/>
            </a:endParaRPr>
          </a:p>
        </p:txBody>
      </p:sp>
      <p:sp>
        <p:nvSpPr>
          <p:cNvPr id="18" name="TextBox 17">
            <a:extLst>
              <a:ext uri="{FF2B5EF4-FFF2-40B4-BE49-F238E27FC236}">
                <a16:creationId xmlns:a16="http://schemas.microsoft.com/office/drawing/2014/main" id="{1B10ED48-CD19-1865-0015-CA709777109D}"/>
              </a:ext>
            </a:extLst>
          </p:cNvPr>
          <p:cNvSpPr txBox="1"/>
          <p:nvPr/>
        </p:nvSpPr>
        <p:spPr>
          <a:xfrm>
            <a:off x="12950499" y="2180457"/>
            <a:ext cx="3881074" cy="646331"/>
          </a:xfrm>
          <a:prstGeom prst="rect">
            <a:avLst/>
          </a:prstGeom>
          <a:noFill/>
        </p:spPr>
        <p:txBody>
          <a:bodyPr wrap="square" rtlCol="0">
            <a:spAutoFit/>
          </a:bodyPr>
          <a:lstStyle/>
          <a:p>
            <a:pPr rtl="0">
              <a:spcBef>
                <a:spcPts val="1800"/>
              </a:spcBef>
              <a:spcAft>
                <a:spcPts val="1200"/>
              </a:spcAft>
            </a:pPr>
            <a:r>
              <a:rPr lang="en-US" sz="1800" b="1" i="0" u="none" strike="noStrike" dirty="0">
                <a:solidFill>
                  <a:schemeClr val="bg1"/>
                </a:solidFill>
                <a:effectLst/>
                <a:latin typeface="Arial" panose="020B0604020202020204" pitchFamily="34" charset="0"/>
              </a:rPr>
              <a:t>NetSuite Analytics Warehouse (NSAW)</a:t>
            </a:r>
          </a:p>
        </p:txBody>
      </p:sp>
      <p:sp>
        <p:nvSpPr>
          <p:cNvPr id="23" name="Diamond 22">
            <a:extLst>
              <a:ext uri="{FF2B5EF4-FFF2-40B4-BE49-F238E27FC236}">
                <a16:creationId xmlns:a16="http://schemas.microsoft.com/office/drawing/2014/main" id="{3B616CFA-7C44-4647-428F-5B60E0561E22}"/>
              </a:ext>
            </a:extLst>
          </p:cNvPr>
          <p:cNvSpPr/>
          <p:nvPr/>
        </p:nvSpPr>
        <p:spPr>
          <a:xfrm>
            <a:off x="5459515" y="2201107"/>
            <a:ext cx="1479233" cy="1479233"/>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solidFill>
                <a:schemeClr val="accent2">
                  <a:lumMod val="75000"/>
                </a:schemeClr>
              </a:solidFill>
            </a:endParaRPr>
          </a:p>
        </p:txBody>
      </p:sp>
      <p:sp>
        <p:nvSpPr>
          <p:cNvPr id="24" name="TextBox 23">
            <a:extLst>
              <a:ext uri="{FF2B5EF4-FFF2-40B4-BE49-F238E27FC236}">
                <a16:creationId xmlns:a16="http://schemas.microsoft.com/office/drawing/2014/main" id="{B04C2101-B053-BD2F-4A43-6A187BF9CE8C}"/>
              </a:ext>
            </a:extLst>
          </p:cNvPr>
          <p:cNvSpPr txBox="1"/>
          <p:nvPr/>
        </p:nvSpPr>
        <p:spPr>
          <a:xfrm>
            <a:off x="1173907" y="2905824"/>
            <a:ext cx="4062983" cy="1477328"/>
          </a:xfrm>
          <a:prstGeom prst="rect">
            <a:avLst/>
          </a:prstGeom>
          <a:noFill/>
        </p:spPr>
        <p:txBody>
          <a:bodyPr wrap="square" rtlCol="0">
            <a:spAutoFit/>
          </a:bodyPr>
          <a:lstStyle/>
          <a:p>
            <a:pPr algn="r"/>
            <a:r>
              <a:rPr lang="en-US" sz="1800" b="0" i="0" u="none" strike="noStrike" dirty="0">
                <a:solidFill>
                  <a:schemeClr val="bg1"/>
                </a:solidFill>
                <a:effectLst/>
                <a:latin typeface="Arial" panose="020B0604020202020204" pitchFamily="34" charset="0"/>
              </a:rPr>
              <a:t>Users can Increase efficiency and reduce errors in warehouse operations with this update. Also, it fulfils orders way faster, increasing customer service better.</a:t>
            </a:r>
            <a:endParaRPr lang="pl-PL" sz="1800" dirty="0">
              <a:solidFill>
                <a:schemeClr val="bg1"/>
              </a:solidFill>
            </a:endParaRPr>
          </a:p>
        </p:txBody>
      </p:sp>
      <p:sp>
        <p:nvSpPr>
          <p:cNvPr id="25" name="TextBox 24">
            <a:extLst>
              <a:ext uri="{FF2B5EF4-FFF2-40B4-BE49-F238E27FC236}">
                <a16:creationId xmlns:a16="http://schemas.microsoft.com/office/drawing/2014/main" id="{846D6707-4E3E-A9A0-C547-F22A67E9D5FB}"/>
              </a:ext>
            </a:extLst>
          </p:cNvPr>
          <p:cNvSpPr txBox="1"/>
          <p:nvPr/>
        </p:nvSpPr>
        <p:spPr>
          <a:xfrm>
            <a:off x="695317" y="2201107"/>
            <a:ext cx="4541571" cy="646331"/>
          </a:xfrm>
          <a:prstGeom prst="rect">
            <a:avLst/>
          </a:prstGeom>
          <a:noFill/>
        </p:spPr>
        <p:txBody>
          <a:bodyPr wrap="square" rtlCol="0">
            <a:spAutoFit/>
          </a:bodyPr>
          <a:lstStyle/>
          <a:p>
            <a:pPr algn="r"/>
            <a:r>
              <a:rPr lang="en-US" sz="1800" b="1" i="0" u="none" strike="noStrike" dirty="0">
                <a:solidFill>
                  <a:schemeClr val="bg1"/>
                </a:solidFill>
                <a:effectLst/>
                <a:latin typeface="Arial" panose="020B0604020202020204" pitchFamily="34" charset="0"/>
              </a:rPr>
              <a:t>Warehouse Management System (WMS) Enhancements​</a:t>
            </a:r>
          </a:p>
        </p:txBody>
      </p:sp>
    </p:spTree>
    <p:extLst>
      <p:ext uri="{BB962C8B-B14F-4D97-AF65-F5344CB8AC3E}">
        <p14:creationId xmlns:p14="http://schemas.microsoft.com/office/powerpoint/2010/main" val="2522631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Horizontal)">
                                      <p:cBhvr>
                                        <p:cTn id="7" dur="250"/>
                                        <p:tgtEl>
                                          <p:spTgt spid="37"/>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25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9294"/>
            <a:ext cx="18288000" cy="1046629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2602C53-10E1-BA89-9D18-52B736CB0305}"/>
              </a:ext>
            </a:extLst>
          </p:cNvPr>
          <p:cNvPicPr>
            <a:picLocks noChangeAspect="1" noChangeArrowheads="1"/>
          </p:cNvPicPr>
          <p:nvPr/>
        </p:nvPicPr>
        <p:blipFill>
          <a:blip r:embed="rId3">
            <a:alphaModFix amt="2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9293"/>
            <a:ext cx="18288000" cy="10466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27755" y="3943171"/>
            <a:ext cx="8632491" cy="1569660"/>
          </a:xfrm>
          <a:prstGeom prst="rect">
            <a:avLst/>
          </a:prstGeom>
          <a:noFill/>
        </p:spPr>
        <p:txBody>
          <a:bodyPr wrap="none" rtlCol="0">
            <a:spAutoFit/>
          </a:bodyPr>
          <a:lstStyle/>
          <a:p>
            <a:pPr algn="ctr"/>
            <a:r>
              <a:rPr lang="en-US" sz="9600" dirty="0">
                <a:solidFill>
                  <a:schemeClr val="bg1"/>
                </a:solidFill>
                <a:latin typeface="Book Antiqua" panose="02040602050305030304" pitchFamily="18" charset="0"/>
              </a:rPr>
              <a:t>NetSuite 2022.2</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815882"/>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NetSuite 2022.2 Release has some fantastic new features that aim to help businesses grow; increasing productivity, preserving margins and keeping customers are top priorities. </a:t>
            </a:r>
          </a:p>
        </p:txBody>
      </p:sp>
    </p:spTree>
    <p:extLst>
      <p:ext uri="{BB962C8B-B14F-4D97-AF65-F5344CB8AC3E}">
        <p14:creationId xmlns:p14="http://schemas.microsoft.com/office/powerpoint/2010/main" val="3303663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5"/>
        <p:cNvGrpSpPr/>
        <p:nvPr/>
      </p:nvGrpSpPr>
      <p:grpSpPr>
        <a:xfrm>
          <a:off x="0" y="0"/>
          <a:ext cx="0" cy="0"/>
          <a:chOff x="0" y="0"/>
          <a:chExt cx="0" cy="0"/>
        </a:xfrm>
      </p:grpSpPr>
      <p:cxnSp>
        <p:nvCxnSpPr>
          <p:cNvPr id="1407" name="Google Shape;1407;p35"/>
          <p:cNvCxnSpPr>
            <a:cxnSpLocks/>
          </p:cNvCxnSpPr>
          <p:nvPr/>
        </p:nvCxnSpPr>
        <p:spPr>
          <a:xfrm>
            <a:off x="6082614" y="7312518"/>
            <a:ext cx="2411940" cy="0"/>
          </a:xfrm>
          <a:prstGeom prst="straightConnector1">
            <a:avLst/>
          </a:prstGeom>
          <a:noFill/>
          <a:ln w="9525" cap="rnd" cmpd="sng">
            <a:solidFill>
              <a:srgbClr val="374152"/>
            </a:solidFill>
            <a:prstDash val="solid"/>
            <a:round/>
            <a:headEnd type="oval" w="lg" len="lg"/>
            <a:tailEnd type="oval" w="lg" len="lg"/>
          </a:ln>
          <a:effectLst>
            <a:outerShdw blurRad="50800" dist="38100" dir="8100000" algn="tr" rotWithShape="0">
              <a:srgbClr val="000000">
                <a:alpha val="40000"/>
              </a:srgbClr>
            </a:outerShdw>
          </a:effectLst>
        </p:spPr>
      </p:cxnSp>
      <p:cxnSp>
        <p:nvCxnSpPr>
          <p:cNvPr id="1408" name="Google Shape;1408;p35"/>
          <p:cNvCxnSpPr>
            <a:cxnSpLocks/>
          </p:cNvCxnSpPr>
          <p:nvPr/>
        </p:nvCxnSpPr>
        <p:spPr>
          <a:xfrm>
            <a:off x="8494554" y="6117281"/>
            <a:ext cx="3540225" cy="0"/>
          </a:xfrm>
          <a:prstGeom prst="straightConnector1">
            <a:avLst/>
          </a:prstGeom>
          <a:noFill/>
          <a:ln w="9525" cap="rnd" cmpd="sng">
            <a:solidFill>
              <a:srgbClr val="374152"/>
            </a:solidFill>
            <a:prstDash val="solid"/>
            <a:round/>
            <a:headEnd type="oval" w="lg" len="lg"/>
            <a:tailEnd type="oval" w="lg" len="lg"/>
          </a:ln>
          <a:effectLst>
            <a:outerShdw blurRad="50800" dist="38100" dir="8100000" algn="tr" rotWithShape="0">
              <a:srgbClr val="000000">
                <a:alpha val="40000"/>
              </a:srgbClr>
            </a:outerShdw>
          </a:effectLst>
        </p:spPr>
      </p:cxnSp>
      <p:cxnSp>
        <p:nvCxnSpPr>
          <p:cNvPr id="1409" name="Google Shape;1409;p35"/>
          <p:cNvCxnSpPr>
            <a:cxnSpLocks/>
          </p:cNvCxnSpPr>
          <p:nvPr/>
        </p:nvCxnSpPr>
        <p:spPr>
          <a:xfrm flipH="1">
            <a:off x="11119513" y="2431819"/>
            <a:ext cx="5198452" cy="0"/>
          </a:xfrm>
          <a:prstGeom prst="straightConnector1">
            <a:avLst/>
          </a:prstGeom>
          <a:noFill/>
          <a:ln w="9525" cap="rnd" cmpd="sng">
            <a:solidFill>
              <a:srgbClr val="374152"/>
            </a:solidFill>
            <a:prstDash val="solid"/>
            <a:round/>
            <a:headEnd type="oval" w="lg" len="lg"/>
            <a:tailEnd type="oval" w="lg" len="lg"/>
          </a:ln>
          <a:effectLst>
            <a:outerShdw blurRad="50800" dist="38100" dir="8100000" algn="tr" rotWithShape="0">
              <a:srgbClr val="000000">
                <a:alpha val="40000"/>
              </a:srgbClr>
            </a:outerShdw>
          </a:effectLst>
        </p:spPr>
      </p:cxnSp>
      <p:cxnSp>
        <p:nvCxnSpPr>
          <p:cNvPr id="1410" name="Google Shape;1410;p35"/>
          <p:cNvCxnSpPr>
            <a:cxnSpLocks/>
          </p:cNvCxnSpPr>
          <p:nvPr/>
        </p:nvCxnSpPr>
        <p:spPr>
          <a:xfrm flipH="1">
            <a:off x="9486919" y="3769777"/>
            <a:ext cx="3265187" cy="0"/>
          </a:xfrm>
          <a:prstGeom prst="straightConnector1">
            <a:avLst/>
          </a:prstGeom>
          <a:noFill/>
          <a:ln w="9525" cap="rnd" cmpd="sng">
            <a:solidFill>
              <a:srgbClr val="374152"/>
            </a:solidFill>
            <a:prstDash val="solid"/>
            <a:round/>
            <a:headEnd type="oval" w="lg" len="lg"/>
            <a:tailEnd type="oval" w="lg" len="lg"/>
          </a:ln>
          <a:effectLst>
            <a:outerShdw blurRad="50800" dist="38100" dir="8100000" algn="tr" rotWithShape="0">
              <a:srgbClr val="000000">
                <a:alpha val="40000"/>
              </a:srgbClr>
            </a:outerShdw>
          </a:effectLst>
        </p:spPr>
      </p:cxnSp>
      <p:cxnSp>
        <p:nvCxnSpPr>
          <p:cNvPr id="1411" name="Google Shape;1411;p35"/>
          <p:cNvCxnSpPr>
            <a:cxnSpLocks/>
          </p:cNvCxnSpPr>
          <p:nvPr/>
        </p:nvCxnSpPr>
        <p:spPr>
          <a:xfrm flipV="1">
            <a:off x="4105360" y="7312518"/>
            <a:ext cx="0" cy="1548071"/>
          </a:xfrm>
          <a:prstGeom prst="straightConnector1">
            <a:avLst/>
          </a:prstGeom>
          <a:noFill/>
          <a:ln w="9525" cap="rnd" cmpd="sng">
            <a:solidFill>
              <a:srgbClr val="374152"/>
            </a:solidFill>
            <a:prstDash val="solid"/>
            <a:round/>
            <a:headEnd type="oval" w="lg" len="lg"/>
            <a:tailEnd type="oval" w="lg" len="lg"/>
          </a:ln>
          <a:effectLst>
            <a:outerShdw blurRad="50800" dist="38100" dir="8100000" algn="tr" rotWithShape="0">
              <a:srgbClr val="000000">
                <a:alpha val="40000"/>
              </a:srgbClr>
            </a:outerShdw>
          </a:effectLst>
        </p:spPr>
      </p:cxnSp>
      <p:sp>
        <p:nvSpPr>
          <p:cNvPr id="1413" name="Google Shape;1413;p35"/>
          <p:cNvSpPr/>
          <p:nvPr/>
        </p:nvSpPr>
        <p:spPr>
          <a:xfrm>
            <a:off x="8762029" y="7190622"/>
            <a:ext cx="3778314" cy="2041418"/>
          </a:xfrm>
          <a:prstGeom prst="rect">
            <a:avLst/>
          </a:prstGeom>
          <a:noFill/>
          <a:ln>
            <a:noFill/>
          </a:ln>
        </p:spPr>
        <p:txBody>
          <a:bodyPr spcFirstLastPara="1" wrap="square" lIns="68560" tIns="34271" rIns="68560" bIns="34271" anchor="t" anchorCtr="0">
            <a:spAutoFit/>
          </a:bodyPr>
          <a:lstStyle/>
          <a:p>
            <a:pPr>
              <a:lnSpc>
                <a:spcPct val="89000"/>
              </a:lnSpc>
            </a:pPr>
            <a:r>
              <a:rPr lang="en-US" sz="2400" b="1" dirty="0">
                <a:solidFill>
                  <a:schemeClr val="dk1"/>
                </a:solidFill>
                <a:latin typeface="Book Antiqua" panose="02040602050305030304" pitchFamily="18" charset="0"/>
                <a:ea typeface="Open Sans Light"/>
                <a:cs typeface="Open Sans Light"/>
                <a:sym typeface="Open Sans Light"/>
              </a:rPr>
              <a:t>Content Bundles</a:t>
            </a:r>
          </a:p>
          <a:p>
            <a:pPr>
              <a:lnSpc>
                <a:spcPct val="89000"/>
              </a:lnSpc>
            </a:pPr>
            <a:endParaRPr sz="2000" dirty="0">
              <a:solidFill>
                <a:schemeClr val="dk1"/>
              </a:solidFill>
              <a:latin typeface="Book Antiqua" panose="02040602050305030304" pitchFamily="18" charset="0"/>
              <a:ea typeface="Open Sans Light"/>
              <a:cs typeface="Open Sans Light"/>
              <a:sym typeface="Open Sans Light"/>
            </a:endParaRPr>
          </a:p>
          <a:p>
            <a:pPr>
              <a:lnSpc>
                <a:spcPct val="89000"/>
              </a:lnSpc>
            </a:pPr>
            <a:r>
              <a:rPr lang="en-US" sz="2000" dirty="0">
                <a:solidFill>
                  <a:schemeClr val="dk1"/>
                </a:solidFill>
                <a:latin typeface="Book Antiqua" panose="02040602050305030304" pitchFamily="18" charset="0"/>
                <a:ea typeface="Open Sans Light"/>
                <a:cs typeface="Open Sans Light"/>
                <a:sym typeface="Open Sans Light"/>
              </a:rPr>
              <a:t>To add efficiency and flexibility, this update makes it easy to export content from one NetSuite Analytics Warehouse instance to another.</a:t>
            </a:r>
            <a:endParaRPr sz="2000" dirty="0">
              <a:latin typeface="Book Antiqua" panose="02040602050305030304" pitchFamily="18" charset="0"/>
            </a:endParaRPr>
          </a:p>
        </p:txBody>
      </p:sp>
      <p:sp>
        <p:nvSpPr>
          <p:cNvPr id="1414" name="Google Shape;1414;p35"/>
          <p:cNvSpPr/>
          <p:nvPr/>
        </p:nvSpPr>
        <p:spPr>
          <a:xfrm>
            <a:off x="12792731" y="5918644"/>
            <a:ext cx="4208084" cy="2370098"/>
          </a:xfrm>
          <a:prstGeom prst="rect">
            <a:avLst/>
          </a:prstGeom>
          <a:noFill/>
          <a:ln>
            <a:noFill/>
          </a:ln>
        </p:spPr>
        <p:txBody>
          <a:bodyPr spcFirstLastPara="1" wrap="square" lIns="68560" tIns="34271" rIns="68560" bIns="34271" anchor="t" anchorCtr="0">
            <a:spAutoFit/>
          </a:bodyPr>
          <a:lstStyle/>
          <a:p>
            <a:pPr>
              <a:lnSpc>
                <a:spcPct val="89000"/>
              </a:lnSpc>
            </a:pPr>
            <a:r>
              <a:rPr lang="en-US" sz="2400" b="1" dirty="0">
                <a:solidFill>
                  <a:schemeClr val="dk1"/>
                </a:solidFill>
                <a:latin typeface="Book Antiqua" panose="02040602050305030304" pitchFamily="18" charset="0"/>
                <a:ea typeface="Open Sans Light"/>
                <a:cs typeface="Open Sans Light"/>
                <a:sym typeface="Open Sans Light"/>
              </a:rPr>
              <a:t>Added Capabilities for Shopify Connector </a:t>
            </a:r>
          </a:p>
          <a:p>
            <a:pPr>
              <a:lnSpc>
                <a:spcPct val="89000"/>
              </a:lnSpc>
            </a:pPr>
            <a:endParaRPr sz="2000" dirty="0">
              <a:solidFill>
                <a:schemeClr val="dk1"/>
              </a:solidFill>
              <a:latin typeface="Book Antiqua" panose="02040602050305030304" pitchFamily="18" charset="0"/>
              <a:ea typeface="Open Sans Light"/>
              <a:cs typeface="Open Sans Light"/>
              <a:sym typeface="Open Sans Light"/>
            </a:endParaRPr>
          </a:p>
          <a:p>
            <a:pPr>
              <a:lnSpc>
                <a:spcPct val="89000"/>
              </a:lnSpc>
            </a:pPr>
            <a:r>
              <a:rPr lang="en-US" sz="2000" dirty="0">
                <a:solidFill>
                  <a:schemeClr val="dk1"/>
                </a:solidFill>
                <a:latin typeface="Book Antiqua" panose="02040602050305030304" pitchFamily="18" charset="0"/>
                <a:ea typeface="Open Sans Light"/>
                <a:cs typeface="Open Sans Light"/>
                <a:sym typeface="Open Sans Light"/>
              </a:rPr>
              <a:t>The new Shopify Payout Report Sync accounts for the gateway, interchange, transaction and processor fees charged by the platform. </a:t>
            </a:r>
            <a:endParaRPr sz="2000" dirty="0">
              <a:latin typeface="Book Antiqua" panose="02040602050305030304" pitchFamily="18" charset="0"/>
            </a:endParaRPr>
          </a:p>
        </p:txBody>
      </p:sp>
      <p:sp>
        <p:nvSpPr>
          <p:cNvPr id="1415" name="Google Shape;1415;p35"/>
          <p:cNvSpPr/>
          <p:nvPr/>
        </p:nvSpPr>
        <p:spPr>
          <a:xfrm>
            <a:off x="880407" y="5122904"/>
            <a:ext cx="4281129" cy="1767497"/>
          </a:xfrm>
          <a:prstGeom prst="rect">
            <a:avLst/>
          </a:prstGeom>
          <a:noFill/>
          <a:ln>
            <a:noFill/>
          </a:ln>
        </p:spPr>
        <p:txBody>
          <a:bodyPr spcFirstLastPara="1" wrap="square" lIns="68560" tIns="34271" rIns="68560" bIns="34271" anchor="t" anchorCtr="0">
            <a:spAutoFit/>
          </a:bodyPr>
          <a:lstStyle/>
          <a:p>
            <a:pPr algn="r">
              <a:lnSpc>
                <a:spcPct val="89000"/>
              </a:lnSpc>
            </a:pPr>
            <a:r>
              <a:rPr lang="en-US" sz="2400" b="1" dirty="0">
                <a:solidFill>
                  <a:schemeClr val="dk1"/>
                </a:solidFill>
                <a:latin typeface="Book Antiqua" panose="02040602050305030304" pitchFamily="18" charset="0"/>
                <a:ea typeface="Open Sans Light"/>
                <a:cs typeface="Open Sans Light"/>
                <a:sym typeface="Open Sans Light"/>
              </a:rPr>
              <a:t>NetSuite WMS</a:t>
            </a:r>
          </a:p>
          <a:p>
            <a:pPr algn="r">
              <a:lnSpc>
                <a:spcPct val="89000"/>
              </a:lnSpc>
            </a:pPr>
            <a:endParaRPr sz="2000" dirty="0">
              <a:solidFill>
                <a:schemeClr val="dk1"/>
              </a:solidFill>
              <a:latin typeface="Book Antiqua" panose="02040602050305030304" pitchFamily="18" charset="0"/>
              <a:ea typeface="Open Sans Light"/>
              <a:cs typeface="Open Sans Light"/>
              <a:sym typeface="Open Sans Light"/>
            </a:endParaRPr>
          </a:p>
          <a:p>
            <a:pPr algn="r">
              <a:lnSpc>
                <a:spcPct val="89000"/>
              </a:lnSpc>
            </a:pPr>
            <a:r>
              <a:rPr lang="en-US" sz="2000" dirty="0">
                <a:solidFill>
                  <a:schemeClr val="dk1"/>
                </a:solidFill>
                <a:latin typeface="Book Antiqua" panose="02040602050305030304" pitchFamily="18" charset="0"/>
                <a:ea typeface="Open Sans Light"/>
                <a:cs typeface="Open Sans Light"/>
                <a:sym typeface="Open Sans Light"/>
              </a:rPr>
              <a:t>Through NetSuite WMS, companies can easily and quickly get the back-ordered items to the customers, preventing things fall off the radar.</a:t>
            </a:r>
            <a:endParaRPr sz="2000" dirty="0">
              <a:latin typeface="Book Antiqua" panose="02040602050305030304" pitchFamily="18" charset="0"/>
            </a:endParaRPr>
          </a:p>
        </p:txBody>
      </p:sp>
      <p:sp>
        <p:nvSpPr>
          <p:cNvPr id="1416" name="Google Shape;1416;p35"/>
          <p:cNvSpPr/>
          <p:nvPr/>
        </p:nvSpPr>
        <p:spPr>
          <a:xfrm>
            <a:off x="2317927" y="3169858"/>
            <a:ext cx="5503459" cy="1767497"/>
          </a:xfrm>
          <a:prstGeom prst="rect">
            <a:avLst/>
          </a:prstGeom>
          <a:noFill/>
          <a:ln>
            <a:noFill/>
          </a:ln>
        </p:spPr>
        <p:txBody>
          <a:bodyPr spcFirstLastPara="1" wrap="square" lIns="68560" tIns="34271" rIns="68560" bIns="34271" anchor="t" anchorCtr="0">
            <a:spAutoFit/>
          </a:bodyPr>
          <a:lstStyle/>
          <a:p>
            <a:pPr algn="r">
              <a:lnSpc>
                <a:spcPct val="89000"/>
              </a:lnSpc>
            </a:pPr>
            <a:r>
              <a:rPr lang="en-US" sz="2400" b="1" dirty="0">
                <a:solidFill>
                  <a:schemeClr val="dk1"/>
                </a:solidFill>
                <a:latin typeface="Book Antiqua" panose="02040602050305030304" pitchFamily="18" charset="0"/>
                <a:ea typeface="Open Sans Light"/>
                <a:cs typeface="Open Sans Light"/>
                <a:sym typeface="Open Sans Light"/>
              </a:rPr>
              <a:t>Custom Attribute Mapping Editor</a:t>
            </a:r>
          </a:p>
          <a:p>
            <a:pPr algn="r">
              <a:lnSpc>
                <a:spcPct val="89000"/>
              </a:lnSpc>
            </a:pPr>
            <a:endParaRPr lang="en-US" sz="2000" dirty="0">
              <a:solidFill>
                <a:schemeClr val="dk1"/>
              </a:solidFill>
              <a:latin typeface="Book Antiqua" panose="02040602050305030304" pitchFamily="18" charset="0"/>
              <a:ea typeface="Open Sans Light"/>
              <a:cs typeface="Open Sans Light"/>
              <a:sym typeface="Open Sans Light"/>
            </a:endParaRPr>
          </a:p>
          <a:p>
            <a:pPr algn="r">
              <a:lnSpc>
                <a:spcPct val="89000"/>
              </a:lnSpc>
            </a:pPr>
            <a:r>
              <a:rPr lang="en-US" sz="2000" dirty="0">
                <a:solidFill>
                  <a:schemeClr val="dk1"/>
                </a:solidFill>
                <a:latin typeface="Book Antiqua" panose="02040602050305030304" pitchFamily="18" charset="0"/>
                <a:ea typeface="Open Sans Light"/>
                <a:cs typeface="Open Sans Light"/>
                <a:sym typeface="Open Sans Light"/>
              </a:rPr>
              <a:t>Without coding, this tool helps business analysts select custom data to flow into the data warehouse from NetSuite on the next scheduled refresh.</a:t>
            </a:r>
            <a:endParaRPr sz="2000" dirty="0">
              <a:latin typeface="Book Antiqua" panose="02040602050305030304" pitchFamily="18" charset="0"/>
            </a:endParaRPr>
          </a:p>
        </p:txBody>
      </p:sp>
      <p:sp>
        <p:nvSpPr>
          <p:cNvPr id="1417" name="Google Shape;1417;p35"/>
          <p:cNvSpPr/>
          <p:nvPr/>
        </p:nvSpPr>
        <p:spPr>
          <a:xfrm>
            <a:off x="4867768" y="944960"/>
            <a:ext cx="6203190" cy="2096177"/>
          </a:xfrm>
          <a:prstGeom prst="rect">
            <a:avLst/>
          </a:prstGeom>
          <a:noFill/>
          <a:ln>
            <a:noFill/>
          </a:ln>
        </p:spPr>
        <p:txBody>
          <a:bodyPr spcFirstLastPara="1" wrap="square" lIns="68560" tIns="34271" rIns="68560" bIns="34271" anchor="t" anchorCtr="0">
            <a:spAutoFit/>
          </a:bodyPr>
          <a:lstStyle/>
          <a:p>
            <a:pPr algn="r">
              <a:lnSpc>
                <a:spcPct val="89000"/>
              </a:lnSpc>
            </a:pPr>
            <a:r>
              <a:rPr lang="en-US" sz="2400" b="1" dirty="0">
                <a:solidFill>
                  <a:schemeClr val="dk1"/>
                </a:solidFill>
                <a:latin typeface="Book Antiqua" panose="02040602050305030304" pitchFamily="18" charset="0"/>
                <a:ea typeface="Open Sans Light"/>
                <a:cs typeface="Open Sans Light"/>
                <a:sym typeface="Open Sans Light"/>
              </a:rPr>
              <a:t>Additional Project Classification Capabilities </a:t>
            </a:r>
          </a:p>
          <a:p>
            <a:pPr algn="r">
              <a:lnSpc>
                <a:spcPct val="89000"/>
              </a:lnSpc>
            </a:pPr>
            <a:endParaRPr sz="2000" dirty="0">
              <a:solidFill>
                <a:schemeClr val="dk1"/>
              </a:solidFill>
              <a:latin typeface="Book Antiqua" panose="02040602050305030304" pitchFamily="18" charset="0"/>
              <a:ea typeface="Open Sans Light"/>
              <a:cs typeface="Open Sans Light"/>
              <a:sym typeface="Open Sans Light"/>
            </a:endParaRPr>
          </a:p>
          <a:p>
            <a:pPr algn="r">
              <a:lnSpc>
                <a:spcPct val="89000"/>
              </a:lnSpc>
            </a:pPr>
            <a:r>
              <a:rPr lang="en-US" sz="2000" dirty="0">
                <a:solidFill>
                  <a:schemeClr val="dk1"/>
                </a:solidFill>
                <a:latin typeface="Book Antiqua" panose="02040602050305030304" pitchFamily="18" charset="0"/>
                <a:ea typeface="Open Sans Light"/>
                <a:cs typeface="Open Sans Light"/>
                <a:sym typeface="Open Sans Light"/>
              </a:rPr>
              <a:t>Users can ensure project-related revenues and expenses are categorised correctly by setting default values for department and class on project records and saving time.</a:t>
            </a:r>
            <a:endParaRPr sz="2000" dirty="0">
              <a:latin typeface="Book Antiqua" panose="02040602050305030304" pitchFamily="18" charset="0"/>
            </a:endParaRPr>
          </a:p>
        </p:txBody>
      </p:sp>
      <p:sp>
        <p:nvSpPr>
          <p:cNvPr id="1419" name="Google Shape;1419;p35"/>
          <p:cNvSpPr/>
          <p:nvPr/>
        </p:nvSpPr>
        <p:spPr>
          <a:xfrm>
            <a:off x="3403973" y="7564633"/>
            <a:ext cx="1445566" cy="1445566"/>
          </a:xfrm>
          <a:prstGeom prst="ellipse">
            <a:avLst/>
          </a:prstGeom>
          <a:solidFill>
            <a:schemeClr val="accent1">
              <a:lumMod val="20000"/>
              <a:lumOff val="80000"/>
            </a:schemeClr>
          </a:solidFill>
          <a:ln>
            <a:noFill/>
          </a:ln>
        </p:spPr>
        <p:txBody>
          <a:bodyPr spcFirstLastPara="1" wrap="square" lIns="68560" tIns="34271" rIns="68560" bIns="34271" anchor="ctr" anchorCtr="0">
            <a:noAutofit/>
          </a:bodyPr>
          <a:lstStyle/>
          <a:p>
            <a:pPr algn="ctr"/>
            <a:endParaRPr sz="2000" dirty="0">
              <a:solidFill>
                <a:schemeClr val="lt1"/>
              </a:solidFill>
              <a:latin typeface="Book Antiqua" panose="02040602050305030304" pitchFamily="18" charset="0"/>
              <a:ea typeface="Open Sans Light"/>
              <a:cs typeface="Open Sans Light"/>
              <a:sym typeface="Open Sans Light"/>
            </a:endParaRPr>
          </a:p>
        </p:txBody>
      </p:sp>
      <p:sp>
        <p:nvSpPr>
          <p:cNvPr id="1420" name="Google Shape;1420;p35"/>
          <p:cNvSpPr/>
          <p:nvPr/>
        </p:nvSpPr>
        <p:spPr>
          <a:xfrm>
            <a:off x="5585592" y="6117281"/>
            <a:ext cx="1749135" cy="1749135"/>
          </a:xfrm>
          <a:prstGeom prst="ellipse">
            <a:avLst/>
          </a:prstGeom>
          <a:solidFill>
            <a:schemeClr val="accent1">
              <a:lumMod val="40000"/>
              <a:lumOff val="60000"/>
            </a:schemeClr>
          </a:solidFill>
          <a:ln>
            <a:noFill/>
          </a:ln>
        </p:spPr>
        <p:txBody>
          <a:bodyPr spcFirstLastPara="1" wrap="square" lIns="68560" tIns="34271" rIns="68560" bIns="34271" anchor="ctr" anchorCtr="0">
            <a:noAutofit/>
          </a:bodyPr>
          <a:lstStyle/>
          <a:p>
            <a:pPr algn="ctr"/>
            <a:endParaRPr sz="2000" dirty="0">
              <a:solidFill>
                <a:schemeClr val="lt1"/>
              </a:solidFill>
              <a:latin typeface="Book Antiqua" panose="02040602050305030304" pitchFamily="18" charset="0"/>
              <a:ea typeface="Open Sans Light"/>
              <a:cs typeface="Open Sans Light"/>
              <a:sym typeface="Open Sans Light"/>
            </a:endParaRPr>
          </a:p>
        </p:txBody>
      </p:sp>
      <p:sp>
        <p:nvSpPr>
          <p:cNvPr id="1421" name="Google Shape;1421;p35"/>
          <p:cNvSpPr/>
          <p:nvPr/>
        </p:nvSpPr>
        <p:spPr>
          <a:xfrm>
            <a:off x="8022758" y="4638058"/>
            <a:ext cx="2116453" cy="2116453"/>
          </a:xfrm>
          <a:prstGeom prst="ellipse">
            <a:avLst/>
          </a:prstGeom>
          <a:solidFill>
            <a:schemeClr val="accent1">
              <a:lumMod val="60000"/>
              <a:lumOff val="40000"/>
            </a:schemeClr>
          </a:solidFill>
          <a:ln>
            <a:noFill/>
          </a:ln>
        </p:spPr>
        <p:txBody>
          <a:bodyPr spcFirstLastPara="1" wrap="square" lIns="68560" tIns="34271" rIns="68560" bIns="34271" anchor="ctr" anchorCtr="0">
            <a:noAutofit/>
          </a:bodyPr>
          <a:lstStyle/>
          <a:p>
            <a:pPr algn="ctr"/>
            <a:endParaRPr sz="2000" dirty="0">
              <a:solidFill>
                <a:schemeClr val="lt1"/>
              </a:solidFill>
              <a:latin typeface="Book Antiqua" panose="02040602050305030304" pitchFamily="18" charset="0"/>
              <a:ea typeface="Open Sans Light"/>
              <a:cs typeface="Open Sans Light"/>
              <a:sym typeface="Open Sans Light"/>
            </a:endParaRPr>
          </a:p>
        </p:txBody>
      </p:sp>
      <p:sp>
        <p:nvSpPr>
          <p:cNvPr id="1422" name="Google Shape;1422;p35"/>
          <p:cNvSpPr/>
          <p:nvPr/>
        </p:nvSpPr>
        <p:spPr>
          <a:xfrm>
            <a:off x="10875264" y="3120262"/>
            <a:ext cx="2560908" cy="2560908"/>
          </a:xfrm>
          <a:prstGeom prst="ellipse">
            <a:avLst/>
          </a:prstGeom>
          <a:solidFill>
            <a:schemeClr val="accent1">
              <a:lumMod val="75000"/>
            </a:schemeClr>
          </a:solidFill>
          <a:ln>
            <a:noFill/>
          </a:ln>
        </p:spPr>
        <p:txBody>
          <a:bodyPr spcFirstLastPara="1" wrap="square" lIns="68560" tIns="34271" rIns="68560" bIns="34271" anchor="ctr" anchorCtr="0">
            <a:noAutofit/>
          </a:bodyPr>
          <a:lstStyle/>
          <a:p>
            <a:pPr algn="ctr"/>
            <a:endParaRPr sz="2000" dirty="0">
              <a:solidFill>
                <a:schemeClr val="lt1"/>
              </a:solidFill>
              <a:latin typeface="Book Antiqua" panose="02040602050305030304" pitchFamily="18" charset="0"/>
              <a:ea typeface="Open Sans Light"/>
              <a:cs typeface="Open Sans Light"/>
              <a:sym typeface="Open Sans Light"/>
            </a:endParaRPr>
          </a:p>
        </p:txBody>
      </p:sp>
      <p:sp>
        <p:nvSpPr>
          <p:cNvPr id="1423" name="Google Shape;1423;p35"/>
          <p:cNvSpPr/>
          <p:nvPr/>
        </p:nvSpPr>
        <p:spPr>
          <a:xfrm>
            <a:off x="14005654" y="1432126"/>
            <a:ext cx="3098698" cy="3098698"/>
          </a:xfrm>
          <a:prstGeom prst="ellipse">
            <a:avLst/>
          </a:prstGeom>
          <a:solidFill>
            <a:schemeClr val="accent1">
              <a:lumMod val="50000"/>
            </a:schemeClr>
          </a:solidFill>
          <a:ln>
            <a:noFill/>
          </a:ln>
        </p:spPr>
        <p:txBody>
          <a:bodyPr spcFirstLastPara="1" wrap="square" lIns="68560" tIns="34271" rIns="68560" bIns="34271" anchor="ctr" anchorCtr="0">
            <a:noAutofit/>
          </a:bodyPr>
          <a:lstStyle/>
          <a:p>
            <a:pPr algn="ctr"/>
            <a:endParaRPr sz="2000" dirty="0">
              <a:solidFill>
                <a:schemeClr val="lt1"/>
              </a:solidFill>
              <a:latin typeface="Book Antiqua" panose="02040602050305030304" pitchFamily="18" charset="0"/>
              <a:ea typeface="Open Sans Light"/>
              <a:cs typeface="Open Sans Light"/>
              <a:sym typeface="Open Sans Light"/>
            </a:endParaRPr>
          </a:p>
        </p:txBody>
      </p:sp>
      <p:pic>
        <p:nvPicPr>
          <p:cNvPr id="2" name="Picture 2" descr="Logo, company name&#10;&#10;Description automatically generated">
            <a:extLst>
              <a:ext uri="{FF2B5EF4-FFF2-40B4-BE49-F238E27FC236}">
                <a16:creationId xmlns:a16="http://schemas.microsoft.com/office/drawing/2014/main" id="{844EB856-E33F-110D-0A34-6DB8463C03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3"/>
                                        </p:tgtEl>
                                        <p:attrNameLst>
                                          <p:attrName>style.visibility</p:attrName>
                                        </p:attrNameLst>
                                      </p:cBhvr>
                                      <p:to>
                                        <p:strVal val="visible"/>
                                      </p:to>
                                    </p:set>
                                    <p:animEffect transition="in" filter="wipe(left)">
                                      <p:cBhvr>
                                        <p:cTn id="7" dur="250"/>
                                        <p:tgtEl>
                                          <p:spTgt spid="1423"/>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409"/>
                                        </p:tgtEl>
                                        <p:attrNameLst>
                                          <p:attrName>style.visibility</p:attrName>
                                        </p:attrNameLst>
                                      </p:cBhvr>
                                      <p:to>
                                        <p:strVal val="visible"/>
                                      </p:to>
                                    </p:set>
                                    <p:animEffect transition="in" filter="wipe(left)">
                                      <p:cBhvr>
                                        <p:cTn id="11" dur="250"/>
                                        <p:tgtEl>
                                          <p:spTgt spid="1409"/>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17"/>
                                        </p:tgtEl>
                                        <p:attrNameLst>
                                          <p:attrName>style.visibility</p:attrName>
                                        </p:attrNameLst>
                                      </p:cBhvr>
                                      <p:to>
                                        <p:strVal val="visible"/>
                                      </p:to>
                                    </p:set>
                                    <p:animEffect transition="in" filter="wipe(left)">
                                      <p:cBhvr>
                                        <p:cTn id="15" dur="250"/>
                                        <p:tgtEl>
                                          <p:spTgt spid="1417"/>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422"/>
                                        </p:tgtEl>
                                        <p:attrNameLst>
                                          <p:attrName>style.visibility</p:attrName>
                                        </p:attrNameLst>
                                      </p:cBhvr>
                                      <p:to>
                                        <p:strVal val="visible"/>
                                      </p:to>
                                    </p:set>
                                    <p:animEffect transition="in" filter="wipe(left)">
                                      <p:cBhvr>
                                        <p:cTn id="19" dur="250"/>
                                        <p:tgtEl>
                                          <p:spTgt spid="1422"/>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410"/>
                                        </p:tgtEl>
                                        <p:attrNameLst>
                                          <p:attrName>style.visibility</p:attrName>
                                        </p:attrNameLst>
                                      </p:cBhvr>
                                      <p:to>
                                        <p:strVal val="visible"/>
                                      </p:to>
                                    </p:set>
                                    <p:animEffect transition="in" filter="wipe(left)">
                                      <p:cBhvr>
                                        <p:cTn id="23" dur="250"/>
                                        <p:tgtEl>
                                          <p:spTgt spid="141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416"/>
                                        </p:tgtEl>
                                        <p:attrNameLst>
                                          <p:attrName>style.visibility</p:attrName>
                                        </p:attrNameLst>
                                      </p:cBhvr>
                                      <p:to>
                                        <p:strVal val="visible"/>
                                      </p:to>
                                    </p:set>
                                    <p:animEffect transition="in" filter="wipe(left)">
                                      <p:cBhvr>
                                        <p:cTn id="27" dur="250"/>
                                        <p:tgtEl>
                                          <p:spTgt spid="141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421"/>
                                        </p:tgtEl>
                                        <p:attrNameLst>
                                          <p:attrName>style.visibility</p:attrName>
                                        </p:attrNameLst>
                                      </p:cBhvr>
                                      <p:to>
                                        <p:strVal val="visible"/>
                                      </p:to>
                                    </p:set>
                                    <p:animEffect transition="in" filter="wipe(left)">
                                      <p:cBhvr>
                                        <p:cTn id="31" dur="250"/>
                                        <p:tgtEl>
                                          <p:spTgt spid="1421"/>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1408"/>
                                        </p:tgtEl>
                                        <p:attrNameLst>
                                          <p:attrName>style.visibility</p:attrName>
                                        </p:attrNameLst>
                                      </p:cBhvr>
                                      <p:to>
                                        <p:strVal val="visible"/>
                                      </p:to>
                                    </p:set>
                                    <p:animEffect transition="in" filter="wipe(left)">
                                      <p:cBhvr>
                                        <p:cTn id="35" dur="250"/>
                                        <p:tgtEl>
                                          <p:spTgt spid="140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14"/>
                                        </p:tgtEl>
                                        <p:attrNameLst>
                                          <p:attrName>style.visibility</p:attrName>
                                        </p:attrNameLst>
                                      </p:cBhvr>
                                      <p:to>
                                        <p:strVal val="visible"/>
                                      </p:to>
                                    </p:set>
                                    <p:animEffect transition="in" filter="wipe(left)">
                                      <p:cBhvr>
                                        <p:cTn id="39" dur="250"/>
                                        <p:tgtEl>
                                          <p:spTgt spid="1414"/>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1420"/>
                                        </p:tgtEl>
                                        <p:attrNameLst>
                                          <p:attrName>style.visibility</p:attrName>
                                        </p:attrNameLst>
                                      </p:cBhvr>
                                      <p:to>
                                        <p:strVal val="visible"/>
                                      </p:to>
                                    </p:set>
                                    <p:animEffect transition="in" filter="wipe(left)">
                                      <p:cBhvr>
                                        <p:cTn id="43" dur="250"/>
                                        <p:tgtEl>
                                          <p:spTgt spid="1420"/>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407"/>
                                        </p:tgtEl>
                                        <p:attrNameLst>
                                          <p:attrName>style.visibility</p:attrName>
                                        </p:attrNameLst>
                                      </p:cBhvr>
                                      <p:to>
                                        <p:strVal val="visible"/>
                                      </p:to>
                                    </p:set>
                                    <p:animEffect transition="in" filter="wipe(left)">
                                      <p:cBhvr>
                                        <p:cTn id="47" dur="250"/>
                                        <p:tgtEl>
                                          <p:spTgt spid="1407"/>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1413"/>
                                        </p:tgtEl>
                                        <p:attrNameLst>
                                          <p:attrName>style.visibility</p:attrName>
                                        </p:attrNameLst>
                                      </p:cBhvr>
                                      <p:to>
                                        <p:strVal val="visible"/>
                                      </p:to>
                                    </p:set>
                                    <p:animEffect transition="in" filter="wipe(left)">
                                      <p:cBhvr>
                                        <p:cTn id="51" dur="250"/>
                                        <p:tgtEl>
                                          <p:spTgt spid="1413"/>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419"/>
                                        </p:tgtEl>
                                        <p:attrNameLst>
                                          <p:attrName>style.visibility</p:attrName>
                                        </p:attrNameLst>
                                      </p:cBhvr>
                                      <p:to>
                                        <p:strVal val="visible"/>
                                      </p:to>
                                    </p:set>
                                    <p:animEffect transition="in" filter="wipe(left)">
                                      <p:cBhvr>
                                        <p:cTn id="55" dur="250"/>
                                        <p:tgtEl>
                                          <p:spTgt spid="1419"/>
                                        </p:tgtEl>
                                      </p:cBhvr>
                                    </p:animEffect>
                                  </p:childTnLst>
                                </p:cTn>
                              </p:par>
                            </p:childTnLst>
                          </p:cTn>
                        </p:par>
                        <p:par>
                          <p:cTn id="56" fill="hold">
                            <p:stCondLst>
                              <p:cond delay="3250"/>
                            </p:stCondLst>
                            <p:childTnLst>
                              <p:par>
                                <p:cTn id="57" presetID="22" presetClass="entr" presetSubtype="8" fill="hold" nodeType="afterEffect">
                                  <p:stCondLst>
                                    <p:cond delay="0"/>
                                  </p:stCondLst>
                                  <p:childTnLst>
                                    <p:set>
                                      <p:cBhvr>
                                        <p:cTn id="58" dur="1" fill="hold">
                                          <p:stCondLst>
                                            <p:cond delay="0"/>
                                          </p:stCondLst>
                                        </p:cTn>
                                        <p:tgtEl>
                                          <p:spTgt spid="1411"/>
                                        </p:tgtEl>
                                        <p:attrNameLst>
                                          <p:attrName>style.visibility</p:attrName>
                                        </p:attrNameLst>
                                      </p:cBhvr>
                                      <p:to>
                                        <p:strVal val="visible"/>
                                      </p:to>
                                    </p:set>
                                    <p:animEffect transition="in" filter="wipe(left)">
                                      <p:cBhvr>
                                        <p:cTn id="59" dur="250"/>
                                        <p:tgtEl>
                                          <p:spTgt spid="1411"/>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1415"/>
                                        </p:tgtEl>
                                        <p:attrNameLst>
                                          <p:attrName>style.visibility</p:attrName>
                                        </p:attrNameLst>
                                      </p:cBhvr>
                                      <p:to>
                                        <p:strVal val="visible"/>
                                      </p:to>
                                    </p:set>
                                    <p:animEffect transition="in" filter="wipe(left)">
                                      <p:cBhvr>
                                        <p:cTn id="63" dur="250"/>
                                        <p:tgtEl>
                                          <p:spTgt spid="1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 grpId="0"/>
      <p:bldP spid="1414" grpId="0"/>
      <p:bldP spid="1415" grpId="0"/>
      <p:bldP spid="1416" grpId="0"/>
      <p:bldP spid="1417" grpId="0"/>
      <p:bldP spid="1419" grpId="0" animBg="1"/>
      <p:bldP spid="1420" grpId="0" animBg="1"/>
      <p:bldP spid="1421" grpId="0" animBg="1"/>
      <p:bldP spid="1422" grpId="0" animBg="1"/>
      <p:bldP spid="14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71"/>
        <p:cNvGrpSpPr/>
        <p:nvPr/>
      </p:nvGrpSpPr>
      <p:grpSpPr>
        <a:xfrm>
          <a:off x="0" y="0"/>
          <a:ext cx="0" cy="0"/>
          <a:chOff x="0" y="0"/>
          <a:chExt cx="0" cy="0"/>
        </a:xfrm>
      </p:grpSpPr>
      <p:grpSp>
        <p:nvGrpSpPr>
          <p:cNvPr id="3" name="Group 2">
            <a:extLst>
              <a:ext uri="{FF2B5EF4-FFF2-40B4-BE49-F238E27FC236}">
                <a16:creationId xmlns:a16="http://schemas.microsoft.com/office/drawing/2014/main" id="{151BDAB1-84E8-62FF-030B-21CCDE1F8549}"/>
              </a:ext>
            </a:extLst>
          </p:cNvPr>
          <p:cNvGrpSpPr/>
          <p:nvPr/>
        </p:nvGrpSpPr>
        <p:grpSpPr>
          <a:xfrm>
            <a:off x="6183031" y="1727286"/>
            <a:ext cx="7606340" cy="7258097"/>
            <a:chOff x="5681548" y="1277089"/>
            <a:chExt cx="8892812" cy="8485670"/>
          </a:xfrm>
        </p:grpSpPr>
        <p:grpSp>
          <p:nvGrpSpPr>
            <p:cNvPr id="3572" name="Google Shape;3572;p101"/>
            <p:cNvGrpSpPr/>
            <p:nvPr/>
          </p:nvGrpSpPr>
          <p:grpSpPr>
            <a:xfrm>
              <a:off x="5681548" y="5981826"/>
              <a:ext cx="8892812" cy="3780933"/>
              <a:chOff x="3105150" y="4186465"/>
              <a:chExt cx="5929313" cy="2520950"/>
            </a:xfrm>
          </p:grpSpPr>
          <p:sp>
            <p:nvSpPr>
              <p:cNvPr id="3573" name="Google Shape;3573;p101"/>
              <p:cNvSpPr/>
              <p:nvPr/>
            </p:nvSpPr>
            <p:spPr>
              <a:xfrm>
                <a:off x="3105150" y="4469040"/>
                <a:ext cx="1995488" cy="2238375"/>
              </a:xfrm>
              <a:custGeom>
                <a:avLst/>
                <a:gdLst/>
                <a:ahLst/>
                <a:cxnLst/>
                <a:rect l="l" t="t" r="r" b="b"/>
                <a:pathLst>
                  <a:path w="1257" h="1410" extrusionOk="0">
                    <a:moveTo>
                      <a:pt x="0" y="461"/>
                    </a:moveTo>
                    <a:lnTo>
                      <a:pt x="314" y="0"/>
                    </a:lnTo>
                    <a:lnTo>
                      <a:pt x="1257" y="498"/>
                    </a:lnTo>
                    <a:lnTo>
                      <a:pt x="1094" y="1410"/>
                    </a:lnTo>
                    <a:lnTo>
                      <a:pt x="0" y="461"/>
                    </a:lnTo>
                    <a:close/>
                  </a:path>
                </a:pathLst>
              </a:custGeom>
              <a:solidFill>
                <a:schemeClr val="accent5"/>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74" name="Google Shape;3574;p101"/>
              <p:cNvSpPr/>
              <p:nvPr/>
            </p:nvSpPr>
            <p:spPr>
              <a:xfrm>
                <a:off x="4841875" y="4689702"/>
                <a:ext cx="4192588" cy="2017713"/>
              </a:xfrm>
              <a:custGeom>
                <a:avLst/>
                <a:gdLst/>
                <a:ahLst/>
                <a:cxnLst/>
                <a:rect l="l" t="t" r="r" b="b"/>
                <a:pathLst>
                  <a:path w="2641" h="1271" extrusionOk="0">
                    <a:moveTo>
                      <a:pt x="163" y="359"/>
                    </a:moveTo>
                    <a:lnTo>
                      <a:pt x="2237" y="0"/>
                    </a:lnTo>
                    <a:lnTo>
                      <a:pt x="2641" y="566"/>
                    </a:lnTo>
                    <a:lnTo>
                      <a:pt x="0" y="1271"/>
                    </a:lnTo>
                    <a:lnTo>
                      <a:pt x="163" y="359"/>
                    </a:lnTo>
                    <a:close/>
                  </a:path>
                </a:pathLst>
              </a:custGeom>
              <a:gradFill>
                <a:gsLst>
                  <a:gs pos="0">
                    <a:srgbClr val="11596D"/>
                  </a:gs>
                  <a:gs pos="100000">
                    <a:srgbClr val="1A86A3"/>
                  </a:gs>
                </a:gsLst>
                <a:lin ang="0" scaled="0"/>
              </a:gra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75" name="Google Shape;3575;p101"/>
              <p:cNvSpPr/>
              <p:nvPr/>
            </p:nvSpPr>
            <p:spPr>
              <a:xfrm>
                <a:off x="3603625" y="4186465"/>
                <a:ext cx="4789488" cy="1073150"/>
              </a:xfrm>
              <a:custGeom>
                <a:avLst/>
                <a:gdLst/>
                <a:ahLst/>
                <a:cxnLst/>
                <a:rect l="l" t="t" r="r" b="b"/>
                <a:pathLst>
                  <a:path w="3017" h="676" extrusionOk="0">
                    <a:moveTo>
                      <a:pt x="0" y="178"/>
                    </a:moveTo>
                    <a:lnTo>
                      <a:pt x="1687" y="0"/>
                    </a:lnTo>
                    <a:lnTo>
                      <a:pt x="3017" y="317"/>
                    </a:lnTo>
                    <a:lnTo>
                      <a:pt x="943" y="676"/>
                    </a:lnTo>
                    <a:lnTo>
                      <a:pt x="0" y="178"/>
                    </a:lnTo>
                    <a:close/>
                  </a:path>
                </a:pathLst>
              </a:custGeom>
              <a:solidFill>
                <a:srgbClr val="11596D"/>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grpSp>
        <p:grpSp>
          <p:nvGrpSpPr>
            <p:cNvPr id="3576" name="Google Shape;3576;p101"/>
            <p:cNvGrpSpPr/>
            <p:nvPr/>
          </p:nvGrpSpPr>
          <p:grpSpPr>
            <a:xfrm>
              <a:off x="6543788" y="4946116"/>
              <a:ext cx="6978195" cy="2449988"/>
              <a:chOff x="3680052" y="3495902"/>
              <a:chExt cx="4652736" cy="1633538"/>
            </a:xfrm>
          </p:grpSpPr>
          <p:sp>
            <p:nvSpPr>
              <p:cNvPr id="3577" name="Google Shape;3577;p101"/>
              <p:cNvSpPr/>
              <p:nvPr/>
            </p:nvSpPr>
            <p:spPr>
              <a:xfrm>
                <a:off x="3680052" y="3627665"/>
                <a:ext cx="1677988" cy="1501775"/>
              </a:xfrm>
              <a:custGeom>
                <a:avLst/>
                <a:gdLst/>
                <a:ahLst/>
                <a:cxnLst/>
                <a:rect l="l" t="t" r="r" b="b"/>
                <a:pathLst>
                  <a:path w="1057" h="946" extrusionOk="0">
                    <a:moveTo>
                      <a:pt x="0" y="460"/>
                    </a:moveTo>
                    <a:lnTo>
                      <a:pt x="307" y="0"/>
                    </a:lnTo>
                    <a:lnTo>
                      <a:pt x="1057" y="184"/>
                    </a:lnTo>
                    <a:lnTo>
                      <a:pt x="919" y="946"/>
                    </a:lnTo>
                    <a:lnTo>
                      <a:pt x="0" y="460"/>
                    </a:lnTo>
                    <a:close/>
                  </a:path>
                </a:pathLst>
              </a:custGeom>
              <a:solidFill>
                <a:schemeClr val="accent4"/>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78" name="Google Shape;3578;p101"/>
              <p:cNvSpPr/>
              <p:nvPr/>
            </p:nvSpPr>
            <p:spPr>
              <a:xfrm>
                <a:off x="5124450" y="3697288"/>
                <a:ext cx="3208338" cy="1417638"/>
              </a:xfrm>
              <a:custGeom>
                <a:avLst/>
                <a:gdLst/>
                <a:ahLst/>
                <a:cxnLst/>
                <a:rect l="l" t="t" r="r" b="b"/>
                <a:pathLst>
                  <a:path w="2021" h="893" extrusionOk="0">
                    <a:moveTo>
                      <a:pt x="138" y="131"/>
                    </a:moveTo>
                    <a:lnTo>
                      <a:pt x="1626" y="0"/>
                    </a:lnTo>
                    <a:lnTo>
                      <a:pt x="2021" y="543"/>
                    </a:lnTo>
                    <a:lnTo>
                      <a:pt x="0" y="893"/>
                    </a:lnTo>
                    <a:lnTo>
                      <a:pt x="138" y="131"/>
                    </a:lnTo>
                    <a:close/>
                  </a:path>
                </a:pathLst>
              </a:custGeom>
              <a:gradFill>
                <a:gsLst>
                  <a:gs pos="0">
                    <a:srgbClr val="135F72"/>
                  </a:gs>
                  <a:gs pos="100000">
                    <a:srgbClr val="1D8EAB"/>
                  </a:gs>
                </a:gsLst>
                <a:lin ang="0" scaled="0"/>
              </a:gra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79" name="Google Shape;3579;p101"/>
              <p:cNvSpPr/>
              <p:nvPr/>
            </p:nvSpPr>
            <p:spPr>
              <a:xfrm>
                <a:off x="4152900" y="3495902"/>
                <a:ext cx="3552825" cy="423863"/>
              </a:xfrm>
              <a:custGeom>
                <a:avLst/>
                <a:gdLst/>
                <a:ahLst/>
                <a:cxnLst/>
                <a:rect l="l" t="t" r="r" b="b"/>
                <a:pathLst>
                  <a:path w="2238" h="267" extrusionOk="0">
                    <a:moveTo>
                      <a:pt x="0" y="83"/>
                    </a:moveTo>
                    <a:lnTo>
                      <a:pt x="1284" y="0"/>
                    </a:lnTo>
                    <a:lnTo>
                      <a:pt x="2238" y="136"/>
                    </a:lnTo>
                    <a:lnTo>
                      <a:pt x="750" y="267"/>
                    </a:lnTo>
                    <a:lnTo>
                      <a:pt x="0" y="83"/>
                    </a:lnTo>
                    <a:close/>
                  </a:path>
                </a:pathLst>
              </a:custGeom>
              <a:solidFill>
                <a:srgbClr val="135F72"/>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grpSp>
        <p:grpSp>
          <p:nvGrpSpPr>
            <p:cNvPr id="3580" name="Google Shape;3580;p101"/>
            <p:cNvGrpSpPr/>
            <p:nvPr/>
          </p:nvGrpSpPr>
          <p:grpSpPr>
            <a:xfrm>
              <a:off x="7341064" y="3819932"/>
              <a:ext cx="5138068" cy="1580944"/>
              <a:chOff x="4211638" y="2745015"/>
              <a:chExt cx="3425825" cy="1054100"/>
            </a:xfrm>
          </p:grpSpPr>
          <p:sp>
            <p:nvSpPr>
              <p:cNvPr id="3581" name="Google Shape;3581;p101"/>
              <p:cNvSpPr/>
              <p:nvPr/>
            </p:nvSpPr>
            <p:spPr>
              <a:xfrm>
                <a:off x="4211638" y="2760890"/>
                <a:ext cx="1336675" cy="1038225"/>
              </a:xfrm>
              <a:custGeom>
                <a:avLst/>
                <a:gdLst/>
                <a:ahLst/>
                <a:cxnLst/>
                <a:rect l="l" t="t" r="r" b="b"/>
                <a:pathLst>
                  <a:path w="842" h="654" extrusionOk="0">
                    <a:moveTo>
                      <a:pt x="0" y="478"/>
                    </a:moveTo>
                    <a:lnTo>
                      <a:pt x="329" y="0"/>
                    </a:lnTo>
                    <a:lnTo>
                      <a:pt x="842" y="19"/>
                    </a:lnTo>
                    <a:lnTo>
                      <a:pt x="723" y="654"/>
                    </a:lnTo>
                    <a:lnTo>
                      <a:pt x="0" y="478"/>
                    </a:lnTo>
                    <a:close/>
                  </a:path>
                </a:pathLst>
              </a:custGeom>
              <a:solidFill>
                <a:schemeClr val="accent3"/>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82" name="Google Shape;3582;p101"/>
              <p:cNvSpPr/>
              <p:nvPr/>
            </p:nvSpPr>
            <p:spPr>
              <a:xfrm>
                <a:off x="5356225" y="2760890"/>
                <a:ext cx="2281238" cy="1038225"/>
              </a:xfrm>
              <a:custGeom>
                <a:avLst/>
                <a:gdLst/>
                <a:ahLst/>
                <a:cxnLst/>
                <a:rect l="l" t="t" r="r" b="b"/>
                <a:pathLst>
                  <a:path w="1437" h="654" extrusionOk="0">
                    <a:moveTo>
                      <a:pt x="119" y="19"/>
                    </a:moveTo>
                    <a:lnTo>
                      <a:pt x="0" y="654"/>
                    </a:lnTo>
                    <a:lnTo>
                      <a:pt x="1437" y="529"/>
                    </a:lnTo>
                    <a:lnTo>
                      <a:pt x="1063" y="0"/>
                    </a:lnTo>
                    <a:lnTo>
                      <a:pt x="119" y="19"/>
                    </a:lnTo>
                    <a:close/>
                  </a:path>
                </a:pathLst>
              </a:custGeom>
              <a:gradFill>
                <a:gsLst>
                  <a:gs pos="0">
                    <a:srgbClr val="156476"/>
                  </a:gs>
                  <a:gs pos="100000">
                    <a:srgbClr val="2096B1"/>
                  </a:gs>
                </a:gsLst>
                <a:lin ang="0" scaled="0"/>
              </a:gra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83" name="Google Shape;3583;p101"/>
              <p:cNvSpPr/>
              <p:nvPr/>
            </p:nvSpPr>
            <p:spPr>
              <a:xfrm>
                <a:off x="4730750" y="2745015"/>
                <a:ext cx="2312988" cy="46038"/>
              </a:xfrm>
              <a:custGeom>
                <a:avLst/>
                <a:gdLst/>
                <a:ahLst/>
                <a:cxnLst/>
                <a:rect l="l" t="t" r="r" b="b"/>
                <a:pathLst>
                  <a:path w="1457" h="29" extrusionOk="0">
                    <a:moveTo>
                      <a:pt x="0" y="10"/>
                    </a:moveTo>
                    <a:lnTo>
                      <a:pt x="851" y="0"/>
                    </a:lnTo>
                    <a:lnTo>
                      <a:pt x="1457" y="10"/>
                    </a:lnTo>
                    <a:lnTo>
                      <a:pt x="513" y="29"/>
                    </a:lnTo>
                    <a:lnTo>
                      <a:pt x="0" y="10"/>
                    </a:lnTo>
                    <a:close/>
                  </a:path>
                </a:pathLst>
              </a:custGeom>
              <a:solidFill>
                <a:srgbClr val="156476"/>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grpSp>
        <p:grpSp>
          <p:nvGrpSpPr>
            <p:cNvPr id="3584" name="Google Shape;3584;p101"/>
            <p:cNvGrpSpPr/>
            <p:nvPr/>
          </p:nvGrpSpPr>
          <p:grpSpPr>
            <a:xfrm>
              <a:off x="8193439" y="2455654"/>
              <a:ext cx="3335698" cy="1283327"/>
              <a:chOff x="4779963" y="1835377"/>
              <a:chExt cx="2224088" cy="855663"/>
            </a:xfrm>
          </p:grpSpPr>
          <p:sp>
            <p:nvSpPr>
              <p:cNvPr id="3585" name="Google Shape;3585;p101"/>
              <p:cNvSpPr/>
              <p:nvPr/>
            </p:nvSpPr>
            <p:spPr>
              <a:xfrm>
                <a:off x="4779963" y="1835377"/>
                <a:ext cx="935038" cy="855663"/>
              </a:xfrm>
              <a:custGeom>
                <a:avLst/>
                <a:gdLst/>
                <a:ahLst/>
                <a:cxnLst/>
                <a:rect l="l" t="t" r="r" b="b"/>
                <a:pathLst>
                  <a:path w="589" h="539" extrusionOk="0">
                    <a:moveTo>
                      <a:pt x="0" y="522"/>
                    </a:moveTo>
                    <a:lnTo>
                      <a:pt x="329" y="36"/>
                    </a:lnTo>
                    <a:lnTo>
                      <a:pt x="589" y="0"/>
                    </a:lnTo>
                    <a:lnTo>
                      <a:pt x="494" y="539"/>
                    </a:lnTo>
                    <a:lnTo>
                      <a:pt x="0" y="522"/>
                    </a:lnTo>
                    <a:close/>
                  </a:path>
                </a:pathLst>
              </a:custGeom>
              <a:solidFill>
                <a:schemeClr val="accent2"/>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86" name="Google Shape;3586;p101"/>
              <p:cNvSpPr/>
              <p:nvPr/>
            </p:nvSpPr>
            <p:spPr>
              <a:xfrm>
                <a:off x="5564188" y="1835377"/>
                <a:ext cx="1439863" cy="855663"/>
              </a:xfrm>
              <a:custGeom>
                <a:avLst/>
                <a:gdLst/>
                <a:ahLst/>
                <a:cxnLst/>
                <a:rect l="l" t="t" r="r" b="b"/>
                <a:pathLst>
                  <a:path w="907" h="539" extrusionOk="0">
                    <a:moveTo>
                      <a:pt x="95" y="0"/>
                    </a:moveTo>
                    <a:lnTo>
                      <a:pt x="542" y="22"/>
                    </a:lnTo>
                    <a:lnTo>
                      <a:pt x="907" y="522"/>
                    </a:lnTo>
                    <a:lnTo>
                      <a:pt x="0" y="539"/>
                    </a:lnTo>
                    <a:lnTo>
                      <a:pt x="95" y="0"/>
                    </a:lnTo>
                    <a:close/>
                  </a:path>
                </a:pathLst>
              </a:custGeom>
              <a:gradFill>
                <a:gsLst>
                  <a:gs pos="0">
                    <a:srgbClr val="186A79"/>
                  </a:gs>
                  <a:gs pos="100000">
                    <a:srgbClr val="249FB6"/>
                  </a:gs>
                </a:gsLst>
                <a:lin ang="0" scaled="0"/>
              </a:gra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grpSp>
        <p:grpSp>
          <p:nvGrpSpPr>
            <p:cNvPr id="3587" name="Google Shape;3587;p101"/>
            <p:cNvGrpSpPr/>
            <p:nvPr/>
          </p:nvGrpSpPr>
          <p:grpSpPr>
            <a:xfrm>
              <a:off x="9048196" y="1277089"/>
              <a:ext cx="1538089" cy="1121423"/>
              <a:chOff x="5349875" y="1049565"/>
              <a:chExt cx="1025526" cy="747713"/>
            </a:xfrm>
          </p:grpSpPr>
          <p:sp>
            <p:nvSpPr>
              <p:cNvPr id="3588" name="Google Shape;3588;p101"/>
              <p:cNvSpPr/>
              <p:nvPr/>
            </p:nvSpPr>
            <p:spPr>
              <a:xfrm>
                <a:off x="5349875" y="1049565"/>
                <a:ext cx="503238" cy="747713"/>
              </a:xfrm>
              <a:custGeom>
                <a:avLst/>
                <a:gdLst/>
                <a:ahLst/>
                <a:cxnLst/>
                <a:rect l="l" t="t" r="r" b="b"/>
                <a:pathLst>
                  <a:path w="317" h="471" extrusionOk="0">
                    <a:moveTo>
                      <a:pt x="0" y="471"/>
                    </a:moveTo>
                    <a:lnTo>
                      <a:pt x="317" y="0"/>
                    </a:lnTo>
                    <a:lnTo>
                      <a:pt x="237" y="439"/>
                    </a:lnTo>
                    <a:lnTo>
                      <a:pt x="0" y="471"/>
                    </a:lnTo>
                    <a:close/>
                  </a:path>
                </a:pathLst>
              </a:custGeom>
              <a:solidFill>
                <a:schemeClr val="accent1"/>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89" name="Google Shape;3589;p101"/>
              <p:cNvSpPr/>
              <p:nvPr/>
            </p:nvSpPr>
            <p:spPr>
              <a:xfrm>
                <a:off x="5726113" y="1049565"/>
                <a:ext cx="649288" cy="728663"/>
              </a:xfrm>
              <a:custGeom>
                <a:avLst/>
                <a:gdLst/>
                <a:ahLst/>
                <a:cxnLst/>
                <a:rect l="l" t="t" r="r" b="b"/>
                <a:pathLst>
                  <a:path w="409" h="459" extrusionOk="0">
                    <a:moveTo>
                      <a:pt x="80" y="0"/>
                    </a:moveTo>
                    <a:lnTo>
                      <a:pt x="409" y="459"/>
                    </a:lnTo>
                    <a:lnTo>
                      <a:pt x="0" y="439"/>
                    </a:lnTo>
                    <a:lnTo>
                      <a:pt x="80" y="0"/>
                    </a:lnTo>
                    <a:close/>
                  </a:path>
                </a:pathLst>
              </a:custGeom>
              <a:gradFill>
                <a:gsLst>
                  <a:gs pos="0">
                    <a:srgbClr val="1A717E"/>
                  </a:gs>
                  <a:gs pos="100000">
                    <a:srgbClr val="27A9BE"/>
                  </a:gs>
                </a:gsLst>
                <a:lin ang="0" scaled="0"/>
              </a:gra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sp>
            <p:nvSpPr>
              <p:cNvPr id="3590" name="Google Shape;3590;p101"/>
              <p:cNvSpPr/>
              <p:nvPr/>
            </p:nvSpPr>
            <p:spPr>
              <a:xfrm>
                <a:off x="5349875" y="1746477"/>
                <a:ext cx="1025525" cy="50800"/>
              </a:xfrm>
              <a:custGeom>
                <a:avLst/>
                <a:gdLst/>
                <a:ahLst/>
                <a:cxnLst/>
                <a:rect l="l" t="t" r="r" b="b"/>
                <a:pathLst>
                  <a:path w="646" h="32" extrusionOk="0">
                    <a:moveTo>
                      <a:pt x="0" y="32"/>
                    </a:moveTo>
                    <a:lnTo>
                      <a:pt x="237" y="0"/>
                    </a:lnTo>
                    <a:lnTo>
                      <a:pt x="646" y="20"/>
                    </a:lnTo>
                    <a:lnTo>
                      <a:pt x="0" y="32"/>
                    </a:lnTo>
                    <a:close/>
                  </a:path>
                </a:pathLst>
              </a:custGeom>
              <a:solidFill>
                <a:srgbClr val="1A717E"/>
              </a:solidFill>
              <a:ln>
                <a:noFill/>
              </a:ln>
            </p:spPr>
            <p:txBody>
              <a:bodyPr spcFirstLastPara="1" wrap="square" lIns="137138" tIns="68560" rIns="137138" bIns="68560" anchor="t" anchorCtr="0">
                <a:noAutofit/>
              </a:bodyPr>
              <a:lstStyle/>
              <a:p>
                <a:endParaRPr sz="1800">
                  <a:solidFill>
                    <a:schemeClr val="accent1">
                      <a:lumMod val="50000"/>
                    </a:schemeClr>
                  </a:solidFill>
                  <a:latin typeface="Book Antiqua" panose="02040602050305030304" pitchFamily="18" charset="0"/>
                  <a:ea typeface="Open Sans Light"/>
                  <a:cs typeface="Open Sans Light"/>
                  <a:sym typeface="Open Sans Light"/>
                </a:endParaRPr>
              </a:p>
            </p:txBody>
          </p:sp>
        </p:grpSp>
      </p:grpSp>
      <p:cxnSp>
        <p:nvCxnSpPr>
          <p:cNvPr id="3591" name="Google Shape;3591;p101"/>
          <p:cNvCxnSpPr>
            <a:cxnSpLocks/>
          </p:cNvCxnSpPr>
          <p:nvPr/>
        </p:nvCxnSpPr>
        <p:spPr>
          <a:xfrm flipH="1">
            <a:off x="8264866" y="1762394"/>
            <a:ext cx="959814" cy="0"/>
          </a:xfrm>
          <a:prstGeom prst="straightConnector1">
            <a:avLst/>
          </a:prstGeom>
          <a:noFill/>
          <a:ln w="38100" cap="flat" cmpd="sng">
            <a:solidFill>
              <a:srgbClr val="374152"/>
            </a:solidFill>
            <a:prstDash val="solid"/>
            <a:round/>
            <a:headEnd type="none" w="sm" len="sm"/>
            <a:tailEnd type="oval" w="med" len="med"/>
          </a:ln>
        </p:spPr>
      </p:cxnSp>
      <p:cxnSp>
        <p:nvCxnSpPr>
          <p:cNvPr id="3592" name="Google Shape;3592;p101"/>
          <p:cNvCxnSpPr/>
          <p:nvPr/>
        </p:nvCxnSpPr>
        <p:spPr>
          <a:xfrm>
            <a:off x="11299718" y="3046741"/>
            <a:ext cx="816066" cy="0"/>
          </a:xfrm>
          <a:prstGeom prst="straightConnector1">
            <a:avLst/>
          </a:prstGeom>
          <a:noFill/>
          <a:ln w="38100" cap="flat" cmpd="sng">
            <a:solidFill>
              <a:srgbClr val="374152"/>
            </a:solidFill>
            <a:prstDash val="solid"/>
            <a:round/>
            <a:headEnd type="none" w="sm" len="sm"/>
            <a:tailEnd type="oval" w="med" len="med"/>
          </a:ln>
        </p:spPr>
      </p:cxnSp>
      <p:cxnSp>
        <p:nvCxnSpPr>
          <p:cNvPr id="3593" name="Google Shape;3593;p101"/>
          <p:cNvCxnSpPr/>
          <p:nvPr/>
        </p:nvCxnSpPr>
        <p:spPr>
          <a:xfrm rot="10800000">
            <a:off x="6522020" y="4287552"/>
            <a:ext cx="1046048" cy="0"/>
          </a:xfrm>
          <a:prstGeom prst="straightConnector1">
            <a:avLst/>
          </a:prstGeom>
          <a:noFill/>
          <a:ln w="38100" cap="flat" cmpd="sng">
            <a:solidFill>
              <a:srgbClr val="374152"/>
            </a:solidFill>
            <a:prstDash val="solid"/>
            <a:round/>
            <a:headEnd type="none" w="sm" len="sm"/>
            <a:tailEnd type="oval" w="med" len="med"/>
          </a:ln>
        </p:spPr>
      </p:cxnSp>
      <p:cxnSp>
        <p:nvCxnSpPr>
          <p:cNvPr id="3594" name="Google Shape;3594;p101"/>
          <p:cNvCxnSpPr/>
          <p:nvPr/>
        </p:nvCxnSpPr>
        <p:spPr>
          <a:xfrm>
            <a:off x="13021307" y="5616799"/>
            <a:ext cx="591153" cy="0"/>
          </a:xfrm>
          <a:prstGeom prst="straightConnector1">
            <a:avLst/>
          </a:prstGeom>
          <a:noFill/>
          <a:ln w="38100" cap="flat" cmpd="sng">
            <a:solidFill>
              <a:srgbClr val="374152"/>
            </a:solidFill>
            <a:prstDash val="solid"/>
            <a:round/>
            <a:headEnd type="none" w="sm" len="sm"/>
            <a:tailEnd type="oval" w="med" len="med"/>
          </a:ln>
        </p:spPr>
      </p:cxnSp>
      <p:cxnSp>
        <p:nvCxnSpPr>
          <p:cNvPr id="3595" name="Google Shape;3595;p101"/>
          <p:cNvCxnSpPr/>
          <p:nvPr/>
        </p:nvCxnSpPr>
        <p:spPr>
          <a:xfrm rot="10800000">
            <a:off x="5458168" y="7506522"/>
            <a:ext cx="705865" cy="0"/>
          </a:xfrm>
          <a:prstGeom prst="straightConnector1">
            <a:avLst/>
          </a:prstGeom>
          <a:noFill/>
          <a:ln w="38100" cap="flat" cmpd="sng">
            <a:solidFill>
              <a:srgbClr val="374152"/>
            </a:solidFill>
            <a:prstDash val="solid"/>
            <a:round/>
            <a:headEnd type="none" w="sm" len="sm"/>
            <a:tailEnd type="oval" w="med" len="med"/>
          </a:ln>
        </p:spPr>
      </p:cxnSp>
      <p:sp>
        <p:nvSpPr>
          <p:cNvPr id="3596" name="Google Shape;3596;p101"/>
          <p:cNvSpPr/>
          <p:nvPr/>
        </p:nvSpPr>
        <p:spPr>
          <a:xfrm>
            <a:off x="3418269" y="922380"/>
            <a:ext cx="3923540" cy="2041418"/>
          </a:xfrm>
          <a:prstGeom prst="rect">
            <a:avLst/>
          </a:prstGeom>
          <a:solidFill>
            <a:srgbClr val="FFFFFF"/>
          </a:solidFill>
          <a:ln>
            <a:noFill/>
          </a:ln>
        </p:spPr>
        <p:txBody>
          <a:bodyPr spcFirstLastPara="1" wrap="square" lIns="68560" tIns="34271" rIns="68560" bIns="34271" anchor="ctr" anchorCtr="0">
            <a:spAutoFit/>
          </a:bodyPr>
          <a:lstStyle/>
          <a:p>
            <a:pPr algn="r">
              <a:lnSpc>
                <a:spcPct val="89000"/>
              </a:lnSpc>
            </a:pPr>
            <a:r>
              <a:rPr lang="en-US" sz="2400" b="1" dirty="0">
                <a:solidFill>
                  <a:schemeClr val="accent1">
                    <a:lumMod val="50000"/>
                  </a:schemeClr>
                </a:solidFill>
                <a:latin typeface="Book Antiqua" panose="02040602050305030304" pitchFamily="18" charset="0"/>
                <a:ea typeface="Open Sans Light"/>
                <a:cs typeface="Open Sans Light"/>
                <a:sym typeface="Open Sans Light"/>
              </a:rPr>
              <a:t>Expense Commitment and </a:t>
            </a:r>
          </a:p>
          <a:p>
            <a:pPr algn="r">
              <a:lnSpc>
                <a:spcPct val="89000"/>
              </a:lnSpc>
            </a:pPr>
            <a:r>
              <a:rPr lang="en-US" sz="2400" b="1" dirty="0">
                <a:solidFill>
                  <a:schemeClr val="accent1">
                    <a:lumMod val="50000"/>
                  </a:schemeClr>
                </a:solidFill>
                <a:latin typeface="Book Antiqua" panose="02040602050305030304" pitchFamily="18" charset="0"/>
                <a:ea typeface="Open Sans Light"/>
                <a:cs typeface="Open Sans Light"/>
                <a:sym typeface="Open Sans Light"/>
              </a:rPr>
              <a:t>Budget Validation</a:t>
            </a:r>
          </a:p>
          <a:p>
            <a:pPr algn="r">
              <a:lnSpc>
                <a:spcPct val="89000"/>
              </a:lnSpc>
            </a:pPr>
            <a:endParaRPr lang="en-US" sz="2400" b="1" dirty="0">
              <a:solidFill>
                <a:schemeClr val="accent1">
                  <a:lumMod val="50000"/>
                </a:schemeClr>
              </a:solidFill>
              <a:latin typeface="Book Antiqua" panose="02040602050305030304" pitchFamily="18" charset="0"/>
              <a:ea typeface="Open Sans Light"/>
              <a:cs typeface="Open Sans Light"/>
              <a:sym typeface="Open Sans Light"/>
            </a:endParaRPr>
          </a:p>
          <a:p>
            <a:pPr algn="r">
              <a:lnSpc>
                <a:spcPct val="89000"/>
              </a:lnSpc>
            </a:pPr>
            <a:r>
              <a:rPr lang="en-US" sz="1800" dirty="0">
                <a:solidFill>
                  <a:schemeClr val="accent1">
                    <a:lumMod val="50000"/>
                  </a:schemeClr>
                </a:solidFill>
                <a:latin typeface="Book Antiqua" panose="02040602050305030304" pitchFamily="18" charset="0"/>
                <a:ea typeface="Open Sans Light"/>
                <a:cs typeface="Open Sans Light"/>
                <a:sym typeface="Open Sans Light"/>
              </a:rPr>
              <a:t>Enhancements in NetSuite’s 2022.2 release will allow users to create budgets for a specific account, segment and period combinations. </a:t>
            </a:r>
            <a:endParaRPr sz="1800" dirty="0">
              <a:solidFill>
                <a:schemeClr val="accent1">
                  <a:lumMod val="50000"/>
                </a:schemeClr>
              </a:solidFill>
              <a:latin typeface="Book Antiqua" panose="02040602050305030304" pitchFamily="18" charset="0"/>
            </a:endParaRPr>
          </a:p>
        </p:txBody>
      </p:sp>
      <p:sp>
        <p:nvSpPr>
          <p:cNvPr id="3597" name="Google Shape;3597;p101"/>
          <p:cNvSpPr/>
          <p:nvPr/>
        </p:nvSpPr>
        <p:spPr>
          <a:xfrm>
            <a:off x="12679045" y="1693623"/>
            <a:ext cx="3353124" cy="2698906"/>
          </a:xfrm>
          <a:prstGeom prst="rect">
            <a:avLst/>
          </a:prstGeom>
          <a:noFill/>
          <a:ln>
            <a:noFill/>
          </a:ln>
        </p:spPr>
        <p:txBody>
          <a:bodyPr spcFirstLastPara="1" wrap="square" lIns="68560" tIns="34271" rIns="68560" bIns="34271" anchor="ctr" anchorCtr="0">
            <a:spAutoFit/>
          </a:bodyPr>
          <a:lstStyle/>
          <a:p>
            <a:pPr>
              <a:lnSpc>
                <a:spcPct val="89000"/>
              </a:lnSpc>
            </a:pPr>
            <a:r>
              <a:rPr lang="en-US" sz="2400" b="1" dirty="0">
                <a:solidFill>
                  <a:schemeClr val="accent1">
                    <a:lumMod val="50000"/>
                  </a:schemeClr>
                </a:solidFill>
                <a:latin typeface="Book Antiqua" panose="02040602050305030304" pitchFamily="18" charset="0"/>
                <a:ea typeface="Open Sans Light"/>
                <a:cs typeface="Open Sans Light"/>
                <a:sym typeface="Open Sans Light"/>
              </a:rPr>
              <a:t>Quality Tablet </a:t>
            </a:r>
          </a:p>
          <a:p>
            <a:pPr>
              <a:lnSpc>
                <a:spcPct val="89000"/>
              </a:lnSpc>
            </a:pPr>
            <a:endParaRPr lang="en-US" sz="2400" b="1" dirty="0">
              <a:solidFill>
                <a:schemeClr val="accent1">
                  <a:lumMod val="50000"/>
                </a:schemeClr>
              </a:solidFill>
              <a:latin typeface="Book Antiqua" panose="02040602050305030304" pitchFamily="18" charset="0"/>
              <a:ea typeface="Open Sans Light"/>
              <a:cs typeface="Open Sans Light"/>
              <a:sym typeface="Open Sans Light"/>
            </a:endParaRPr>
          </a:p>
          <a:p>
            <a:pPr>
              <a:lnSpc>
                <a:spcPct val="89000"/>
              </a:lnSpc>
            </a:pPr>
            <a:r>
              <a:rPr lang="en-US" sz="1800" dirty="0">
                <a:solidFill>
                  <a:schemeClr val="accent1">
                    <a:lumMod val="50000"/>
                  </a:schemeClr>
                </a:solidFill>
                <a:latin typeface="Book Antiqua" panose="02040602050305030304" pitchFamily="18" charset="0"/>
                <a:ea typeface="Open Sans Light"/>
                <a:cs typeface="Open Sans Light"/>
                <a:sym typeface="Open Sans Light"/>
              </a:rPr>
              <a:t>To save time and grant businesses greater flexibility,  defective goods can be automatically sent back to production when marked as ‘fail’, lessening the burden of employees manually routing each failed product.</a:t>
            </a:r>
            <a:endParaRPr sz="1800" dirty="0">
              <a:solidFill>
                <a:schemeClr val="accent1">
                  <a:lumMod val="50000"/>
                </a:schemeClr>
              </a:solidFill>
              <a:latin typeface="Book Antiqua" panose="02040602050305030304" pitchFamily="18" charset="0"/>
            </a:endParaRPr>
          </a:p>
        </p:txBody>
      </p:sp>
      <p:sp>
        <p:nvSpPr>
          <p:cNvPr id="3598" name="Google Shape;3598;p101"/>
          <p:cNvSpPr/>
          <p:nvPr/>
        </p:nvSpPr>
        <p:spPr>
          <a:xfrm>
            <a:off x="2093323" y="3510751"/>
            <a:ext cx="3637818" cy="2205822"/>
          </a:xfrm>
          <a:prstGeom prst="rect">
            <a:avLst/>
          </a:prstGeom>
          <a:noFill/>
          <a:ln>
            <a:noFill/>
          </a:ln>
        </p:spPr>
        <p:txBody>
          <a:bodyPr spcFirstLastPara="1" wrap="square" lIns="68560" tIns="34271" rIns="68560" bIns="34271" anchor="ctr" anchorCtr="0">
            <a:spAutoFit/>
          </a:bodyPr>
          <a:lstStyle/>
          <a:p>
            <a:pPr algn="r">
              <a:lnSpc>
                <a:spcPct val="89000"/>
              </a:lnSpc>
            </a:pPr>
            <a:r>
              <a:rPr lang="en-US" sz="2400" b="1" dirty="0">
                <a:solidFill>
                  <a:schemeClr val="accent1">
                    <a:lumMod val="50000"/>
                  </a:schemeClr>
                </a:solidFill>
                <a:latin typeface="Book Antiqua" panose="02040602050305030304" pitchFamily="18" charset="0"/>
                <a:ea typeface="Open Sans Light"/>
                <a:cs typeface="Open Sans Light"/>
                <a:sym typeface="Open Sans Light"/>
              </a:rPr>
              <a:t>NetSuite Smart Count</a:t>
            </a:r>
          </a:p>
          <a:p>
            <a:pPr algn="r">
              <a:lnSpc>
                <a:spcPct val="89000"/>
              </a:lnSpc>
            </a:pPr>
            <a:r>
              <a:rPr lang="en-US" sz="2400" b="1" dirty="0">
                <a:solidFill>
                  <a:schemeClr val="accent1">
                    <a:lumMod val="50000"/>
                  </a:schemeClr>
                </a:solidFill>
                <a:latin typeface="Book Antiqua" panose="02040602050305030304" pitchFamily="18" charset="0"/>
                <a:ea typeface="Open Sans Light"/>
                <a:cs typeface="Open Sans Light"/>
                <a:sym typeface="Open Sans Light"/>
              </a:rPr>
              <a:t> </a:t>
            </a:r>
          </a:p>
          <a:p>
            <a:pPr algn="r">
              <a:lnSpc>
                <a:spcPct val="89000"/>
              </a:lnSpc>
            </a:pPr>
            <a:r>
              <a:rPr lang="en-US" sz="1800" dirty="0">
                <a:solidFill>
                  <a:schemeClr val="accent1">
                    <a:lumMod val="50000"/>
                  </a:schemeClr>
                </a:solidFill>
                <a:latin typeface="Book Antiqua" panose="02040602050305030304" pitchFamily="18" charset="0"/>
                <a:ea typeface="Open Sans Light"/>
                <a:cs typeface="Open Sans Light"/>
                <a:sym typeface="Open Sans Light"/>
              </a:rPr>
              <a:t>NetSuite smart count allows users to perform inventory counts live without errors and doesn’t freeze transactions in the entire location. The mobile device log-in helps users keep check of item count.</a:t>
            </a:r>
            <a:endParaRPr sz="1800" dirty="0">
              <a:solidFill>
                <a:schemeClr val="accent1">
                  <a:lumMod val="50000"/>
                </a:schemeClr>
              </a:solidFill>
              <a:latin typeface="Book Antiqua" panose="02040602050305030304" pitchFamily="18" charset="0"/>
            </a:endParaRPr>
          </a:p>
        </p:txBody>
      </p:sp>
      <p:sp>
        <p:nvSpPr>
          <p:cNvPr id="3599" name="Google Shape;3599;p101"/>
          <p:cNvSpPr/>
          <p:nvPr/>
        </p:nvSpPr>
        <p:spPr>
          <a:xfrm>
            <a:off x="14109988" y="5254509"/>
            <a:ext cx="3313657" cy="3520669"/>
          </a:xfrm>
          <a:prstGeom prst="rect">
            <a:avLst/>
          </a:prstGeom>
          <a:noFill/>
          <a:ln>
            <a:noFill/>
          </a:ln>
        </p:spPr>
        <p:txBody>
          <a:bodyPr spcFirstLastPara="1" wrap="square" lIns="68560" tIns="34271" rIns="68560" bIns="34271" anchor="ctr" anchorCtr="0">
            <a:spAutoFit/>
          </a:bodyPr>
          <a:lstStyle/>
          <a:p>
            <a:pPr>
              <a:lnSpc>
                <a:spcPct val="89000"/>
              </a:lnSpc>
            </a:pPr>
            <a:r>
              <a:rPr lang="en-US" sz="2400" b="1" dirty="0">
                <a:solidFill>
                  <a:schemeClr val="accent1">
                    <a:lumMod val="50000"/>
                  </a:schemeClr>
                </a:solidFill>
                <a:latin typeface="Book Antiqua" panose="02040602050305030304" pitchFamily="18" charset="0"/>
                <a:ea typeface="Open Sans Light"/>
                <a:cs typeface="Open Sans Light"/>
                <a:sym typeface="Open Sans Light"/>
              </a:rPr>
              <a:t>Extending NetSuite CRM</a:t>
            </a:r>
          </a:p>
          <a:p>
            <a:pPr>
              <a:lnSpc>
                <a:spcPct val="89000"/>
              </a:lnSpc>
            </a:pPr>
            <a:endParaRPr lang="en-US" sz="2400" b="1" dirty="0">
              <a:solidFill>
                <a:schemeClr val="accent1">
                  <a:lumMod val="50000"/>
                </a:schemeClr>
              </a:solidFill>
              <a:latin typeface="Book Antiqua" panose="02040602050305030304" pitchFamily="18" charset="0"/>
              <a:ea typeface="Open Sans Light"/>
              <a:cs typeface="Open Sans Light"/>
              <a:sym typeface="Open Sans Light"/>
            </a:endParaRPr>
          </a:p>
          <a:p>
            <a:pPr>
              <a:lnSpc>
                <a:spcPct val="89000"/>
              </a:lnSpc>
            </a:pPr>
            <a:r>
              <a:rPr lang="en-US" sz="1800" dirty="0">
                <a:solidFill>
                  <a:schemeClr val="accent1">
                    <a:lumMod val="50000"/>
                  </a:schemeClr>
                </a:solidFill>
                <a:latin typeface="Book Antiqua" panose="02040602050305030304" pitchFamily="18" charset="0"/>
                <a:ea typeface="Open Sans Light"/>
                <a:cs typeface="Open Sans Light"/>
                <a:sym typeface="Open Sans Light"/>
              </a:rPr>
              <a:t>The new CRM add-On includes new dashboards for sales managers, marketing and customer service, giving the users easy and quick access to their primarily used NetSuite capabilities. It also consists of a CRM workbooks SuiteApp including ten pre-built workbooks.</a:t>
            </a:r>
            <a:endParaRPr sz="1800" dirty="0">
              <a:solidFill>
                <a:schemeClr val="accent1">
                  <a:lumMod val="50000"/>
                </a:schemeClr>
              </a:solidFill>
              <a:latin typeface="Book Antiqua" panose="02040602050305030304" pitchFamily="18" charset="0"/>
            </a:endParaRPr>
          </a:p>
        </p:txBody>
      </p:sp>
      <p:sp>
        <p:nvSpPr>
          <p:cNvPr id="3600" name="Google Shape;3600;p101"/>
          <p:cNvSpPr/>
          <p:nvPr/>
        </p:nvSpPr>
        <p:spPr>
          <a:xfrm>
            <a:off x="1783574" y="6396987"/>
            <a:ext cx="3340382" cy="2698906"/>
          </a:xfrm>
          <a:prstGeom prst="rect">
            <a:avLst/>
          </a:prstGeom>
          <a:noFill/>
          <a:ln>
            <a:noFill/>
          </a:ln>
        </p:spPr>
        <p:txBody>
          <a:bodyPr spcFirstLastPara="1" wrap="square" lIns="68560" tIns="34271" rIns="68560" bIns="34271" anchor="ctr" anchorCtr="0">
            <a:spAutoFit/>
          </a:bodyPr>
          <a:lstStyle/>
          <a:p>
            <a:pPr algn="r">
              <a:lnSpc>
                <a:spcPct val="89000"/>
              </a:lnSpc>
            </a:pPr>
            <a:r>
              <a:rPr lang="en-US" sz="2400" b="1" dirty="0">
                <a:solidFill>
                  <a:schemeClr val="accent1">
                    <a:lumMod val="50000"/>
                  </a:schemeClr>
                </a:solidFill>
                <a:latin typeface="Book Antiqua" panose="02040602050305030304" pitchFamily="18" charset="0"/>
                <a:ea typeface="Open Sans Light"/>
                <a:cs typeface="Open Sans Light"/>
                <a:sym typeface="Open Sans Light"/>
              </a:rPr>
              <a:t>Item 360</a:t>
            </a:r>
          </a:p>
          <a:p>
            <a:pPr algn="r">
              <a:lnSpc>
                <a:spcPct val="89000"/>
              </a:lnSpc>
            </a:pPr>
            <a:endParaRPr lang="en-US" sz="2400" b="1" dirty="0">
              <a:solidFill>
                <a:schemeClr val="accent1">
                  <a:lumMod val="50000"/>
                </a:schemeClr>
              </a:solidFill>
              <a:latin typeface="Book Antiqua" panose="02040602050305030304" pitchFamily="18" charset="0"/>
              <a:ea typeface="Open Sans Light"/>
              <a:cs typeface="Open Sans Light"/>
              <a:sym typeface="Open Sans Light"/>
            </a:endParaRPr>
          </a:p>
          <a:p>
            <a:pPr algn="r">
              <a:lnSpc>
                <a:spcPct val="89000"/>
              </a:lnSpc>
            </a:pPr>
            <a:r>
              <a:rPr lang="en-US" sz="1800" dirty="0">
                <a:solidFill>
                  <a:schemeClr val="accent1">
                    <a:lumMod val="50000"/>
                  </a:schemeClr>
                </a:solidFill>
                <a:latin typeface="Book Antiqua" panose="02040602050305030304" pitchFamily="18" charset="0"/>
                <a:ea typeface="Open Sans Light"/>
                <a:cs typeface="Open Sans Light"/>
                <a:sym typeface="Open Sans Light"/>
              </a:rPr>
              <a:t>Item 360 helps put all the information the user needs in one place, making it less daunting for inventory management. It also allows customers to make intelligent decisions and proactively manage supply chains.</a:t>
            </a:r>
            <a:endParaRPr sz="1800" dirty="0">
              <a:solidFill>
                <a:schemeClr val="accent1">
                  <a:lumMod val="50000"/>
                </a:schemeClr>
              </a:solidFill>
              <a:latin typeface="Book Antiqua" panose="02040602050305030304" pitchFamily="18" charset="0"/>
            </a:endParaRPr>
          </a:p>
        </p:txBody>
      </p:sp>
      <p:pic>
        <p:nvPicPr>
          <p:cNvPr id="2" name="Picture 2" descr="Logo, company name&#10;&#10;Description automatically generated">
            <a:extLst>
              <a:ext uri="{FF2B5EF4-FFF2-40B4-BE49-F238E27FC236}">
                <a16:creationId xmlns:a16="http://schemas.microsoft.com/office/drawing/2014/main" id="{EB3D69B4-90ED-B7DA-6300-1DE62D0E6B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91"/>
                                        </p:tgtEl>
                                        <p:attrNameLst>
                                          <p:attrName>style.visibility</p:attrName>
                                        </p:attrNameLst>
                                      </p:cBhvr>
                                      <p:to>
                                        <p:strVal val="visible"/>
                                      </p:to>
                                    </p:set>
                                    <p:animEffect transition="in" filter="fade">
                                      <p:cBhvr>
                                        <p:cTn id="7" dur="250"/>
                                        <p:tgtEl>
                                          <p:spTgt spid="3591"/>
                                        </p:tgtEl>
                                      </p:cBhvr>
                                    </p:animEffect>
                                  </p:childTnLst>
                                </p:cTn>
                              </p:par>
                              <p:par>
                                <p:cTn id="8" presetID="10" presetClass="entr" presetSubtype="0" fill="hold" nodeType="withEffect">
                                  <p:stCondLst>
                                    <p:cond delay="0"/>
                                  </p:stCondLst>
                                  <p:childTnLst>
                                    <p:set>
                                      <p:cBhvr>
                                        <p:cTn id="9" dur="1" fill="hold">
                                          <p:stCondLst>
                                            <p:cond delay="0"/>
                                          </p:stCondLst>
                                        </p:cTn>
                                        <p:tgtEl>
                                          <p:spTgt spid="3596"/>
                                        </p:tgtEl>
                                        <p:attrNameLst>
                                          <p:attrName>style.visibility</p:attrName>
                                        </p:attrNameLst>
                                      </p:cBhvr>
                                      <p:to>
                                        <p:strVal val="visible"/>
                                      </p:to>
                                    </p:set>
                                    <p:animEffect transition="in" filter="fade">
                                      <p:cBhvr>
                                        <p:cTn id="10" dur="250"/>
                                        <p:tgtEl>
                                          <p:spTgt spid="3596"/>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3592"/>
                                        </p:tgtEl>
                                        <p:attrNameLst>
                                          <p:attrName>style.visibility</p:attrName>
                                        </p:attrNameLst>
                                      </p:cBhvr>
                                      <p:to>
                                        <p:strVal val="visible"/>
                                      </p:to>
                                    </p:set>
                                    <p:animEffect transition="in" filter="fade">
                                      <p:cBhvr>
                                        <p:cTn id="14" dur="250"/>
                                        <p:tgtEl>
                                          <p:spTgt spid="3592"/>
                                        </p:tgtEl>
                                      </p:cBhvr>
                                    </p:animEffect>
                                  </p:childTnLst>
                                </p:cTn>
                              </p:par>
                              <p:par>
                                <p:cTn id="15" presetID="10" presetClass="entr" presetSubtype="0" fill="hold" nodeType="withEffect">
                                  <p:stCondLst>
                                    <p:cond delay="0"/>
                                  </p:stCondLst>
                                  <p:childTnLst>
                                    <p:set>
                                      <p:cBhvr>
                                        <p:cTn id="16" dur="1" fill="hold">
                                          <p:stCondLst>
                                            <p:cond delay="0"/>
                                          </p:stCondLst>
                                        </p:cTn>
                                        <p:tgtEl>
                                          <p:spTgt spid="3597"/>
                                        </p:tgtEl>
                                        <p:attrNameLst>
                                          <p:attrName>style.visibility</p:attrName>
                                        </p:attrNameLst>
                                      </p:cBhvr>
                                      <p:to>
                                        <p:strVal val="visible"/>
                                      </p:to>
                                    </p:set>
                                    <p:animEffect transition="in" filter="fade">
                                      <p:cBhvr>
                                        <p:cTn id="17" dur="250"/>
                                        <p:tgtEl>
                                          <p:spTgt spid="359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593"/>
                                        </p:tgtEl>
                                        <p:attrNameLst>
                                          <p:attrName>style.visibility</p:attrName>
                                        </p:attrNameLst>
                                      </p:cBhvr>
                                      <p:to>
                                        <p:strVal val="visible"/>
                                      </p:to>
                                    </p:set>
                                    <p:animEffect transition="in" filter="fade">
                                      <p:cBhvr>
                                        <p:cTn id="21" dur="250"/>
                                        <p:tgtEl>
                                          <p:spTgt spid="3593"/>
                                        </p:tgtEl>
                                      </p:cBhvr>
                                    </p:animEffect>
                                  </p:childTnLst>
                                </p:cTn>
                              </p:par>
                              <p:par>
                                <p:cTn id="22" presetID="10" presetClass="entr" presetSubtype="0" fill="hold" nodeType="withEffect">
                                  <p:stCondLst>
                                    <p:cond delay="0"/>
                                  </p:stCondLst>
                                  <p:childTnLst>
                                    <p:set>
                                      <p:cBhvr>
                                        <p:cTn id="23" dur="1" fill="hold">
                                          <p:stCondLst>
                                            <p:cond delay="0"/>
                                          </p:stCondLst>
                                        </p:cTn>
                                        <p:tgtEl>
                                          <p:spTgt spid="3598"/>
                                        </p:tgtEl>
                                        <p:attrNameLst>
                                          <p:attrName>style.visibility</p:attrName>
                                        </p:attrNameLst>
                                      </p:cBhvr>
                                      <p:to>
                                        <p:strVal val="visible"/>
                                      </p:to>
                                    </p:set>
                                    <p:animEffect transition="in" filter="fade">
                                      <p:cBhvr>
                                        <p:cTn id="24" dur="250"/>
                                        <p:tgtEl>
                                          <p:spTgt spid="3598"/>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3594"/>
                                        </p:tgtEl>
                                        <p:attrNameLst>
                                          <p:attrName>style.visibility</p:attrName>
                                        </p:attrNameLst>
                                      </p:cBhvr>
                                      <p:to>
                                        <p:strVal val="visible"/>
                                      </p:to>
                                    </p:set>
                                    <p:animEffect transition="in" filter="fade">
                                      <p:cBhvr>
                                        <p:cTn id="28" dur="250"/>
                                        <p:tgtEl>
                                          <p:spTgt spid="3594"/>
                                        </p:tgtEl>
                                      </p:cBhvr>
                                    </p:animEffect>
                                  </p:childTnLst>
                                </p:cTn>
                              </p:par>
                              <p:par>
                                <p:cTn id="29" presetID="10" presetClass="entr" presetSubtype="0" fill="hold" nodeType="withEffect">
                                  <p:stCondLst>
                                    <p:cond delay="0"/>
                                  </p:stCondLst>
                                  <p:childTnLst>
                                    <p:set>
                                      <p:cBhvr>
                                        <p:cTn id="30" dur="1" fill="hold">
                                          <p:stCondLst>
                                            <p:cond delay="0"/>
                                          </p:stCondLst>
                                        </p:cTn>
                                        <p:tgtEl>
                                          <p:spTgt spid="3599"/>
                                        </p:tgtEl>
                                        <p:attrNameLst>
                                          <p:attrName>style.visibility</p:attrName>
                                        </p:attrNameLst>
                                      </p:cBhvr>
                                      <p:to>
                                        <p:strVal val="visible"/>
                                      </p:to>
                                    </p:set>
                                    <p:animEffect transition="in" filter="fade">
                                      <p:cBhvr>
                                        <p:cTn id="31" dur="250"/>
                                        <p:tgtEl>
                                          <p:spTgt spid="3599"/>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595"/>
                                        </p:tgtEl>
                                        <p:attrNameLst>
                                          <p:attrName>style.visibility</p:attrName>
                                        </p:attrNameLst>
                                      </p:cBhvr>
                                      <p:to>
                                        <p:strVal val="visible"/>
                                      </p:to>
                                    </p:set>
                                    <p:animEffect transition="in" filter="fade">
                                      <p:cBhvr>
                                        <p:cTn id="35" dur="250"/>
                                        <p:tgtEl>
                                          <p:spTgt spid="3595"/>
                                        </p:tgtEl>
                                      </p:cBhvr>
                                    </p:animEffect>
                                  </p:childTnLst>
                                </p:cTn>
                              </p:par>
                              <p:par>
                                <p:cTn id="36" presetID="10" presetClass="entr" presetSubtype="0" fill="hold" nodeType="withEffect">
                                  <p:stCondLst>
                                    <p:cond delay="0"/>
                                  </p:stCondLst>
                                  <p:childTnLst>
                                    <p:set>
                                      <p:cBhvr>
                                        <p:cTn id="37" dur="1" fill="hold">
                                          <p:stCondLst>
                                            <p:cond delay="0"/>
                                          </p:stCondLst>
                                        </p:cTn>
                                        <p:tgtEl>
                                          <p:spTgt spid="3600"/>
                                        </p:tgtEl>
                                        <p:attrNameLst>
                                          <p:attrName>style.visibility</p:attrName>
                                        </p:attrNameLst>
                                      </p:cBhvr>
                                      <p:to>
                                        <p:strVal val="visible"/>
                                      </p:to>
                                    </p:set>
                                    <p:animEffect transition="in" filter="fade">
                                      <p:cBhvr>
                                        <p:cTn id="38" dur="250"/>
                                        <p:tgtEl>
                                          <p:spTgt spid="3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397"/>
        <p:cNvGrpSpPr/>
        <p:nvPr/>
      </p:nvGrpSpPr>
      <p:grpSpPr>
        <a:xfrm>
          <a:off x="0" y="0"/>
          <a:ext cx="0" cy="0"/>
          <a:chOff x="0" y="0"/>
          <a:chExt cx="0" cy="0"/>
        </a:xfrm>
      </p:grpSpPr>
      <p:grpSp>
        <p:nvGrpSpPr>
          <p:cNvPr id="4" name="Group 3">
            <a:extLst>
              <a:ext uri="{FF2B5EF4-FFF2-40B4-BE49-F238E27FC236}">
                <a16:creationId xmlns:a16="http://schemas.microsoft.com/office/drawing/2014/main" id="{559CBC7F-4F04-52AC-B33A-5B6DCC4EF274}"/>
              </a:ext>
            </a:extLst>
          </p:cNvPr>
          <p:cNvGrpSpPr/>
          <p:nvPr/>
        </p:nvGrpSpPr>
        <p:grpSpPr>
          <a:xfrm>
            <a:off x="6227685" y="303342"/>
            <a:ext cx="11329897" cy="9680315"/>
            <a:chOff x="6153040" y="-336459"/>
            <a:chExt cx="11329897" cy="9680315"/>
          </a:xfrm>
        </p:grpSpPr>
        <p:grpSp>
          <p:nvGrpSpPr>
            <p:cNvPr id="12399" name="Google Shape;12399;p333"/>
            <p:cNvGrpSpPr/>
            <p:nvPr/>
          </p:nvGrpSpPr>
          <p:grpSpPr>
            <a:xfrm>
              <a:off x="9923932" y="-336459"/>
              <a:ext cx="3455208" cy="5247860"/>
              <a:chOff x="13233630" y="-449563"/>
              <a:chExt cx="4607543" cy="6998058"/>
            </a:xfrm>
          </p:grpSpPr>
          <p:sp>
            <p:nvSpPr>
              <p:cNvPr id="12400" name="Google Shape;12400;p333"/>
              <p:cNvSpPr/>
              <p:nvPr/>
            </p:nvSpPr>
            <p:spPr>
              <a:xfrm rot="10800000" flipH="1">
                <a:off x="14284381" y="3668501"/>
                <a:ext cx="2405609" cy="2879994"/>
              </a:xfrm>
              <a:custGeom>
                <a:avLst/>
                <a:gdLst/>
                <a:ahLst/>
                <a:cxnLst/>
                <a:rect l="l" t="t" r="r" b="b"/>
                <a:pathLst>
                  <a:path w="25" h="23" extrusionOk="0">
                    <a:moveTo>
                      <a:pt x="20" y="0"/>
                    </a:moveTo>
                    <a:cubicBezTo>
                      <a:pt x="15" y="6"/>
                      <a:pt x="13" y="14"/>
                      <a:pt x="25" y="23"/>
                    </a:cubicBezTo>
                    <a:cubicBezTo>
                      <a:pt x="0" y="23"/>
                      <a:pt x="0" y="23"/>
                      <a:pt x="0" y="23"/>
                    </a:cubicBezTo>
                    <a:cubicBezTo>
                      <a:pt x="12" y="14"/>
                      <a:pt x="9" y="6"/>
                      <a:pt x="4" y="0"/>
                    </a:cubicBezTo>
                    <a:lnTo>
                      <a:pt x="20" y="0"/>
                    </a:lnTo>
                    <a:close/>
                  </a:path>
                </a:pathLst>
              </a:custGeom>
              <a:solidFill>
                <a:schemeClr val="dk1"/>
              </a:solidFill>
              <a:ln>
                <a:noFill/>
              </a:ln>
            </p:spPr>
            <p:txBody>
              <a:bodyPr spcFirstLastPara="1" wrap="square" lIns="68560" tIns="34271" rIns="68560" bIns="34271" anchor="t" anchorCtr="0">
                <a:noAutofit/>
              </a:bodyPr>
              <a:lstStyle/>
              <a:p>
                <a:endParaRPr sz="1400">
                  <a:solidFill>
                    <a:schemeClr val="dk1"/>
                  </a:solidFill>
                  <a:latin typeface="Open Sans Light"/>
                  <a:ea typeface="Open Sans Light"/>
                  <a:cs typeface="Open Sans Light"/>
                  <a:sym typeface="Open Sans Light"/>
                </a:endParaRPr>
              </a:p>
            </p:txBody>
          </p:sp>
          <p:grpSp>
            <p:nvGrpSpPr>
              <p:cNvPr id="12401" name="Google Shape;12401;p333"/>
              <p:cNvGrpSpPr/>
              <p:nvPr/>
            </p:nvGrpSpPr>
            <p:grpSpPr>
              <a:xfrm>
                <a:off x="13233630" y="-449563"/>
                <a:ext cx="4607543" cy="4607542"/>
                <a:chOff x="9693347" y="-449563"/>
                <a:chExt cx="4607543" cy="4607542"/>
              </a:xfrm>
            </p:grpSpPr>
            <p:sp>
              <p:nvSpPr>
                <p:cNvPr id="12402" name="Google Shape;12402;p333"/>
                <p:cNvSpPr/>
                <p:nvPr/>
              </p:nvSpPr>
              <p:spPr>
                <a:xfrm rot="10800000" flipH="1">
                  <a:off x="9693347" y="-449563"/>
                  <a:ext cx="4607543" cy="4607542"/>
                </a:xfrm>
                <a:prstGeom prst="ellipse">
                  <a:avLst/>
                </a:prstGeom>
                <a:solidFill>
                  <a:schemeClr val="accent2"/>
                </a:solidFill>
                <a:ln>
                  <a:noFill/>
                </a:ln>
              </p:spPr>
              <p:txBody>
                <a:bodyPr spcFirstLastPara="1" wrap="square" lIns="68560" tIns="34271" rIns="68560" bIns="34271" anchor="ctr" anchorCtr="0">
                  <a:noAutofit/>
                </a:bodyPr>
                <a:lstStyle/>
                <a:p>
                  <a:pPr algn="ctr"/>
                  <a:endParaRPr sz="1400" dirty="0">
                    <a:solidFill>
                      <a:schemeClr val="lt1"/>
                    </a:solidFill>
                    <a:latin typeface="Open Sans Light"/>
                    <a:ea typeface="Open Sans Light"/>
                    <a:cs typeface="Open Sans Light"/>
                    <a:sym typeface="Open Sans Light"/>
                  </a:endParaRPr>
                </a:p>
              </p:txBody>
            </p:sp>
            <p:sp>
              <p:nvSpPr>
                <p:cNvPr id="12403" name="Google Shape;12403;p333"/>
                <p:cNvSpPr txBox="1"/>
                <p:nvPr/>
              </p:nvSpPr>
              <p:spPr>
                <a:xfrm>
                  <a:off x="10077306" y="894358"/>
                  <a:ext cx="3737486" cy="2062321"/>
                </a:xfrm>
                <a:prstGeom prst="rect">
                  <a:avLst/>
                </a:prstGeom>
                <a:noFill/>
                <a:ln>
                  <a:noFill/>
                </a:ln>
              </p:spPr>
              <p:txBody>
                <a:bodyPr spcFirstLastPara="1" wrap="square" lIns="68560" tIns="34271" rIns="68560" bIns="34271" anchor="t" anchorCtr="0">
                  <a:spAutoFit/>
                </a:bodyPr>
                <a:lstStyle/>
                <a:p>
                  <a:pPr algn="ctr"/>
                  <a:r>
                    <a:rPr lang="en-US" sz="2400" b="1" dirty="0">
                      <a:solidFill>
                        <a:srgbClr val="FFFFFF"/>
                      </a:solidFill>
                      <a:latin typeface="Book Antiqua" panose="02040602050305030304" pitchFamily="18" charset="0"/>
                      <a:ea typeface="Open Sans Light"/>
                      <a:cs typeface="Open Sans Light"/>
                      <a:sym typeface="Open Sans Light"/>
                    </a:rPr>
                    <a:t>Execution</a:t>
                  </a:r>
                </a:p>
                <a:p>
                  <a:pPr algn="ctr"/>
                  <a:r>
                    <a:rPr lang="en-US" sz="1800" dirty="0">
                      <a:solidFill>
                        <a:srgbClr val="FFFFFF"/>
                      </a:solidFill>
                      <a:latin typeface="Book Antiqua" panose="02040602050305030304" pitchFamily="18" charset="0"/>
                      <a:ea typeface="Open Sans Light"/>
                      <a:cs typeface="Open Sans Light"/>
                      <a:sym typeface="Open Sans Light"/>
                    </a:rPr>
                    <a:t>NetSuite does automatic calculations for rebate amounts on valid transactions.</a:t>
                  </a:r>
                </a:p>
              </p:txBody>
            </p:sp>
          </p:grpSp>
        </p:grpSp>
        <p:grpSp>
          <p:nvGrpSpPr>
            <p:cNvPr id="12404" name="Google Shape;12404;p333"/>
            <p:cNvGrpSpPr/>
            <p:nvPr/>
          </p:nvGrpSpPr>
          <p:grpSpPr>
            <a:xfrm>
              <a:off x="6153040" y="5236269"/>
              <a:ext cx="3994527" cy="4107587"/>
              <a:chOff x="8205118" y="6981705"/>
              <a:chExt cx="5326729" cy="5477494"/>
            </a:xfrm>
          </p:grpSpPr>
          <p:sp>
            <p:nvSpPr>
              <p:cNvPr id="12405" name="Google Shape;12405;p333"/>
              <p:cNvSpPr/>
              <p:nvPr/>
            </p:nvSpPr>
            <p:spPr>
              <a:xfrm rot="2700000">
                <a:off x="10889045" y="6744513"/>
                <a:ext cx="2405609" cy="2879994"/>
              </a:xfrm>
              <a:custGeom>
                <a:avLst/>
                <a:gdLst/>
                <a:ahLst/>
                <a:cxnLst/>
                <a:rect l="l" t="t" r="r" b="b"/>
                <a:pathLst>
                  <a:path w="25" h="23" extrusionOk="0">
                    <a:moveTo>
                      <a:pt x="20" y="0"/>
                    </a:moveTo>
                    <a:cubicBezTo>
                      <a:pt x="15" y="6"/>
                      <a:pt x="13" y="14"/>
                      <a:pt x="25" y="23"/>
                    </a:cubicBezTo>
                    <a:cubicBezTo>
                      <a:pt x="0" y="23"/>
                      <a:pt x="0" y="23"/>
                      <a:pt x="0" y="23"/>
                    </a:cubicBezTo>
                    <a:cubicBezTo>
                      <a:pt x="12" y="14"/>
                      <a:pt x="9" y="6"/>
                      <a:pt x="4" y="0"/>
                    </a:cubicBezTo>
                    <a:lnTo>
                      <a:pt x="20" y="0"/>
                    </a:lnTo>
                    <a:close/>
                  </a:path>
                </a:pathLst>
              </a:custGeom>
              <a:solidFill>
                <a:schemeClr val="dk1"/>
              </a:solidFill>
              <a:ln>
                <a:noFill/>
              </a:ln>
            </p:spPr>
            <p:txBody>
              <a:bodyPr spcFirstLastPara="1" wrap="square" lIns="68560" tIns="34271" rIns="68560" bIns="34271" anchor="t" anchorCtr="0">
                <a:noAutofit/>
              </a:bodyPr>
              <a:lstStyle/>
              <a:p>
                <a:endParaRPr sz="1400">
                  <a:solidFill>
                    <a:schemeClr val="dk1"/>
                  </a:solidFill>
                  <a:latin typeface="Open Sans Light"/>
                  <a:ea typeface="Open Sans Light"/>
                  <a:cs typeface="Open Sans Light"/>
                  <a:sym typeface="Open Sans Light"/>
                </a:endParaRPr>
              </a:p>
            </p:txBody>
          </p:sp>
          <p:grpSp>
            <p:nvGrpSpPr>
              <p:cNvPr id="12406" name="Google Shape;12406;p333"/>
              <p:cNvGrpSpPr/>
              <p:nvPr/>
            </p:nvGrpSpPr>
            <p:grpSpPr>
              <a:xfrm>
                <a:off x="8205118" y="7851658"/>
                <a:ext cx="4607543" cy="4607541"/>
                <a:chOff x="4664835" y="7851658"/>
                <a:chExt cx="4607543" cy="4607541"/>
              </a:xfrm>
            </p:grpSpPr>
            <p:sp>
              <p:nvSpPr>
                <p:cNvPr id="12407" name="Google Shape;12407;p333"/>
                <p:cNvSpPr/>
                <p:nvPr/>
              </p:nvSpPr>
              <p:spPr>
                <a:xfrm rot="2700000">
                  <a:off x="4664836" y="7851657"/>
                  <a:ext cx="4607541" cy="4607543"/>
                </a:xfrm>
                <a:prstGeom prst="ellipse">
                  <a:avLst/>
                </a:prstGeom>
                <a:solidFill>
                  <a:schemeClr val="accent6"/>
                </a:solidFill>
                <a:ln>
                  <a:noFill/>
                </a:ln>
              </p:spPr>
              <p:txBody>
                <a:bodyPr spcFirstLastPara="1" wrap="square" lIns="68560" tIns="34271" rIns="68560" bIns="34271" anchor="ctr" anchorCtr="0">
                  <a:noAutofit/>
                </a:bodyPr>
                <a:lstStyle/>
                <a:p>
                  <a:pPr algn="ctr"/>
                  <a:endParaRPr sz="1400" dirty="0">
                    <a:solidFill>
                      <a:schemeClr val="lt1"/>
                    </a:solidFill>
                    <a:latin typeface="Open Sans Light"/>
                    <a:ea typeface="Open Sans Light"/>
                    <a:cs typeface="Open Sans Light"/>
                    <a:sym typeface="Open Sans Light"/>
                  </a:endParaRPr>
                </a:p>
              </p:txBody>
            </p:sp>
            <p:sp>
              <p:nvSpPr>
                <p:cNvPr id="12408" name="Google Shape;12408;p333"/>
                <p:cNvSpPr txBox="1"/>
                <p:nvPr/>
              </p:nvSpPr>
              <p:spPr>
                <a:xfrm>
                  <a:off x="5099864" y="8827751"/>
                  <a:ext cx="3737486" cy="2801078"/>
                </a:xfrm>
                <a:prstGeom prst="rect">
                  <a:avLst/>
                </a:prstGeom>
                <a:noFill/>
                <a:ln>
                  <a:noFill/>
                </a:ln>
              </p:spPr>
              <p:txBody>
                <a:bodyPr spcFirstLastPara="1" wrap="square" lIns="68560" tIns="34271" rIns="68560" bIns="34271" anchor="t" anchorCtr="0">
                  <a:spAutoFit/>
                </a:bodyPr>
                <a:lstStyle/>
                <a:p>
                  <a:pPr algn="ctr"/>
                  <a:r>
                    <a:rPr lang="en-US" sz="2400" b="1" dirty="0">
                      <a:solidFill>
                        <a:srgbClr val="FFFFFF"/>
                      </a:solidFill>
                      <a:latin typeface="Book Antiqua" panose="02040602050305030304" pitchFamily="18" charset="0"/>
                      <a:ea typeface="Open Sans Light"/>
                      <a:cs typeface="Open Sans Light"/>
                      <a:sym typeface="Open Sans Light"/>
                    </a:rPr>
                    <a:t>Accrual accounting</a:t>
                  </a:r>
                </a:p>
                <a:p>
                  <a:pPr algn="ctr"/>
                  <a:r>
                    <a:rPr lang="en-US" sz="1800" dirty="0">
                      <a:solidFill>
                        <a:srgbClr val="FFFFFF"/>
                      </a:solidFill>
                      <a:latin typeface="Book Antiqua" panose="02040602050305030304" pitchFamily="18" charset="0"/>
                      <a:ea typeface="Open Sans Light"/>
                      <a:cs typeface="Open Sans Light"/>
                      <a:sym typeface="Open Sans Light"/>
                    </a:rPr>
                    <a:t>When rebate-related transactions are posted to the general log, rebate amounts automatically accrue when an order is invoiced.</a:t>
                  </a:r>
                </a:p>
              </p:txBody>
            </p:sp>
          </p:grpSp>
        </p:grpSp>
        <p:grpSp>
          <p:nvGrpSpPr>
            <p:cNvPr id="12409" name="Google Shape;12409;p333"/>
            <p:cNvGrpSpPr/>
            <p:nvPr/>
          </p:nvGrpSpPr>
          <p:grpSpPr>
            <a:xfrm>
              <a:off x="6256410" y="1075248"/>
              <a:ext cx="3712455" cy="4153357"/>
              <a:chOff x="8342968" y="1432957"/>
              <a:chExt cx="4950586" cy="5538530"/>
            </a:xfrm>
          </p:grpSpPr>
          <p:sp>
            <p:nvSpPr>
              <p:cNvPr id="12410" name="Google Shape;12410;p333"/>
              <p:cNvSpPr/>
              <p:nvPr/>
            </p:nvSpPr>
            <p:spPr>
              <a:xfrm rot="8100000" flipH="1">
                <a:off x="10887945" y="4091493"/>
                <a:ext cx="2405609" cy="2879994"/>
              </a:xfrm>
              <a:custGeom>
                <a:avLst/>
                <a:gdLst/>
                <a:ahLst/>
                <a:cxnLst/>
                <a:rect l="l" t="t" r="r" b="b"/>
                <a:pathLst>
                  <a:path w="25" h="23" extrusionOk="0">
                    <a:moveTo>
                      <a:pt x="20" y="0"/>
                    </a:moveTo>
                    <a:cubicBezTo>
                      <a:pt x="15" y="6"/>
                      <a:pt x="13" y="14"/>
                      <a:pt x="25" y="23"/>
                    </a:cubicBezTo>
                    <a:cubicBezTo>
                      <a:pt x="0" y="23"/>
                      <a:pt x="0" y="23"/>
                      <a:pt x="0" y="23"/>
                    </a:cubicBezTo>
                    <a:cubicBezTo>
                      <a:pt x="12" y="14"/>
                      <a:pt x="9" y="6"/>
                      <a:pt x="4" y="0"/>
                    </a:cubicBezTo>
                    <a:lnTo>
                      <a:pt x="20" y="0"/>
                    </a:lnTo>
                    <a:close/>
                  </a:path>
                </a:pathLst>
              </a:custGeom>
              <a:solidFill>
                <a:schemeClr val="dk1"/>
              </a:solidFill>
              <a:ln>
                <a:noFill/>
              </a:ln>
            </p:spPr>
            <p:txBody>
              <a:bodyPr spcFirstLastPara="1" wrap="square" lIns="68560" tIns="34271" rIns="68560" bIns="34271" anchor="t" anchorCtr="0">
                <a:noAutofit/>
              </a:bodyPr>
              <a:lstStyle/>
              <a:p>
                <a:endParaRPr sz="1400">
                  <a:solidFill>
                    <a:schemeClr val="dk1"/>
                  </a:solidFill>
                  <a:latin typeface="Open Sans Light"/>
                  <a:ea typeface="Open Sans Light"/>
                  <a:cs typeface="Open Sans Light"/>
                  <a:sym typeface="Open Sans Light"/>
                </a:endParaRPr>
              </a:p>
            </p:txBody>
          </p:sp>
          <p:grpSp>
            <p:nvGrpSpPr>
              <p:cNvPr id="12411" name="Google Shape;12411;p333"/>
              <p:cNvGrpSpPr/>
              <p:nvPr/>
            </p:nvGrpSpPr>
            <p:grpSpPr>
              <a:xfrm>
                <a:off x="8342968" y="1432957"/>
                <a:ext cx="4607545" cy="4607544"/>
                <a:chOff x="4802685" y="1432957"/>
                <a:chExt cx="4607545" cy="4607544"/>
              </a:xfrm>
            </p:grpSpPr>
            <p:sp>
              <p:nvSpPr>
                <p:cNvPr id="12412" name="Google Shape;12412;p333"/>
                <p:cNvSpPr/>
                <p:nvPr/>
              </p:nvSpPr>
              <p:spPr>
                <a:xfrm rot="8100000" flipH="1">
                  <a:off x="4802685" y="1432957"/>
                  <a:ext cx="4607545" cy="4607544"/>
                </a:xfrm>
                <a:prstGeom prst="ellipse">
                  <a:avLst/>
                </a:prstGeom>
                <a:solidFill>
                  <a:schemeClr val="accent1"/>
                </a:solidFill>
                <a:ln>
                  <a:noFill/>
                </a:ln>
              </p:spPr>
              <p:txBody>
                <a:bodyPr spcFirstLastPara="1" wrap="square" lIns="68560" tIns="34271" rIns="68560" bIns="34271" anchor="ctr" anchorCtr="0">
                  <a:noAutofit/>
                </a:bodyPr>
                <a:lstStyle/>
                <a:p>
                  <a:pPr algn="ctr"/>
                  <a:endParaRPr sz="1400" dirty="0">
                    <a:solidFill>
                      <a:schemeClr val="lt1"/>
                    </a:solidFill>
                    <a:latin typeface="Open Sans Light"/>
                    <a:ea typeface="Open Sans Light"/>
                    <a:cs typeface="Open Sans Light"/>
                    <a:sym typeface="Open Sans Light"/>
                  </a:endParaRPr>
                </a:p>
              </p:txBody>
            </p:sp>
            <p:sp>
              <p:nvSpPr>
                <p:cNvPr id="12413" name="Google Shape;12413;p333"/>
                <p:cNvSpPr txBox="1"/>
                <p:nvPr/>
              </p:nvSpPr>
              <p:spPr>
                <a:xfrm>
                  <a:off x="5270669" y="2452463"/>
                  <a:ext cx="3614980" cy="2554827"/>
                </a:xfrm>
                <a:prstGeom prst="rect">
                  <a:avLst/>
                </a:prstGeom>
                <a:noFill/>
                <a:ln>
                  <a:noFill/>
                </a:ln>
              </p:spPr>
              <p:txBody>
                <a:bodyPr spcFirstLastPara="1" wrap="square" lIns="68560" tIns="34271" rIns="68560" bIns="34271" anchor="t" anchorCtr="0">
                  <a:spAutoFit/>
                </a:bodyPr>
                <a:lstStyle/>
                <a:p>
                  <a:pPr algn="ctr"/>
                  <a:r>
                    <a:rPr lang="en-US" sz="2400" b="1" dirty="0">
                      <a:solidFill>
                        <a:srgbClr val="FFFFFF"/>
                      </a:solidFill>
                      <a:latin typeface="Book Antiqua" panose="02040602050305030304" pitchFamily="18" charset="0"/>
                      <a:ea typeface="Open Sans Light"/>
                      <a:cs typeface="Open Sans Light"/>
                      <a:sym typeface="Open Sans Light"/>
                    </a:rPr>
                    <a:t>Agreements and contracts</a:t>
                  </a:r>
                </a:p>
                <a:p>
                  <a:pPr algn="ctr"/>
                  <a:r>
                    <a:rPr lang="en-US" sz="1800" dirty="0">
                      <a:solidFill>
                        <a:srgbClr val="FFFFFF"/>
                      </a:solidFill>
                      <a:latin typeface="Book Antiqua" panose="02040602050305030304" pitchFamily="18" charset="0"/>
                      <a:ea typeface="Open Sans Light"/>
                      <a:cs typeface="Open Sans Light"/>
                      <a:sym typeface="Open Sans Light"/>
                    </a:rPr>
                    <a:t>Quickly assemble and control rebate and trade promotion agreements in NetSuite.</a:t>
                  </a:r>
                </a:p>
              </p:txBody>
            </p:sp>
          </p:grpSp>
        </p:grpSp>
        <p:grpSp>
          <p:nvGrpSpPr>
            <p:cNvPr id="12414" name="Google Shape;12414;p333"/>
            <p:cNvGrpSpPr/>
            <p:nvPr/>
          </p:nvGrpSpPr>
          <p:grpSpPr>
            <a:xfrm>
              <a:off x="13257534" y="4958933"/>
              <a:ext cx="4193842" cy="4298658"/>
              <a:chOff x="17679010" y="6611877"/>
              <a:chExt cx="5592517" cy="5732290"/>
            </a:xfrm>
          </p:grpSpPr>
          <p:sp>
            <p:nvSpPr>
              <p:cNvPr id="12415" name="Google Shape;12415;p333"/>
              <p:cNvSpPr/>
              <p:nvPr/>
            </p:nvSpPr>
            <p:spPr>
              <a:xfrm rot="-2700000">
                <a:off x="17679010" y="6611877"/>
                <a:ext cx="2405609" cy="2879994"/>
              </a:xfrm>
              <a:custGeom>
                <a:avLst/>
                <a:gdLst/>
                <a:ahLst/>
                <a:cxnLst/>
                <a:rect l="l" t="t" r="r" b="b"/>
                <a:pathLst>
                  <a:path w="25" h="23" extrusionOk="0">
                    <a:moveTo>
                      <a:pt x="20" y="0"/>
                    </a:moveTo>
                    <a:cubicBezTo>
                      <a:pt x="15" y="6"/>
                      <a:pt x="13" y="14"/>
                      <a:pt x="25" y="23"/>
                    </a:cubicBezTo>
                    <a:cubicBezTo>
                      <a:pt x="0" y="23"/>
                      <a:pt x="0" y="23"/>
                      <a:pt x="0" y="23"/>
                    </a:cubicBezTo>
                    <a:cubicBezTo>
                      <a:pt x="12" y="14"/>
                      <a:pt x="9" y="6"/>
                      <a:pt x="4" y="0"/>
                    </a:cubicBezTo>
                    <a:lnTo>
                      <a:pt x="20" y="0"/>
                    </a:lnTo>
                    <a:close/>
                  </a:path>
                </a:pathLst>
              </a:custGeom>
              <a:solidFill>
                <a:schemeClr val="dk1"/>
              </a:solidFill>
              <a:ln>
                <a:noFill/>
              </a:ln>
            </p:spPr>
            <p:txBody>
              <a:bodyPr spcFirstLastPara="1" wrap="square" lIns="68560" tIns="34271" rIns="68560" bIns="34271" anchor="t" anchorCtr="0">
                <a:noAutofit/>
              </a:bodyPr>
              <a:lstStyle/>
              <a:p>
                <a:endParaRPr sz="1400">
                  <a:solidFill>
                    <a:schemeClr val="dk1"/>
                  </a:solidFill>
                  <a:latin typeface="Open Sans Light"/>
                  <a:ea typeface="Open Sans Light"/>
                  <a:cs typeface="Open Sans Light"/>
                  <a:sym typeface="Open Sans Light"/>
                </a:endParaRPr>
              </a:p>
            </p:txBody>
          </p:sp>
          <p:grpSp>
            <p:nvGrpSpPr>
              <p:cNvPr id="12416" name="Google Shape;12416;p333"/>
              <p:cNvGrpSpPr/>
              <p:nvPr/>
            </p:nvGrpSpPr>
            <p:grpSpPr>
              <a:xfrm>
                <a:off x="18663985" y="7736624"/>
                <a:ext cx="4607542" cy="4607543"/>
                <a:chOff x="15123702" y="7736624"/>
                <a:chExt cx="4607542" cy="4607543"/>
              </a:xfrm>
            </p:grpSpPr>
            <p:sp>
              <p:nvSpPr>
                <p:cNvPr id="12417" name="Google Shape;12417;p333"/>
                <p:cNvSpPr/>
                <p:nvPr/>
              </p:nvSpPr>
              <p:spPr>
                <a:xfrm rot="18900000">
                  <a:off x="15123702" y="7736624"/>
                  <a:ext cx="4607542" cy="4607543"/>
                </a:xfrm>
                <a:prstGeom prst="ellipse">
                  <a:avLst/>
                </a:prstGeom>
                <a:solidFill>
                  <a:schemeClr val="accent4"/>
                </a:solidFill>
                <a:ln>
                  <a:noFill/>
                </a:ln>
              </p:spPr>
              <p:txBody>
                <a:bodyPr spcFirstLastPara="1" wrap="square" lIns="68560" tIns="34271" rIns="68560" bIns="34271" anchor="ctr" anchorCtr="0">
                  <a:noAutofit/>
                </a:bodyPr>
                <a:lstStyle/>
                <a:p>
                  <a:pPr algn="ctr"/>
                  <a:endParaRPr sz="1400" dirty="0">
                    <a:solidFill>
                      <a:schemeClr val="lt1"/>
                    </a:solidFill>
                    <a:latin typeface="Open Sans Light"/>
                    <a:ea typeface="Open Sans Light"/>
                    <a:cs typeface="Open Sans Light"/>
                    <a:sym typeface="Open Sans Light"/>
                  </a:endParaRPr>
                </a:p>
              </p:txBody>
            </p:sp>
            <p:sp>
              <p:nvSpPr>
                <p:cNvPr id="12418" name="Google Shape;12418;p333"/>
                <p:cNvSpPr txBox="1"/>
                <p:nvPr/>
              </p:nvSpPr>
              <p:spPr>
                <a:xfrm>
                  <a:off x="15745362" y="8855095"/>
                  <a:ext cx="3364222" cy="2554827"/>
                </a:xfrm>
                <a:prstGeom prst="rect">
                  <a:avLst/>
                </a:prstGeom>
                <a:noFill/>
                <a:ln>
                  <a:noFill/>
                </a:ln>
              </p:spPr>
              <p:txBody>
                <a:bodyPr spcFirstLastPara="1" wrap="square" lIns="68560" tIns="34271" rIns="68560" bIns="34271" anchor="t" anchorCtr="0">
                  <a:spAutoFit/>
                </a:bodyPr>
                <a:lstStyle/>
                <a:p>
                  <a:pPr algn="ctr"/>
                  <a:r>
                    <a:rPr lang="en-US" sz="2400" b="1" dirty="0">
                      <a:solidFill>
                        <a:srgbClr val="FFFFFF"/>
                      </a:solidFill>
                      <a:latin typeface="Book Antiqua" panose="02040602050305030304" pitchFamily="18" charset="0"/>
                      <a:ea typeface="Open Sans Light"/>
                      <a:cs typeface="Open Sans Light"/>
                      <a:sym typeface="Open Sans Light"/>
                    </a:rPr>
                    <a:t>Reporting and analysis</a:t>
                  </a:r>
                </a:p>
                <a:p>
                  <a:pPr algn="ctr"/>
                  <a:r>
                    <a:rPr lang="en-US" sz="1800" dirty="0">
                      <a:solidFill>
                        <a:srgbClr val="FFFFFF"/>
                      </a:solidFill>
                      <a:latin typeface="Book Antiqua" panose="02040602050305030304" pitchFamily="18" charset="0"/>
                      <a:ea typeface="Open Sans Light"/>
                      <a:cs typeface="Open Sans Light"/>
                      <a:sym typeface="Open Sans Light"/>
                    </a:rPr>
                    <a:t>Allowing companies to consider retrievals and other deductions when issuing final payments.</a:t>
                  </a:r>
                </a:p>
              </p:txBody>
            </p:sp>
          </p:grpSp>
        </p:grpSp>
        <p:grpSp>
          <p:nvGrpSpPr>
            <p:cNvPr id="12419" name="Google Shape;12419;p333"/>
            <p:cNvGrpSpPr/>
            <p:nvPr/>
          </p:nvGrpSpPr>
          <p:grpSpPr>
            <a:xfrm>
              <a:off x="13051842" y="943145"/>
              <a:ext cx="4431095" cy="4120786"/>
              <a:chOff x="17404723" y="1256798"/>
              <a:chExt cx="5908897" cy="5495097"/>
            </a:xfrm>
          </p:grpSpPr>
          <p:sp>
            <p:nvSpPr>
              <p:cNvPr id="12420" name="Google Shape;12420;p333"/>
              <p:cNvSpPr/>
              <p:nvPr/>
            </p:nvSpPr>
            <p:spPr>
              <a:xfrm rot="-8100000" flipH="1">
                <a:off x="17641915" y="4109094"/>
                <a:ext cx="2405609" cy="2879994"/>
              </a:xfrm>
              <a:custGeom>
                <a:avLst/>
                <a:gdLst/>
                <a:ahLst/>
                <a:cxnLst/>
                <a:rect l="l" t="t" r="r" b="b"/>
                <a:pathLst>
                  <a:path w="25" h="23" extrusionOk="0">
                    <a:moveTo>
                      <a:pt x="20" y="0"/>
                    </a:moveTo>
                    <a:cubicBezTo>
                      <a:pt x="15" y="6"/>
                      <a:pt x="13" y="14"/>
                      <a:pt x="25" y="23"/>
                    </a:cubicBezTo>
                    <a:cubicBezTo>
                      <a:pt x="0" y="23"/>
                      <a:pt x="0" y="23"/>
                      <a:pt x="0" y="23"/>
                    </a:cubicBezTo>
                    <a:cubicBezTo>
                      <a:pt x="12" y="14"/>
                      <a:pt x="9" y="6"/>
                      <a:pt x="4" y="0"/>
                    </a:cubicBezTo>
                    <a:lnTo>
                      <a:pt x="20" y="0"/>
                    </a:lnTo>
                    <a:close/>
                  </a:path>
                </a:pathLst>
              </a:custGeom>
              <a:solidFill>
                <a:schemeClr val="dk1"/>
              </a:solidFill>
              <a:ln>
                <a:noFill/>
              </a:ln>
            </p:spPr>
            <p:txBody>
              <a:bodyPr spcFirstLastPara="1" wrap="square" lIns="68560" tIns="34271" rIns="68560" bIns="34271" anchor="t" anchorCtr="0">
                <a:noAutofit/>
              </a:bodyPr>
              <a:lstStyle/>
              <a:p>
                <a:endParaRPr sz="1400">
                  <a:solidFill>
                    <a:schemeClr val="dk1"/>
                  </a:solidFill>
                  <a:latin typeface="Open Sans Light"/>
                  <a:ea typeface="Open Sans Light"/>
                  <a:cs typeface="Open Sans Light"/>
                  <a:sym typeface="Open Sans Light"/>
                </a:endParaRPr>
              </a:p>
            </p:txBody>
          </p:sp>
          <p:grpSp>
            <p:nvGrpSpPr>
              <p:cNvPr id="12421" name="Google Shape;12421;p333"/>
              <p:cNvGrpSpPr/>
              <p:nvPr/>
            </p:nvGrpSpPr>
            <p:grpSpPr>
              <a:xfrm>
                <a:off x="18706076" y="1256798"/>
                <a:ext cx="4607544" cy="4607543"/>
                <a:chOff x="15165793" y="1256798"/>
                <a:chExt cx="4607544" cy="4607543"/>
              </a:xfrm>
            </p:grpSpPr>
            <p:sp>
              <p:nvSpPr>
                <p:cNvPr id="12422" name="Google Shape;12422;p333"/>
                <p:cNvSpPr/>
                <p:nvPr/>
              </p:nvSpPr>
              <p:spPr>
                <a:xfrm rot="13500000" flipH="1">
                  <a:off x="15165793" y="1256798"/>
                  <a:ext cx="4607543" cy="4607544"/>
                </a:xfrm>
                <a:prstGeom prst="ellipse">
                  <a:avLst/>
                </a:prstGeom>
                <a:solidFill>
                  <a:schemeClr val="accent3"/>
                </a:solidFill>
                <a:ln>
                  <a:noFill/>
                </a:ln>
              </p:spPr>
              <p:txBody>
                <a:bodyPr spcFirstLastPara="1" wrap="square" lIns="68560" tIns="34271" rIns="68560" bIns="34271" anchor="ctr" anchorCtr="0">
                  <a:noAutofit/>
                </a:bodyPr>
                <a:lstStyle/>
                <a:p>
                  <a:pPr algn="ctr"/>
                  <a:endParaRPr sz="1400" dirty="0">
                    <a:solidFill>
                      <a:schemeClr val="lt1"/>
                    </a:solidFill>
                    <a:latin typeface="Open Sans Light"/>
                    <a:ea typeface="Open Sans Light"/>
                    <a:cs typeface="Open Sans Light"/>
                    <a:sym typeface="Open Sans Light"/>
                  </a:endParaRPr>
                </a:p>
              </p:txBody>
            </p:sp>
            <p:sp>
              <p:nvSpPr>
                <p:cNvPr id="12423" name="Google Shape;12423;p333"/>
                <p:cNvSpPr txBox="1"/>
                <p:nvPr/>
              </p:nvSpPr>
              <p:spPr>
                <a:xfrm>
                  <a:off x="15729035" y="2292194"/>
                  <a:ext cx="3410365" cy="2554828"/>
                </a:xfrm>
                <a:prstGeom prst="rect">
                  <a:avLst/>
                </a:prstGeom>
                <a:noFill/>
                <a:ln>
                  <a:noFill/>
                </a:ln>
              </p:spPr>
              <p:txBody>
                <a:bodyPr spcFirstLastPara="1" wrap="square" lIns="68560" tIns="34271" rIns="68560" bIns="34271" anchor="t" anchorCtr="0">
                  <a:spAutoFit/>
                </a:bodyPr>
                <a:lstStyle/>
                <a:p>
                  <a:pPr algn="ctr"/>
                  <a:r>
                    <a:rPr lang="en-US" sz="2400" b="1" dirty="0">
                      <a:solidFill>
                        <a:srgbClr val="FFFFFF"/>
                      </a:solidFill>
                      <a:latin typeface="Book Antiqua" panose="02040602050305030304" pitchFamily="18" charset="0"/>
                      <a:ea typeface="Open Sans Light"/>
                      <a:cs typeface="Open Sans Light"/>
                      <a:sym typeface="Open Sans Light"/>
                    </a:rPr>
                    <a:t>Claims and disbursements</a:t>
                  </a:r>
                </a:p>
                <a:p>
                  <a:pPr algn="ctr"/>
                  <a:r>
                    <a:rPr lang="en-US" sz="1800" dirty="0">
                      <a:solidFill>
                        <a:srgbClr val="FFFFFF"/>
                      </a:solidFill>
                      <a:latin typeface="Book Antiqua" panose="02040602050305030304" pitchFamily="18" charset="0"/>
                      <a:ea typeface="Open Sans Light"/>
                      <a:cs typeface="Open Sans Light"/>
                      <a:sym typeface="Open Sans Light"/>
                    </a:rPr>
                    <a:t> With multiple different calculation methods, automate the reconciliation process.</a:t>
                  </a:r>
                </a:p>
              </p:txBody>
            </p:sp>
          </p:grpSp>
        </p:grpSp>
        <p:grpSp>
          <p:nvGrpSpPr>
            <p:cNvPr id="12429" name="Google Shape;12429;p333"/>
            <p:cNvGrpSpPr/>
            <p:nvPr/>
          </p:nvGrpSpPr>
          <p:grpSpPr>
            <a:xfrm>
              <a:off x="9363645" y="4497958"/>
              <a:ext cx="1293849" cy="1293849"/>
              <a:chOff x="12486486" y="5997165"/>
              <a:chExt cx="1725356" cy="1725356"/>
            </a:xfrm>
          </p:grpSpPr>
          <p:sp>
            <p:nvSpPr>
              <p:cNvPr id="12430" name="Google Shape;12430;p333"/>
              <p:cNvSpPr/>
              <p:nvPr/>
            </p:nvSpPr>
            <p:spPr>
              <a:xfrm rot="2700000">
                <a:off x="12486486" y="5997165"/>
                <a:ext cx="1725356" cy="1725356"/>
              </a:xfrm>
              <a:prstGeom prst="ellipse">
                <a:avLst/>
              </a:prstGeom>
              <a:solidFill>
                <a:schemeClr val="accent1"/>
              </a:solidFill>
              <a:ln>
                <a:noFill/>
              </a:ln>
            </p:spPr>
            <p:txBody>
              <a:bodyPr spcFirstLastPara="1" wrap="square" lIns="68560" tIns="34271" rIns="68560" bIns="34271" anchor="ctr" anchorCtr="0">
                <a:noAutofit/>
              </a:bodyPr>
              <a:lstStyle/>
              <a:p>
                <a:pPr algn="ctr"/>
                <a:endParaRPr sz="1400">
                  <a:solidFill>
                    <a:schemeClr val="lt1"/>
                  </a:solidFill>
                  <a:latin typeface="Open Sans Light"/>
                  <a:ea typeface="Open Sans Light"/>
                  <a:cs typeface="Open Sans Light"/>
                  <a:sym typeface="Open Sans Light"/>
                </a:endParaRPr>
              </a:p>
            </p:txBody>
          </p:sp>
          <p:sp>
            <p:nvSpPr>
              <p:cNvPr id="12431" name="Google Shape;12431;p333"/>
              <p:cNvSpPr/>
              <p:nvPr/>
            </p:nvSpPr>
            <p:spPr>
              <a:xfrm rot="2700000">
                <a:off x="12636207" y="6146887"/>
                <a:ext cx="1425914" cy="1425914"/>
              </a:xfrm>
              <a:prstGeom prst="ellipse">
                <a:avLst/>
              </a:prstGeom>
              <a:solidFill>
                <a:schemeClr val="lt1"/>
              </a:solidFill>
              <a:ln>
                <a:noFill/>
              </a:ln>
              <a:effectLst>
                <a:outerShdw blurRad="228600" dist="152400" dir="5400000" algn="t" rotWithShape="0">
                  <a:srgbClr val="05546D">
                    <a:alpha val="40000"/>
                  </a:srgbClr>
                </a:outerShdw>
              </a:effectLst>
            </p:spPr>
            <p:txBody>
              <a:bodyPr spcFirstLastPara="1" wrap="square" lIns="68560" tIns="34271" rIns="68560" bIns="34271" anchor="ctr" anchorCtr="0">
                <a:noAutofit/>
              </a:bodyPr>
              <a:lstStyle/>
              <a:p>
                <a:pPr algn="ctr"/>
                <a:endParaRPr sz="1400">
                  <a:solidFill>
                    <a:schemeClr val="lt1"/>
                  </a:solidFill>
                  <a:latin typeface="Open Sans Light"/>
                  <a:ea typeface="Open Sans Light"/>
                  <a:cs typeface="Open Sans Light"/>
                  <a:sym typeface="Open Sans Light"/>
                </a:endParaRPr>
              </a:p>
            </p:txBody>
          </p:sp>
          <p:sp>
            <p:nvSpPr>
              <p:cNvPr id="12432" name="Google Shape;12432;p333"/>
              <p:cNvSpPr/>
              <p:nvPr/>
            </p:nvSpPr>
            <p:spPr>
              <a:xfrm>
                <a:off x="12910582" y="6615167"/>
                <a:ext cx="877163" cy="379589"/>
              </a:xfrm>
              <a:prstGeom prst="rect">
                <a:avLst/>
              </a:prstGeom>
              <a:noFill/>
              <a:ln>
                <a:noFill/>
              </a:ln>
            </p:spPr>
            <p:txBody>
              <a:bodyPr spcFirstLastPara="1" wrap="square" lIns="68560" tIns="34271" rIns="68560" bIns="34271" anchor="ctr" anchorCtr="0">
                <a:spAutoFit/>
              </a:bodyPr>
              <a:lstStyle/>
              <a:p>
                <a:pPr algn="ctr"/>
                <a:endParaRPr sz="1400" dirty="0"/>
              </a:p>
            </p:txBody>
          </p:sp>
        </p:grpSp>
        <p:grpSp>
          <p:nvGrpSpPr>
            <p:cNvPr id="12433" name="Google Shape;12433;p333"/>
            <p:cNvGrpSpPr/>
            <p:nvPr/>
          </p:nvGrpSpPr>
          <p:grpSpPr>
            <a:xfrm>
              <a:off x="12519223" y="4449001"/>
              <a:ext cx="1293849" cy="1293849"/>
              <a:chOff x="13154187" y="5931881"/>
              <a:chExt cx="1725356" cy="1725356"/>
            </a:xfrm>
          </p:grpSpPr>
          <p:sp>
            <p:nvSpPr>
              <p:cNvPr id="12434" name="Google Shape;12434;p333"/>
              <p:cNvSpPr/>
              <p:nvPr/>
            </p:nvSpPr>
            <p:spPr>
              <a:xfrm rot="-2700000">
                <a:off x="13154187" y="5931881"/>
                <a:ext cx="1725356" cy="1725356"/>
              </a:xfrm>
              <a:prstGeom prst="ellipse">
                <a:avLst/>
              </a:prstGeom>
              <a:solidFill>
                <a:schemeClr val="accent3"/>
              </a:solidFill>
              <a:ln>
                <a:noFill/>
              </a:ln>
            </p:spPr>
            <p:txBody>
              <a:bodyPr spcFirstLastPara="1" wrap="square" lIns="68560" tIns="34271" rIns="68560" bIns="34271" anchor="ctr" anchorCtr="0">
                <a:noAutofit/>
              </a:bodyPr>
              <a:lstStyle/>
              <a:p>
                <a:pPr algn="ctr"/>
                <a:endParaRPr sz="1400">
                  <a:solidFill>
                    <a:schemeClr val="lt1"/>
                  </a:solidFill>
                  <a:latin typeface="Open Sans Light"/>
                  <a:ea typeface="Open Sans Light"/>
                  <a:cs typeface="Open Sans Light"/>
                  <a:sym typeface="Open Sans Light"/>
                </a:endParaRPr>
              </a:p>
            </p:txBody>
          </p:sp>
          <p:sp>
            <p:nvSpPr>
              <p:cNvPr id="12435" name="Google Shape;12435;p333"/>
              <p:cNvSpPr/>
              <p:nvPr/>
            </p:nvSpPr>
            <p:spPr>
              <a:xfrm rot="-2700000">
                <a:off x="13303908" y="6081603"/>
                <a:ext cx="1425914" cy="1425914"/>
              </a:xfrm>
              <a:prstGeom prst="ellipse">
                <a:avLst/>
              </a:prstGeom>
              <a:solidFill>
                <a:schemeClr val="lt1"/>
              </a:solidFill>
              <a:ln>
                <a:noFill/>
              </a:ln>
              <a:effectLst>
                <a:outerShdw blurRad="228600" dist="152400" dir="5400000" algn="t" rotWithShape="0">
                  <a:srgbClr val="05546D">
                    <a:alpha val="40000"/>
                  </a:srgbClr>
                </a:outerShdw>
              </a:effectLst>
            </p:spPr>
            <p:txBody>
              <a:bodyPr spcFirstLastPara="1" wrap="square" lIns="68560" tIns="34271" rIns="68560" bIns="34271" anchor="ctr" anchorCtr="0">
                <a:noAutofit/>
              </a:bodyPr>
              <a:lstStyle/>
              <a:p>
                <a:pPr algn="ctr"/>
                <a:endParaRPr sz="1400">
                  <a:solidFill>
                    <a:schemeClr val="lt1"/>
                  </a:solidFill>
                  <a:latin typeface="Open Sans Light"/>
                  <a:ea typeface="Open Sans Light"/>
                  <a:cs typeface="Open Sans Light"/>
                  <a:sym typeface="Open Sans Light"/>
                </a:endParaRPr>
              </a:p>
            </p:txBody>
          </p:sp>
          <p:sp>
            <p:nvSpPr>
              <p:cNvPr id="12436" name="Google Shape;12436;p333"/>
              <p:cNvSpPr/>
              <p:nvPr/>
            </p:nvSpPr>
            <p:spPr>
              <a:xfrm>
                <a:off x="13595971" y="6529161"/>
                <a:ext cx="877163" cy="379589"/>
              </a:xfrm>
              <a:prstGeom prst="rect">
                <a:avLst/>
              </a:prstGeom>
              <a:noFill/>
              <a:ln>
                <a:noFill/>
              </a:ln>
            </p:spPr>
            <p:txBody>
              <a:bodyPr spcFirstLastPara="1" wrap="square" lIns="68560" tIns="34271" rIns="68560" bIns="34271" anchor="ctr" anchorCtr="0">
                <a:spAutoFit/>
              </a:bodyPr>
              <a:lstStyle/>
              <a:p>
                <a:pPr algn="ctr"/>
                <a:endParaRPr sz="1400" dirty="0"/>
              </a:p>
            </p:txBody>
          </p:sp>
        </p:grpSp>
        <p:grpSp>
          <p:nvGrpSpPr>
            <p:cNvPr id="12437" name="Google Shape;12437;p333"/>
            <p:cNvGrpSpPr/>
            <p:nvPr/>
          </p:nvGrpSpPr>
          <p:grpSpPr>
            <a:xfrm>
              <a:off x="10966315" y="4388776"/>
              <a:ext cx="1293849" cy="1293849"/>
              <a:chOff x="11083374" y="5851570"/>
              <a:chExt cx="1725356" cy="1725356"/>
            </a:xfrm>
          </p:grpSpPr>
          <p:sp>
            <p:nvSpPr>
              <p:cNvPr id="12438" name="Google Shape;12438;p333"/>
              <p:cNvSpPr/>
              <p:nvPr/>
            </p:nvSpPr>
            <p:spPr>
              <a:xfrm>
                <a:off x="11083374" y="5851570"/>
                <a:ext cx="1725356" cy="1725356"/>
              </a:xfrm>
              <a:prstGeom prst="ellipse">
                <a:avLst/>
              </a:prstGeom>
              <a:solidFill>
                <a:schemeClr val="accent5"/>
              </a:solidFill>
              <a:ln>
                <a:noFill/>
              </a:ln>
            </p:spPr>
            <p:txBody>
              <a:bodyPr spcFirstLastPara="1" wrap="square" lIns="68560" tIns="34271" rIns="68560" bIns="34271" anchor="ctr" anchorCtr="0">
                <a:noAutofit/>
              </a:bodyPr>
              <a:lstStyle/>
              <a:p>
                <a:pPr algn="ctr"/>
                <a:endParaRPr sz="1400">
                  <a:solidFill>
                    <a:schemeClr val="lt1"/>
                  </a:solidFill>
                  <a:latin typeface="Open Sans Light"/>
                  <a:ea typeface="Open Sans Light"/>
                  <a:cs typeface="Open Sans Light"/>
                  <a:sym typeface="Open Sans Light"/>
                </a:endParaRPr>
              </a:p>
            </p:txBody>
          </p:sp>
          <p:sp>
            <p:nvSpPr>
              <p:cNvPr id="12439" name="Google Shape;12439;p333"/>
              <p:cNvSpPr/>
              <p:nvPr/>
            </p:nvSpPr>
            <p:spPr>
              <a:xfrm>
                <a:off x="11233095" y="6001292"/>
                <a:ext cx="1425914" cy="1425914"/>
              </a:xfrm>
              <a:prstGeom prst="ellipse">
                <a:avLst/>
              </a:prstGeom>
              <a:solidFill>
                <a:schemeClr val="lt1"/>
              </a:solidFill>
              <a:ln>
                <a:noFill/>
              </a:ln>
              <a:effectLst>
                <a:outerShdw blurRad="228600" dist="152400" dir="5400000" algn="t" rotWithShape="0">
                  <a:srgbClr val="05546D">
                    <a:alpha val="40000"/>
                  </a:srgbClr>
                </a:outerShdw>
              </a:effectLst>
            </p:spPr>
            <p:txBody>
              <a:bodyPr spcFirstLastPara="1" wrap="square" lIns="68560" tIns="34271" rIns="68560" bIns="34271" anchor="ctr" anchorCtr="0">
                <a:noAutofit/>
              </a:bodyPr>
              <a:lstStyle/>
              <a:p>
                <a:pPr algn="ctr"/>
                <a:endParaRPr sz="1400">
                  <a:solidFill>
                    <a:schemeClr val="lt1"/>
                  </a:solidFill>
                  <a:latin typeface="Open Sans Light"/>
                  <a:ea typeface="Open Sans Light"/>
                  <a:cs typeface="Open Sans Light"/>
                  <a:sym typeface="Open Sans Light"/>
                </a:endParaRPr>
              </a:p>
            </p:txBody>
          </p:sp>
          <p:sp>
            <p:nvSpPr>
              <p:cNvPr id="12440" name="Google Shape;12440;p333"/>
              <p:cNvSpPr/>
              <p:nvPr/>
            </p:nvSpPr>
            <p:spPr>
              <a:xfrm>
                <a:off x="11542650" y="6469716"/>
                <a:ext cx="877163" cy="379589"/>
              </a:xfrm>
              <a:prstGeom prst="rect">
                <a:avLst/>
              </a:prstGeom>
              <a:noFill/>
              <a:ln>
                <a:noFill/>
              </a:ln>
            </p:spPr>
            <p:txBody>
              <a:bodyPr spcFirstLastPara="1" wrap="square" lIns="68560" tIns="34271" rIns="68560" bIns="34271" anchor="ctr" anchorCtr="0">
                <a:spAutoFit/>
              </a:bodyPr>
              <a:lstStyle/>
              <a:p>
                <a:pPr algn="ctr"/>
                <a:endParaRPr sz="1400" dirty="0">
                  <a:solidFill>
                    <a:schemeClr val="dk1"/>
                  </a:solidFill>
                  <a:latin typeface="Arial"/>
                  <a:ea typeface="Arial"/>
                  <a:cs typeface="Arial"/>
                  <a:sym typeface="Arial"/>
                </a:endParaRPr>
              </a:p>
            </p:txBody>
          </p:sp>
        </p:grpSp>
      </p:grpSp>
      <p:sp>
        <p:nvSpPr>
          <p:cNvPr id="12441" name="Google Shape;12441;p333"/>
          <p:cNvSpPr txBox="1"/>
          <p:nvPr/>
        </p:nvSpPr>
        <p:spPr>
          <a:xfrm>
            <a:off x="619761" y="5177706"/>
            <a:ext cx="4991232" cy="2285203"/>
          </a:xfrm>
          <a:prstGeom prst="rect">
            <a:avLst/>
          </a:prstGeom>
          <a:noFill/>
          <a:ln>
            <a:noFill/>
          </a:ln>
        </p:spPr>
        <p:txBody>
          <a:bodyPr spcFirstLastPara="1" wrap="square" lIns="68560" tIns="34271" rIns="68560" bIns="34271" anchor="t" anchorCtr="0">
            <a:spAutoFit/>
          </a:bodyPr>
          <a:lstStyle/>
          <a:p>
            <a:r>
              <a:rPr lang="en-US" sz="2400" dirty="0">
                <a:solidFill>
                  <a:schemeClr val="dk1"/>
                </a:solidFill>
                <a:latin typeface="Book Antiqua" panose="02040602050305030304" pitchFamily="18" charset="0"/>
                <a:ea typeface="Open Sans Light"/>
                <a:cs typeface="Open Sans Light"/>
                <a:sym typeface="Open Sans Light"/>
              </a:rPr>
              <a:t>You can save time and be more efficient with the new Rebate and Trade Promotions SuiteApp, which offers to simplify management by centralising and automating the process.</a:t>
            </a:r>
            <a:endParaRPr sz="2025" dirty="0">
              <a:latin typeface="Book Antiqua" panose="02040602050305030304" pitchFamily="18" charset="0"/>
            </a:endParaRPr>
          </a:p>
        </p:txBody>
      </p:sp>
      <p:sp>
        <p:nvSpPr>
          <p:cNvPr id="12442" name="Google Shape;12442;p333"/>
          <p:cNvSpPr txBox="1"/>
          <p:nvPr/>
        </p:nvSpPr>
        <p:spPr>
          <a:xfrm>
            <a:off x="619761" y="2745395"/>
            <a:ext cx="4991232" cy="1824737"/>
          </a:xfrm>
          <a:prstGeom prst="rect">
            <a:avLst/>
          </a:prstGeom>
          <a:noFill/>
          <a:ln>
            <a:noFill/>
          </a:ln>
        </p:spPr>
        <p:txBody>
          <a:bodyPr spcFirstLastPara="1" wrap="square" lIns="68560" tIns="34271" rIns="68560" bIns="34271" anchor="t" anchorCtr="0">
            <a:noAutofit/>
          </a:bodyPr>
          <a:lstStyle/>
          <a:p>
            <a:pPr>
              <a:lnSpc>
                <a:spcPct val="90000"/>
              </a:lnSpc>
              <a:buClr>
                <a:srgbClr val="374152"/>
              </a:buClr>
              <a:buSzPts val="6000"/>
            </a:pPr>
            <a:r>
              <a:rPr lang="en-US" sz="4400" dirty="0">
                <a:solidFill>
                  <a:srgbClr val="374152"/>
                </a:solidFill>
                <a:latin typeface="Book Antiqua" panose="02040602050305030304" pitchFamily="18" charset="0"/>
                <a:ea typeface="Open Sans Light"/>
                <a:cs typeface="Open Sans Light"/>
                <a:sym typeface="Open Sans Light"/>
              </a:rPr>
              <a:t>Execution of Rebates and Trade Promotions</a:t>
            </a:r>
          </a:p>
        </p:txBody>
      </p:sp>
      <p:pic>
        <p:nvPicPr>
          <p:cNvPr id="2" name="Picture 2" descr="Logo, company name&#10;&#10;Description automatically generated">
            <a:extLst>
              <a:ext uri="{FF2B5EF4-FFF2-40B4-BE49-F238E27FC236}">
                <a16:creationId xmlns:a16="http://schemas.microsoft.com/office/drawing/2014/main" id="{ACE2718F-CC4B-CE0E-E053-E4AE39F5C9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Shape 19159"/>
        <p:cNvGrpSpPr/>
        <p:nvPr/>
      </p:nvGrpSpPr>
      <p:grpSpPr>
        <a:xfrm>
          <a:off x="0" y="0"/>
          <a:ext cx="0" cy="0"/>
          <a:chOff x="0" y="0"/>
          <a:chExt cx="0" cy="0"/>
        </a:xfrm>
      </p:grpSpPr>
      <p:pic>
        <p:nvPicPr>
          <p:cNvPr id="19161" name="Google Shape;19161;p463"/>
          <p:cNvPicPr preferRelativeResize="0"/>
          <p:nvPr/>
        </p:nvPicPr>
        <p:blipFill rotWithShape="1">
          <a:blip r:embed="rId3">
            <a:alphaModFix/>
          </a:blip>
          <a:srcRect/>
          <a:stretch/>
        </p:blipFill>
        <p:spPr>
          <a:xfrm>
            <a:off x="1826188" y="2286373"/>
            <a:ext cx="7619008" cy="5714255"/>
          </a:xfrm>
          <a:prstGeom prst="rect">
            <a:avLst/>
          </a:prstGeom>
          <a:noFill/>
          <a:ln>
            <a:noFill/>
          </a:ln>
        </p:spPr>
      </p:pic>
      <p:sp>
        <p:nvSpPr>
          <p:cNvPr id="19165" name="Google Shape;19165;p463"/>
          <p:cNvSpPr txBox="1"/>
          <p:nvPr/>
        </p:nvSpPr>
        <p:spPr>
          <a:xfrm>
            <a:off x="8761247" y="1502601"/>
            <a:ext cx="8384511" cy="1305447"/>
          </a:xfrm>
          <a:prstGeom prst="rect">
            <a:avLst/>
          </a:prstGeom>
          <a:noFill/>
          <a:ln>
            <a:noFill/>
          </a:ln>
        </p:spPr>
        <p:txBody>
          <a:bodyPr spcFirstLastPara="1" wrap="square" lIns="68560" tIns="34271" rIns="68560" bIns="34271" anchor="t" anchorCtr="0">
            <a:spAutoFit/>
          </a:bodyPr>
          <a:lstStyle/>
          <a:p>
            <a:pPr marL="0" marR="0" lvl="0" indent="0" algn="ctr" defTabSz="1371600" rtl="0" eaLnBrk="1" fontAlgn="base" latinLnBrk="0" hangingPunct="1">
              <a:lnSpc>
                <a:spcPct val="100000"/>
              </a:lnSpc>
              <a:spcBef>
                <a:spcPts val="0"/>
              </a:spcBef>
              <a:spcAft>
                <a:spcPts val="1000"/>
              </a:spcAft>
              <a:buClrTx/>
              <a:buSzTx/>
              <a:buFontTx/>
              <a:buNone/>
              <a:tabLst/>
              <a:defRPr/>
            </a:pPr>
            <a:r>
              <a:rPr kumimoji="0" lang="en-US" sz="7200" b="0" i="0" u="none" strike="noStrike" kern="1200" cap="none" spc="0" normalizeH="0" baseline="0" noProof="0" dirty="0">
                <a:ln>
                  <a:noFill/>
                </a:ln>
                <a:solidFill>
                  <a:schemeClr val="bg1"/>
                </a:solidFill>
                <a:effectLst/>
                <a:uLnTx/>
                <a:uFillTx/>
                <a:latin typeface="Book Antiqua" panose="02040602050305030304" pitchFamily="18" charset="0"/>
                <a:ea typeface="+mn-ea"/>
                <a:cs typeface="+mn-cs"/>
              </a:rPr>
              <a:t>NetSuite for iPhone</a:t>
            </a:r>
          </a:p>
        </p:txBody>
      </p:sp>
      <p:sp>
        <p:nvSpPr>
          <p:cNvPr id="19166" name="Google Shape;19166;p463"/>
          <p:cNvSpPr txBox="1"/>
          <p:nvPr/>
        </p:nvSpPr>
        <p:spPr>
          <a:xfrm>
            <a:off x="10243512" y="3404006"/>
            <a:ext cx="5419979" cy="3023866"/>
          </a:xfrm>
          <a:prstGeom prst="rect">
            <a:avLst/>
          </a:prstGeom>
          <a:noFill/>
          <a:ln>
            <a:noFill/>
          </a:ln>
        </p:spPr>
        <p:txBody>
          <a:bodyPr spcFirstLastPara="1" wrap="square" lIns="68560" tIns="34271" rIns="68560" bIns="34271" anchor="t" anchorCtr="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Book Antiqua" panose="02040602050305030304" pitchFamily="18" charset="0"/>
                <a:ea typeface="+mn-ea"/>
                <a:cs typeface="+mn-cs"/>
              </a:rPr>
              <a:t>Manage your NetSuite calendar, billing, expenses, viewing, editing and attaching files to records quickly and much more with NetSuite for iPhone.</a:t>
            </a:r>
          </a:p>
        </p:txBody>
      </p:sp>
      <p:pic>
        <p:nvPicPr>
          <p:cNvPr id="2" name="Picture 1" descr="Logo, company name&#10;&#10;Description automatically generated">
            <a:extLst>
              <a:ext uri="{FF2B5EF4-FFF2-40B4-BE49-F238E27FC236}">
                <a16:creationId xmlns:a16="http://schemas.microsoft.com/office/drawing/2014/main" id="{A33D1C8C-0E7E-7F4D-B179-6B2529291318}"/>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61"/>
                                        </p:tgtEl>
                                        <p:attrNameLst>
                                          <p:attrName>style.visibility</p:attrName>
                                        </p:attrNameLst>
                                      </p:cBhvr>
                                      <p:to>
                                        <p:strVal val="visible"/>
                                      </p:to>
                                    </p:set>
                                    <p:animEffect transition="in" filter="fade">
                                      <p:cBhvr>
                                        <p:cTn id="7" dur="250"/>
                                        <p:tgtEl>
                                          <p:spTgt spid="1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9294"/>
            <a:ext cx="18288000" cy="1046629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2602C53-10E1-BA89-9D18-52B736CB0305}"/>
              </a:ext>
            </a:extLst>
          </p:cNvPr>
          <p:cNvPicPr>
            <a:picLocks noChangeAspect="1" noChangeArrowheads="1"/>
          </p:cNvPicPr>
          <p:nvPr/>
        </p:nvPicPr>
        <p:blipFill>
          <a:blip r:embed="rId3">
            <a:alphaModFix amt="2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79293"/>
            <a:ext cx="18288000" cy="10466294"/>
          </a:xfrm>
          <a:prstGeom prst="rect">
            <a:avLst/>
          </a:prstGeom>
          <a:gradFill>
            <a:gsLst>
              <a:gs pos="46000">
                <a:schemeClr val="accent6">
                  <a:alpha val="90000"/>
                  <a:lumMod val="98000"/>
                </a:schemeClr>
              </a:gs>
              <a:gs pos="61000">
                <a:schemeClr val="accent2">
                  <a:alpha val="52000"/>
                  <a:lumMod val="86000"/>
                </a:schemeClr>
              </a:gs>
            </a:gsLst>
            <a:lin ang="9000000" scaled="0"/>
          </a:gradFill>
          <a:ln>
            <a:noFill/>
          </a:ln>
          <a:effectLst>
            <a:outerShdw blurRad="292100" dist="139700" dir="2700000" algn="tl" rotWithShape="0">
              <a:srgbClr val="333333">
                <a:alpha val="65000"/>
              </a:srgbClr>
            </a:outerShdw>
          </a:effectLst>
        </p:spPr>
      </p:pic>
      <p:sp>
        <p:nvSpPr>
          <p:cNvPr id="5" name="TextBox 4"/>
          <p:cNvSpPr txBox="1"/>
          <p:nvPr/>
        </p:nvSpPr>
        <p:spPr>
          <a:xfrm>
            <a:off x="4827755" y="3943171"/>
            <a:ext cx="8632491" cy="1569660"/>
          </a:xfrm>
          <a:prstGeom prst="rect">
            <a:avLst/>
          </a:prstGeom>
          <a:noFill/>
        </p:spPr>
        <p:txBody>
          <a:bodyPr wrap="none" rtlCol="0">
            <a:spAutoFit/>
          </a:bodyPr>
          <a:lstStyle/>
          <a:p>
            <a:pPr algn="ctr"/>
            <a:r>
              <a:rPr lang="en-US" sz="9600" dirty="0">
                <a:solidFill>
                  <a:schemeClr val="bg1"/>
                </a:solidFill>
                <a:latin typeface="Book Antiqua" panose="02040602050305030304" pitchFamily="18" charset="0"/>
              </a:rPr>
              <a:t>NetSuite 2023.1</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815882"/>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Twice a year, all NetSuite accounts receive automatic updates that introduce new features and functionality, most of which are provided at no additional cost. Let’s see what this year brings us.</a:t>
            </a:r>
          </a:p>
        </p:txBody>
      </p:sp>
      <p:pic>
        <p:nvPicPr>
          <p:cNvPr id="2" name="Picture 1" descr="Logo, company name&#10;&#10;Description automatically generated">
            <a:extLst>
              <a:ext uri="{FF2B5EF4-FFF2-40B4-BE49-F238E27FC236}">
                <a16:creationId xmlns:a16="http://schemas.microsoft.com/office/drawing/2014/main" id="{1AE33975-1C64-6A54-D298-658635757E03}"/>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extLst>
      <p:ext uri="{BB962C8B-B14F-4D97-AF65-F5344CB8AC3E}">
        <p14:creationId xmlns:p14="http://schemas.microsoft.com/office/powerpoint/2010/main" val="913997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0">
              <a:schemeClr val="accent1">
                <a:lumMod val="45000"/>
                <a:lumOff val="55000"/>
              </a:schemeClr>
            </a:gs>
            <a:gs pos="100000">
              <a:schemeClr val="accent1"/>
            </a:gs>
            <a:gs pos="87000">
              <a:schemeClr val="tx2"/>
            </a:gs>
            <a:gs pos="7000">
              <a:srgbClr val="AD84C6"/>
            </a:gs>
            <a:gs pos="0">
              <a:schemeClr val="accent1"/>
            </a:gs>
          </a:gsLst>
          <a:lin ang="5400000" scaled="1"/>
        </a:gradFill>
        <a:effectLst/>
      </p:bgPr>
    </p:bg>
    <p:spTree>
      <p:nvGrpSpPr>
        <p:cNvPr id="1" name=""/>
        <p:cNvGrpSpPr/>
        <p:nvPr/>
      </p:nvGrpSpPr>
      <p:grpSpPr>
        <a:xfrm>
          <a:off x="0" y="0"/>
          <a:ext cx="0" cy="0"/>
          <a:chOff x="0" y="0"/>
          <a:chExt cx="0" cy="0"/>
        </a:xfrm>
      </p:grpSpPr>
      <p:sp>
        <p:nvSpPr>
          <p:cNvPr id="22" name="Rectangle 21"/>
          <p:cNvSpPr/>
          <p:nvPr/>
        </p:nvSpPr>
        <p:spPr>
          <a:xfrm>
            <a:off x="0" y="8249478"/>
            <a:ext cx="18288000" cy="2037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672518" y="1754909"/>
            <a:ext cx="6469282" cy="1077218"/>
          </a:xfrm>
          <a:prstGeom prst="rect">
            <a:avLst/>
          </a:prstGeom>
          <a:noFill/>
        </p:spPr>
        <p:txBody>
          <a:bodyPr wrap="square" numCol="1" rtlCol="0">
            <a:spAutoFit/>
          </a:bodyPr>
          <a:lstStyle/>
          <a:p>
            <a:pPr fontAlgn="base"/>
            <a:r>
              <a:rPr lang="en-US" sz="3200" dirty="0">
                <a:solidFill>
                  <a:schemeClr val="bg1"/>
                </a:solidFill>
                <a:latin typeface="Book Antiqua" panose="02040602050305030304" pitchFamily="18" charset="0"/>
              </a:rPr>
              <a:t>Smart Financials &amp; Operational Excellence</a:t>
            </a:r>
          </a:p>
        </p:txBody>
      </p:sp>
      <p:sp>
        <p:nvSpPr>
          <p:cNvPr id="81" name="TextBox 80"/>
          <p:cNvSpPr txBox="1"/>
          <p:nvPr/>
        </p:nvSpPr>
        <p:spPr>
          <a:xfrm>
            <a:off x="9720469" y="3248077"/>
            <a:ext cx="6469282" cy="2544351"/>
          </a:xfrm>
          <a:prstGeom prst="rect">
            <a:avLst/>
          </a:prstGeom>
          <a:noFill/>
        </p:spPr>
        <p:txBody>
          <a:bodyPr wrap="square" numCol="1" rtlCol="0">
            <a:spAutoFit/>
          </a:bodyPr>
          <a:lstStyle/>
          <a:p>
            <a:pPr marL="285750" indent="-285750" fontAlgn="base">
              <a:lnSpc>
                <a:spcPct val="150000"/>
              </a:lnSpc>
              <a:buFont typeface="Arial" panose="020B0604020202020204" pitchFamily="34" charset="0"/>
              <a:buChar char="•"/>
            </a:pPr>
            <a:r>
              <a:rPr lang="en-US" sz="1800" dirty="0">
                <a:solidFill>
                  <a:schemeClr val="bg1"/>
                </a:solidFill>
                <a:latin typeface="Book Antiqua" panose="02040602050305030304" pitchFamily="18" charset="0"/>
              </a:rPr>
              <a:t>NetSuite SuitePeople Workforce Management offers businesses a comprehensive solution consolidating multiple applications and spreadsheets. It simplifies scheduling, facilitates time and attendance tracking, automates wage calculations, and enhances employee and manager experience.</a:t>
            </a:r>
          </a:p>
        </p:txBody>
      </p:sp>
      <p:sp>
        <p:nvSpPr>
          <p:cNvPr id="2" name="TextBox 1">
            <a:extLst>
              <a:ext uri="{FF2B5EF4-FFF2-40B4-BE49-F238E27FC236}">
                <a16:creationId xmlns:a16="http://schemas.microsoft.com/office/drawing/2014/main" id="{A5FE3E27-CF44-E915-6CFD-FDAB390798C0}"/>
              </a:ext>
            </a:extLst>
          </p:cNvPr>
          <p:cNvSpPr txBox="1"/>
          <p:nvPr/>
        </p:nvSpPr>
        <p:spPr>
          <a:xfrm>
            <a:off x="9872868" y="1754909"/>
            <a:ext cx="6924261" cy="584775"/>
          </a:xfrm>
          <a:prstGeom prst="rect">
            <a:avLst/>
          </a:prstGeom>
          <a:noFill/>
        </p:spPr>
        <p:txBody>
          <a:bodyPr wrap="square" numCol="1" rtlCol="0">
            <a:spAutoFit/>
          </a:bodyPr>
          <a:lstStyle/>
          <a:p>
            <a:pPr fontAlgn="base"/>
            <a:r>
              <a:rPr lang="en-US" sz="3200" dirty="0">
                <a:solidFill>
                  <a:schemeClr val="bg1"/>
                </a:solidFill>
                <a:latin typeface="Book Antiqua" panose="02040602050305030304" pitchFamily="18" charset="0"/>
              </a:rPr>
              <a:t>Continuous Employee Engagement</a:t>
            </a:r>
          </a:p>
        </p:txBody>
      </p:sp>
      <p:sp>
        <p:nvSpPr>
          <p:cNvPr id="3" name="TextBox 2">
            <a:extLst>
              <a:ext uri="{FF2B5EF4-FFF2-40B4-BE49-F238E27FC236}">
                <a16:creationId xmlns:a16="http://schemas.microsoft.com/office/drawing/2014/main" id="{3A90342B-E561-1498-CC5E-7E2E57DA4A00}"/>
              </a:ext>
            </a:extLst>
          </p:cNvPr>
          <p:cNvSpPr txBox="1"/>
          <p:nvPr/>
        </p:nvSpPr>
        <p:spPr>
          <a:xfrm>
            <a:off x="1824918" y="3248077"/>
            <a:ext cx="6469282" cy="3790846"/>
          </a:xfrm>
          <a:prstGeom prst="rect">
            <a:avLst/>
          </a:prstGeom>
          <a:noFill/>
        </p:spPr>
        <p:txBody>
          <a:bodyPr wrap="square" numCol="1" rtlCol="0">
            <a:spAutoFit/>
          </a:bodyPr>
          <a:lstStyle/>
          <a:p>
            <a:pPr marL="285750" indent="-285750" fontAlgn="base">
              <a:lnSpc>
                <a:spcPct val="150000"/>
              </a:lnSpc>
              <a:buFont typeface="Arial" panose="020B0604020202020204" pitchFamily="34" charset="0"/>
              <a:buChar char="•"/>
            </a:pPr>
            <a:r>
              <a:rPr lang="en-US" sz="1800" dirty="0">
                <a:solidFill>
                  <a:schemeClr val="bg1"/>
                </a:solidFill>
                <a:latin typeface="Book Antiqua" panose="02040602050305030304" pitchFamily="18" charset="0"/>
              </a:rPr>
              <a:t>NetSuite enhances AP Automation by allowing companies to conveniently upload vendor bills through email.</a:t>
            </a:r>
          </a:p>
          <a:p>
            <a:pPr marL="285750" indent="-285750" fontAlgn="base">
              <a:lnSpc>
                <a:spcPct val="150000"/>
              </a:lnSpc>
              <a:buFont typeface="Arial" panose="020B0604020202020204" pitchFamily="34" charset="0"/>
              <a:buChar char="•"/>
            </a:pPr>
            <a:r>
              <a:rPr lang="en-US" sz="1800" dirty="0">
                <a:solidFill>
                  <a:schemeClr val="bg1"/>
                </a:solidFill>
                <a:latin typeface="Book Antiqua" panose="02040602050305030304" pitchFamily="18" charset="0"/>
              </a:rPr>
              <a:t>SuiteBilling users can now utilize the new uplift at renewal feature to automatically apply a percentage increase to customer renewal pricing.</a:t>
            </a:r>
          </a:p>
          <a:p>
            <a:pPr marL="285750" indent="-285750" fontAlgn="base">
              <a:lnSpc>
                <a:spcPct val="150000"/>
              </a:lnSpc>
              <a:buFont typeface="Arial" panose="020B0604020202020204" pitchFamily="34" charset="0"/>
              <a:buChar char="•"/>
            </a:pPr>
            <a:r>
              <a:rPr lang="en-US" sz="1800" dirty="0">
                <a:solidFill>
                  <a:schemeClr val="bg1"/>
                </a:solidFill>
                <a:latin typeface="Book Antiqua" panose="02040602050305030304" pitchFamily="18" charset="0"/>
              </a:rPr>
              <a:t>The Rebates and Trade Promotions SuiteApp gains additional functionalities, enabling businesses to automate rebate and trade promotions calculations for kits, assembly, and standard inventory items.</a:t>
            </a:r>
          </a:p>
        </p:txBody>
      </p:sp>
      <p:cxnSp>
        <p:nvCxnSpPr>
          <p:cNvPr id="4" name="Straight Arrow Connector 3">
            <a:extLst>
              <a:ext uri="{FF2B5EF4-FFF2-40B4-BE49-F238E27FC236}">
                <a16:creationId xmlns:a16="http://schemas.microsoft.com/office/drawing/2014/main" id="{F37FC790-B44A-D482-BDB0-8C2FE1A88593}"/>
              </a:ext>
            </a:extLst>
          </p:cNvPr>
          <p:cNvCxnSpPr/>
          <p:nvPr/>
        </p:nvCxnSpPr>
        <p:spPr>
          <a:xfrm flipH="1" flipV="1">
            <a:off x="13872293" y="6454219"/>
            <a:ext cx="2317458" cy="1172162"/>
          </a:xfrm>
          <a:prstGeom prst="straightConnector1">
            <a:avLst/>
          </a:prstGeom>
          <a:ln>
            <a:solidFill>
              <a:schemeClr val="bg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CBA0477-F0BB-2B2D-4B29-00CD66F48926}"/>
              </a:ext>
            </a:extLst>
          </p:cNvPr>
          <p:cNvCxnSpPr/>
          <p:nvPr/>
        </p:nvCxnSpPr>
        <p:spPr>
          <a:xfrm flipH="1" flipV="1">
            <a:off x="12572953" y="7475561"/>
            <a:ext cx="1947981" cy="401273"/>
          </a:xfrm>
          <a:prstGeom prst="straightConnector1">
            <a:avLst/>
          </a:prstGeom>
          <a:ln>
            <a:solidFill>
              <a:schemeClr val="bg1"/>
            </a:solidFill>
            <a:prstDash val="lgDashDot"/>
            <a:tailEnd type="triangle"/>
          </a:ln>
        </p:spPr>
        <p:style>
          <a:lnRef idx="1">
            <a:schemeClr val="accent1"/>
          </a:lnRef>
          <a:fillRef idx="0">
            <a:schemeClr val="accent1"/>
          </a:fillRef>
          <a:effectRef idx="0">
            <a:schemeClr val="accent1"/>
          </a:effectRef>
          <a:fontRef idx="minor">
            <a:schemeClr val="tx1"/>
          </a:fontRef>
        </p:style>
      </p:cxnSp>
      <p:pic>
        <p:nvPicPr>
          <p:cNvPr id="6" name="Picture 5" descr="Logo, company name&#10;&#10;Description automatically generated">
            <a:extLst>
              <a:ext uri="{FF2B5EF4-FFF2-40B4-BE49-F238E27FC236}">
                <a16:creationId xmlns:a16="http://schemas.microsoft.com/office/drawing/2014/main" id="{E171D480-0646-FBF8-58DC-994D4A3E1885}"/>
              </a:ext>
            </a:extLst>
          </p:cNvPr>
          <p:cNvPicPr>
            <a:picLocks noChangeAspect="1"/>
          </p:cNvPicPr>
          <p:nvPr/>
        </p:nvPicPr>
        <p:blipFill rotWithShape="1">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extLst>
      <p:ext uri="{BB962C8B-B14F-4D97-AF65-F5344CB8AC3E}">
        <p14:creationId xmlns:p14="http://schemas.microsoft.com/office/powerpoint/2010/main" val="2251852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250"/>
                                        <p:tgtEl>
                                          <p:spTgt spid="2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250"/>
                                        <p:tgtEl>
                                          <p:spTgt spid="80"/>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50"/>
                                        <p:tgtEl>
                                          <p:spTgt spid="2"/>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5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250"/>
                                        <p:tgtEl>
                                          <p:spTgt spid="81"/>
                                        </p:tgtEl>
                                      </p:cBhvr>
                                    </p:animEffect>
                                  </p:childTnLst>
                                </p:cTn>
                              </p:par>
                            </p:childTnLst>
                          </p:cTn>
                        </p:par>
                        <p:par>
                          <p:cTn id="24" fill="hold">
                            <p:stCondLst>
                              <p:cond delay="125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250"/>
                                        <p:tgtEl>
                                          <p:spTgt spid="4"/>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0" grpId="0"/>
      <p:bldP spid="81"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3"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2017.1</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954107"/>
          </a:xfrm>
          <a:prstGeom prst="rect">
            <a:avLst/>
          </a:prstGeom>
          <a:noFill/>
        </p:spPr>
        <p:txBody>
          <a:bodyPr wrap="square" rtlCol="0">
            <a:spAutoFit/>
          </a:bodyPr>
          <a:lstStyle/>
          <a:p>
            <a:pPr algn="ctr"/>
            <a:r>
              <a:rPr lang="en-US" sz="2800" b="0" i="0" u="none" strike="noStrike" dirty="0">
                <a:solidFill>
                  <a:schemeClr val="bg1"/>
                </a:solidFill>
                <a:effectLst/>
                <a:latin typeface="Book Antiqua" panose="02040602050305030304" pitchFamily="18" charset="0"/>
              </a:rPr>
              <a:t>NetSuite customers were able to benefit from multiple new features and functionality.</a:t>
            </a:r>
            <a:endParaRPr lang="en-US" sz="2800" dirty="0">
              <a:solidFill>
                <a:schemeClr val="bg1"/>
              </a:solidFill>
              <a:latin typeface="Book Antiqua" panose="02040602050305030304" pitchFamily="18" charset="0"/>
            </a:endParaRPr>
          </a:p>
        </p:txBody>
      </p:sp>
      <p:pic>
        <p:nvPicPr>
          <p:cNvPr id="2" name="Picture 2" descr="Logo, company name&#10;&#10;Description automatically generated">
            <a:extLst>
              <a:ext uri="{FF2B5EF4-FFF2-40B4-BE49-F238E27FC236}">
                <a16:creationId xmlns:a16="http://schemas.microsoft.com/office/drawing/2014/main" id="{AA1E1253-88DD-4926-591B-FAC172D543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757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10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A1376B-0BAD-87F6-5F73-54033181F4BB}"/>
              </a:ext>
            </a:extLst>
          </p:cNvPr>
          <p:cNvSpPr/>
          <p:nvPr/>
        </p:nvSpPr>
        <p:spPr>
          <a:xfrm>
            <a:off x="2166731" y="1551023"/>
            <a:ext cx="10714382" cy="7184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3243881" y="1869607"/>
            <a:ext cx="8186119" cy="6247864"/>
          </a:xfrm>
          <a:prstGeom prst="rect">
            <a:avLst/>
          </a:prstGeom>
          <a:noFill/>
        </p:spPr>
        <p:txBody>
          <a:bodyPr wrap="square" numCol="1" rtlCol="0">
            <a:spAutoFit/>
          </a:bodyPr>
          <a:lstStyle/>
          <a:p>
            <a:pPr algn="ctr"/>
            <a:r>
              <a:rPr lang="en-US" sz="3200" dirty="0">
                <a:solidFill>
                  <a:schemeClr val="bg1"/>
                </a:solidFill>
                <a:latin typeface="Book Antiqua" panose="02040602050305030304" pitchFamily="18" charset="0"/>
                <a:ea typeface="Roboto" panose="02000000000000000000" pitchFamily="2" charset="0"/>
                <a:cs typeface="Roboto" panose="02000000000000000000" pitchFamily="2" charset="0"/>
              </a:rPr>
              <a:t>Business Intelligence</a:t>
            </a:r>
          </a:p>
          <a:p>
            <a:pPr algn="ctr"/>
            <a:endParaRPr lang="en-US" sz="3200" dirty="0">
              <a:solidFill>
                <a:schemeClr val="bg1"/>
              </a:solidFill>
              <a:latin typeface="Book Antiqua" panose="02040602050305030304" pitchFamily="18" charset="0"/>
              <a:ea typeface="Roboto" panose="02000000000000000000" pitchFamily="2" charset="0"/>
              <a:cs typeface="Roboto" panose="02000000000000000000" pitchFamily="2" charset="0"/>
            </a:endParaRPr>
          </a:p>
          <a:p>
            <a:pPr algn="ctr"/>
            <a:r>
              <a:rPr lang="en-US" sz="2400" dirty="0">
                <a:solidFill>
                  <a:schemeClr val="bg1"/>
                </a:solidFill>
                <a:latin typeface="Book Antiqua" panose="02040602050305030304" pitchFamily="18" charset="0"/>
                <a:ea typeface="Roboto" panose="02000000000000000000" pitchFamily="2" charset="0"/>
                <a:cs typeface="Roboto" panose="02000000000000000000" pitchFamily="2" charset="0"/>
              </a:rPr>
              <a:t>NetSuite Analytics Warehouse offers expanded access to a broader range of NetSuite transactional record types, enriching analyses with additional data sets in crucial areas such as sales, inventory, financials, purchases, and support management. Moreover, the collection of prebuilt analytic materials for NetSuite Analytics Warehouse has been expanded to include industry-specific dashboards and visualizations tailored for professional services, software vendors, and manufacturers.</a:t>
            </a:r>
          </a:p>
          <a:p>
            <a:pPr marL="342900" indent="-342900" algn="ctr">
              <a:buFont typeface="Arial" panose="020B0604020202020204" pitchFamily="34" charset="0"/>
              <a:buChar char="•"/>
            </a:pPr>
            <a:endParaRPr lang="en-US" sz="2400" dirty="0">
              <a:solidFill>
                <a:schemeClr val="bg1"/>
              </a:solidFill>
              <a:latin typeface="Book Antiqua" panose="02040602050305030304" pitchFamily="18" charset="0"/>
              <a:ea typeface="Roboto" panose="02000000000000000000" pitchFamily="2" charset="0"/>
              <a:cs typeface="Roboto" panose="02000000000000000000" pitchFamily="2" charset="0"/>
            </a:endParaRPr>
          </a:p>
          <a:p>
            <a:pPr algn="ctr"/>
            <a:r>
              <a:rPr lang="en-US" sz="2400" dirty="0">
                <a:solidFill>
                  <a:schemeClr val="bg1"/>
                </a:solidFill>
                <a:latin typeface="Book Antiqua" panose="02040602050305030304" pitchFamily="18" charset="0"/>
                <a:ea typeface="Roboto" panose="02000000000000000000" pitchFamily="2" charset="0"/>
                <a:cs typeface="Roboto" panose="02000000000000000000" pitchFamily="2" charset="0"/>
              </a:rPr>
              <a:t>A new REST-based interface has been introduced to enhance data integration, providing a reliable method to import data from custom applications into NetSuite Analytics Warehouse.</a:t>
            </a:r>
            <a:endParaRPr lang="en-US" sz="1800" dirty="0">
              <a:solidFill>
                <a:schemeClr val="bg1"/>
              </a:solidFill>
              <a:latin typeface="Book Antiqua" panose="02040602050305030304" pitchFamily="18" charset="0"/>
              <a:ea typeface="Roboto" panose="02000000000000000000" pitchFamily="2" charset="0"/>
              <a:cs typeface="Roboto" panose="02000000000000000000" pitchFamily="2" charset="0"/>
            </a:endParaRPr>
          </a:p>
        </p:txBody>
      </p:sp>
      <p:pic>
        <p:nvPicPr>
          <p:cNvPr id="6" name="Picture 5" descr="Logo, company name&#10;&#10;Description automatically generated">
            <a:extLst>
              <a:ext uri="{FF2B5EF4-FFF2-40B4-BE49-F238E27FC236}">
                <a16:creationId xmlns:a16="http://schemas.microsoft.com/office/drawing/2014/main" id="{CB8F36D0-E536-7F0C-A705-21917592C4D5}"/>
              </a:ext>
            </a:extLst>
          </p:cNvPr>
          <p:cNvPicPr>
            <a:picLocks noChangeAspect="1"/>
          </p:cNvPicPr>
          <p:nvPr/>
        </p:nvPicPr>
        <p:blipFill rotWithShape="1">
          <a:blip r:embed="rId5" cstate="print">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extLst>
      <p:ext uri="{BB962C8B-B14F-4D97-AF65-F5344CB8AC3E}">
        <p14:creationId xmlns:p14="http://schemas.microsoft.com/office/powerpoint/2010/main" val="3434111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left)">
                                      <p:cBhvr>
                                        <p:cTn id="7" dur="500"/>
                                        <p:tgtEl>
                                          <p:spTgt spid="2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colorTemperature colorTemp="8519"/>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A1376B-0BAD-87F6-5F73-54033181F4BB}"/>
              </a:ext>
            </a:extLst>
          </p:cNvPr>
          <p:cNvSpPr/>
          <p:nvPr/>
        </p:nvSpPr>
        <p:spPr>
          <a:xfrm>
            <a:off x="6189868" y="1272727"/>
            <a:ext cx="10714382" cy="71849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7267018" y="1591311"/>
            <a:ext cx="8186119" cy="5878532"/>
          </a:xfrm>
          <a:prstGeom prst="rect">
            <a:avLst/>
          </a:prstGeom>
          <a:noFill/>
        </p:spPr>
        <p:txBody>
          <a:bodyPr wrap="square" numCol="1" rtlCol="0">
            <a:spAutoFit/>
          </a:bodyPr>
          <a:lstStyle/>
          <a:p>
            <a:pPr algn="ctr"/>
            <a:r>
              <a:rPr lang="en-US" sz="3200" dirty="0">
                <a:solidFill>
                  <a:schemeClr val="tx2"/>
                </a:solidFill>
                <a:latin typeface="Book Antiqua" panose="02040602050305030304" pitchFamily="18" charset="0"/>
                <a:ea typeface="Roboto" panose="02000000000000000000" pitchFamily="2" charset="0"/>
                <a:cs typeface="Roboto" panose="02000000000000000000" pitchFamily="2" charset="0"/>
              </a:rPr>
              <a:t>Autonomous Supply Chain</a:t>
            </a:r>
          </a:p>
          <a:p>
            <a:pPr algn="ctr"/>
            <a:endParaRPr lang="en-US" sz="3200" dirty="0">
              <a:solidFill>
                <a:schemeClr val="tx2"/>
              </a:solidFill>
              <a:latin typeface="Book Antiqua" panose="02040602050305030304" pitchFamily="18" charset="0"/>
              <a:ea typeface="Roboto" panose="02000000000000000000" pitchFamily="2" charset="0"/>
              <a:cs typeface="Roboto" panose="02000000000000000000" pitchFamily="2" charset="0"/>
            </a:endParaRPr>
          </a:p>
          <a:p>
            <a:pPr algn="ctr"/>
            <a:r>
              <a:rPr lang="en-US" sz="2400" dirty="0">
                <a:solidFill>
                  <a:schemeClr val="tx2"/>
                </a:solidFill>
                <a:latin typeface="Book Antiqua" panose="02040602050305030304" pitchFamily="18" charset="0"/>
                <a:ea typeface="Roboto" panose="02000000000000000000" pitchFamily="2" charset="0"/>
                <a:cs typeface="Roboto" panose="02000000000000000000" pitchFamily="2" charset="0"/>
              </a:rPr>
              <a:t>NetSuite Ship Central enables warehouse workers to pack and prepare orders for shipment conveniently using a single mobile application. The latest version of NetSuite WMS introduces improved efficiency in order picking by allowing individual items within a kit to be separated. Additionally, new picking flows enable warehouse employees to mark partially selected orders as complete, streamlining the workflow on the warehouse floor.</a:t>
            </a:r>
          </a:p>
          <a:p>
            <a:pPr algn="ctr"/>
            <a:endParaRPr lang="en-US" sz="2400" dirty="0">
              <a:solidFill>
                <a:schemeClr val="tx2"/>
              </a:solidFill>
              <a:latin typeface="Book Antiqua" panose="02040602050305030304" pitchFamily="18" charset="0"/>
              <a:ea typeface="Roboto" panose="02000000000000000000" pitchFamily="2" charset="0"/>
              <a:cs typeface="Roboto" panose="02000000000000000000" pitchFamily="2" charset="0"/>
            </a:endParaRPr>
          </a:p>
          <a:p>
            <a:pPr algn="ctr"/>
            <a:endParaRPr lang="en-US" sz="2400" dirty="0">
              <a:solidFill>
                <a:schemeClr val="tx2"/>
              </a:solidFill>
              <a:latin typeface="Book Antiqua" panose="02040602050305030304" pitchFamily="18" charset="0"/>
              <a:ea typeface="Roboto" panose="02000000000000000000" pitchFamily="2" charset="0"/>
              <a:cs typeface="Roboto" panose="02000000000000000000" pitchFamily="2" charset="0"/>
            </a:endParaRPr>
          </a:p>
          <a:p>
            <a:pPr algn="ctr"/>
            <a:r>
              <a:rPr lang="en-US" sz="2400" dirty="0">
                <a:solidFill>
                  <a:schemeClr val="tx2"/>
                </a:solidFill>
                <a:latin typeface="Book Antiqua" panose="02040602050305030304" pitchFamily="18" charset="0"/>
                <a:ea typeface="Roboto" panose="02000000000000000000" pitchFamily="2" charset="0"/>
                <a:cs typeface="Roboto" panose="02000000000000000000" pitchFamily="2" charset="0"/>
              </a:rPr>
              <a:t>Moreover, the Manufacturing Mobile SuiteApp now supports standalone assemblies, eliminating the need for an associated work order.</a:t>
            </a:r>
          </a:p>
        </p:txBody>
      </p:sp>
      <p:pic>
        <p:nvPicPr>
          <p:cNvPr id="8" name="Picture 2" descr="Logo, company name&#10;&#10;Description automatically generated">
            <a:extLst>
              <a:ext uri="{FF2B5EF4-FFF2-40B4-BE49-F238E27FC236}">
                <a16:creationId xmlns:a16="http://schemas.microsoft.com/office/drawing/2014/main" id="{947E3BE2-B8FA-65D2-763A-1ADB382C452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82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left)">
                                      <p:cBhvr>
                                        <p:cTn id="7" dur="500"/>
                                        <p:tgtEl>
                                          <p:spTgt spid="2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0">
              <a:schemeClr val="tx2"/>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A1376B-0BAD-87F6-5F73-54033181F4BB}"/>
              </a:ext>
            </a:extLst>
          </p:cNvPr>
          <p:cNvSpPr/>
          <p:nvPr/>
        </p:nvSpPr>
        <p:spPr>
          <a:xfrm>
            <a:off x="3786809" y="1312484"/>
            <a:ext cx="10714382" cy="71849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4863959" y="1631068"/>
            <a:ext cx="8186119" cy="5878532"/>
          </a:xfrm>
          <a:prstGeom prst="rect">
            <a:avLst/>
          </a:prstGeom>
          <a:noFill/>
        </p:spPr>
        <p:txBody>
          <a:bodyPr wrap="square" numCol="1" rtlCol="0">
            <a:spAutoFit/>
          </a:bodyPr>
          <a:lstStyle/>
          <a:p>
            <a:pPr algn="ctr"/>
            <a:r>
              <a:rPr lang="en-US" sz="3200" dirty="0">
                <a:solidFill>
                  <a:schemeClr val="tx2"/>
                </a:solidFill>
                <a:latin typeface="Book Antiqua" panose="02040602050305030304" pitchFamily="18" charset="0"/>
                <a:ea typeface="Roboto" panose="02000000000000000000" pitchFamily="2" charset="0"/>
                <a:cs typeface="Roboto" panose="02000000000000000000" pitchFamily="2" charset="0"/>
              </a:rPr>
              <a:t>Optimizing the Project Lifecycle</a:t>
            </a:r>
          </a:p>
          <a:p>
            <a:pPr algn="ctr"/>
            <a:endParaRPr lang="en-US" sz="3200" dirty="0">
              <a:solidFill>
                <a:schemeClr val="tx2"/>
              </a:solidFill>
              <a:latin typeface="Book Antiqua" panose="02040602050305030304" pitchFamily="18" charset="0"/>
              <a:ea typeface="Roboto" panose="02000000000000000000" pitchFamily="2" charset="0"/>
              <a:cs typeface="Roboto" panose="02000000000000000000" pitchFamily="2" charset="0"/>
            </a:endParaRPr>
          </a:p>
          <a:p>
            <a:pPr algn="ctr"/>
            <a:r>
              <a:rPr lang="en-US" sz="2400" dirty="0">
                <a:solidFill>
                  <a:schemeClr val="tx2"/>
                </a:solidFill>
                <a:latin typeface="Book Antiqua" panose="02040602050305030304" pitchFamily="18" charset="0"/>
                <a:ea typeface="Roboto" panose="02000000000000000000" pitchFamily="2" charset="0"/>
                <a:cs typeface="Roboto" panose="02000000000000000000" pitchFamily="2" charset="0"/>
              </a:rPr>
              <a:t>With the NetSuite Project Cost to Cost Percent Complete SuiteApp, organizations gain flexibility in defining project budget and cost parameters while also recognizing revenue as projects progress based on the completion percentage.</a:t>
            </a:r>
          </a:p>
          <a:p>
            <a:pPr algn="ctr"/>
            <a:endParaRPr lang="en-US" sz="2400" dirty="0">
              <a:solidFill>
                <a:schemeClr val="tx2"/>
              </a:solidFill>
              <a:latin typeface="Book Antiqua" panose="02040602050305030304" pitchFamily="18" charset="0"/>
              <a:ea typeface="Roboto" panose="02000000000000000000" pitchFamily="2" charset="0"/>
              <a:cs typeface="Roboto" panose="02000000000000000000" pitchFamily="2" charset="0"/>
            </a:endParaRPr>
          </a:p>
          <a:p>
            <a:pPr algn="ctr"/>
            <a:endParaRPr lang="en-US" sz="2400" dirty="0">
              <a:solidFill>
                <a:schemeClr val="tx2"/>
              </a:solidFill>
              <a:latin typeface="Book Antiqua" panose="02040602050305030304" pitchFamily="18" charset="0"/>
              <a:ea typeface="Roboto" panose="02000000000000000000" pitchFamily="2" charset="0"/>
              <a:cs typeface="Roboto" panose="02000000000000000000" pitchFamily="2" charset="0"/>
            </a:endParaRPr>
          </a:p>
          <a:p>
            <a:pPr algn="ctr"/>
            <a:r>
              <a:rPr lang="en-US" sz="2400" dirty="0">
                <a:solidFill>
                  <a:schemeClr val="tx2"/>
                </a:solidFill>
                <a:latin typeface="Book Antiqua" panose="02040602050305030304" pitchFamily="18" charset="0"/>
                <a:ea typeface="Roboto" panose="02000000000000000000" pitchFamily="2" charset="0"/>
                <a:cs typeface="Roboto" panose="02000000000000000000" pitchFamily="2" charset="0"/>
              </a:rPr>
              <a:t>The accessibility of the Project 360 Dashboard has been broadened to include roles beyond just project managers. Now, department heads with a vested interest in projects impacting their business units and supervisors seeking information on projects managed by their subordinates can also access and benefit from the dashboard.</a:t>
            </a:r>
          </a:p>
        </p:txBody>
      </p:sp>
      <p:pic>
        <p:nvPicPr>
          <p:cNvPr id="3" name="Picture 2" descr="Logo, company name&#10;&#10;Description automatically generated">
            <a:extLst>
              <a:ext uri="{FF2B5EF4-FFF2-40B4-BE49-F238E27FC236}">
                <a16:creationId xmlns:a16="http://schemas.microsoft.com/office/drawing/2014/main" id="{79929323-3764-5AD0-D749-01A33BF7A708}"/>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extLst>
      <p:ext uri="{BB962C8B-B14F-4D97-AF65-F5344CB8AC3E}">
        <p14:creationId xmlns:p14="http://schemas.microsoft.com/office/powerpoint/2010/main" val="3789685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left)">
                                      <p:cBhvr>
                                        <p:cTn id="7" dur="500"/>
                                        <p:tgtEl>
                                          <p:spTgt spid="2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1"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79000"/>
                    </a14:imgEffect>
                    <a14:imgEffect>
                      <a14:colorTemperature colorTemp="6200"/>
                    </a14:imgEffect>
                    <a14:imgEffect>
                      <a14:saturation sat="99000"/>
                    </a14:imgEffect>
                    <a14:imgEffect>
                      <a14:brightnessContrast bright="-4000" contrast="-8000"/>
                    </a14:imgEffect>
                  </a14:imgLayer>
                </a14:imgProps>
              </a:ext>
            </a:extLst>
          </a:blip>
          <a:srcRect/>
          <a:stretch>
            <a:fillRect t="-14000" b="-14000"/>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6EA21BD-87A8-8D8E-D823-C474C853FC12}"/>
              </a:ext>
            </a:extLst>
          </p:cNvPr>
          <p:cNvSpPr/>
          <p:nvPr/>
        </p:nvSpPr>
        <p:spPr>
          <a:xfrm>
            <a:off x="464927" y="2505179"/>
            <a:ext cx="11382516" cy="5883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12441;p333">
            <a:extLst>
              <a:ext uri="{FF2B5EF4-FFF2-40B4-BE49-F238E27FC236}">
                <a16:creationId xmlns:a16="http://schemas.microsoft.com/office/drawing/2014/main" id="{CBF662FC-FAF2-79A4-561B-F9DC8521E6BC}"/>
              </a:ext>
            </a:extLst>
          </p:cNvPr>
          <p:cNvSpPr txBox="1"/>
          <p:nvPr/>
        </p:nvSpPr>
        <p:spPr>
          <a:xfrm>
            <a:off x="891147" y="3942254"/>
            <a:ext cx="10694100" cy="3762530"/>
          </a:xfrm>
          <a:prstGeom prst="rect">
            <a:avLst/>
          </a:prstGeom>
          <a:noFill/>
          <a:ln>
            <a:noFill/>
          </a:ln>
        </p:spPr>
        <p:txBody>
          <a:bodyPr spcFirstLastPara="1" wrap="square" lIns="68560" tIns="34271" rIns="68560" bIns="34271" anchor="t" anchorCtr="0">
            <a:spAutoFit/>
          </a:bodyPr>
          <a:lstStyle/>
          <a:p>
            <a:r>
              <a:rPr lang="en-US" sz="2400" dirty="0">
                <a:solidFill>
                  <a:schemeClr val="accent1"/>
                </a:solidFill>
                <a:latin typeface="Book Antiqua" panose="02040602050305030304" pitchFamily="18" charset="0"/>
                <a:ea typeface="Open Sans Light"/>
                <a:cs typeface="Open Sans Light"/>
                <a:sym typeface="Open Sans Light"/>
              </a:rPr>
              <a:t>NetSuite CPQ introduces a helpful dropdown helper on the ruleset maintenance page, enabling users to select pairs of questions and answers easily. This enhancement improves the user experience, streamlines the process of building configuration rules, and reduces the likelihood of errors.</a:t>
            </a:r>
          </a:p>
          <a:p>
            <a:endParaRPr lang="en-US" sz="2400" dirty="0">
              <a:solidFill>
                <a:schemeClr val="accent1"/>
              </a:solidFill>
              <a:latin typeface="Book Antiqua" panose="02040602050305030304" pitchFamily="18" charset="0"/>
              <a:ea typeface="Open Sans Light"/>
              <a:cs typeface="Open Sans Light"/>
              <a:sym typeface="Open Sans Light"/>
            </a:endParaRPr>
          </a:p>
          <a:p>
            <a:endParaRPr lang="en-US" sz="2400" dirty="0">
              <a:solidFill>
                <a:schemeClr val="accent1"/>
              </a:solidFill>
              <a:latin typeface="Book Antiqua" panose="02040602050305030304" pitchFamily="18" charset="0"/>
              <a:ea typeface="Open Sans Light"/>
              <a:cs typeface="Open Sans Light"/>
              <a:sym typeface="Open Sans Light"/>
            </a:endParaRPr>
          </a:p>
          <a:p>
            <a:r>
              <a:rPr lang="en-US" sz="2400" dirty="0">
                <a:solidFill>
                  <a:schemeClr val="accent1"/>
                </a:solidFill>
                <a:latin typeface="Book Antiqua" panose="02040602050305030304" pitchFamily="18" charset="0"/>
                <a:ea typeface="Open Sans Light"/>
                <a:cs typeface="Open Sans Light"/>
                <a:sym typeface="Open Sans Light"/>
              </a:rPr>
              <a:t>In SuiteCommerce and SuiteCommerce Advanced web stores, support for Google Analytics 4 has been added, providing enhanced analytics capabilities. Additionally, the checkout flow now includes support for ACH payments, expanding the range of payment options available to customers.</a:t>
            </a:r>
          </a:p>
        </p:txBody>
      </p:sp>
      <p:sp>
        <p:nvSpPr>
          <p:cNvPr id="16" name="Google Shape;12442;p333">
            <a:extLst>
              <a:ext uri="{FF2B5EF4-FFF2-40B4-BE49-F238E27FC236}">
                <a16:creationId xmlns:a16="http://schemas.microsoft.com/office/drawing/2014/main" id="{47F141ED-D683-1761-F40B-E4BF6A754AC6}"/>
              </a:ext>
            </a:extLst>
          </p:cNvPr>
          <p:cNvSpPr txBox="1"/>
          <p:nvPr/>
        </p:nvSpPr>
        <p:spPr>
          <a:xfrm>
            <a:off x="891147" y="3100203"/>
            <a:ext cx="5605265" cy="597154"/>
          </a:xfrm>
          <a:prstGeom prst="rect">
            <a:avLst/>
          </a:prstGeom>
          <a:noFill/>
          <a:ln>
            <a:noFill/>
          </a:ln>
        </p:spPr>
        <p:txBody>
          <a:bodyPr spcFirstLastPara="1" wrap="square" lIns="68560" tIns="34271" rIns="68560" bIns="34271" anchor="t" anchorCtr="0">
            <a:noAutofit/>
          </a:bodyPr>
          <a:lstStyle/>
          <a:p>
            <a:pPr>
              <a:lnSpc>
                <a:spcPct val="90000"/>
              </a:lnSpc>
              <a:buClr>
                <a:srgbClr val="374152"/>
              </a:buClr>
              <a:buSzPts val="6000"/>
            </a:pPr>
            <a:r>
              <a:rPr lang="en-US" sz="3200" dirty="0">
                <a:solidFill>
                  <a:schemeClr val="accent1"/>
                </a:solidFill>
                <a:latin typeface="Book Antiqua" panose="02040602050305030304" pitchFamily="18" charset="0"/>
                <a:ea typeface="Open Sans Light"/>
                <a:cs typeface="Open Sans Light"/>
                <a:sym typeface="Open Sans Light"/>
              </a:rPr>
              <a:t>Unified Customer Experience</a:t>
            </a:r>
          </a:p>
        </p:txBody>
      </p:sp>
      <p:pic>
        <p:nvPicPr>
          <p:cNvPr id="18" name="Picture 2" descr="Logo, company name&#10;&#10;Description automatically generated">
            <a:extLst>
              <a:ext uri="{FF2B5EF4-FFF2-40B4-BE49-F238E27FC236}">
                <a16:creationId xmlns:a16="http://schemas.microsoft.com/office/drawing/2014/main" id="{9793E9ED-742F-A493-9BB3-2DF7BAC401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46000">
              <a:schemeClr val="accent6">
                <a:alpha val="90000"/>
                <a:lumMod val="98000"/>
              </a:schemeClr>
            </a:gs>
            <a:gs pos="61000">
              <a:schemeClr val="accent2">
                <a:alpha val="52000"/>
                <a:lumMod val="86000"/>
              </a:schemeClr>
            </a:gs>
          </a:gsLst>
          <a:lin ang="9000000" scaled="0"/>
        </a:gradFill>
        <a:effectLst/>
      </p:bgPr>
    </p:bg>
    <p:spTree>
      <p:nvGrpSpPr>
        <p:cNvPr id="1" name=""/>
        <p:cNvGrpSpPr/>
        <p:nvPr/>
      </p:nvGrpSpPr>
      <p:grpSpPr>
        <a:xfrm>
          <a:off x="0" y="0"/>
          <a:ext cx="0" cy="0"/>
          <a:chOff x="0" y="0"/>
          <a:chExt cx="0" cy="0"/>
        </a:xfrm>
      </p:grpSpPr>
      <p:sp>
        <p:nvSpPr>
          <p:cNvPr id="32" name="Rounded Rectangle 31"/>
          <p:cNvSpPr/>
          <p:nvPr/>
        </p:nvSpPr>
        <p:spPr>
          <a:xfrm>
            <a:off x="2280098" y="2525792"/>
            <a:ext cx="13727803" cy="6830182"/>
          </a:xfrm>
          <a:prstGeom prst="roundRect">
            <a:avLst/>
          </a:prstGeom>
          <a:gradFill>
            <a:gsLst>
              <a:gs pos="46000">
                <a:schemeClr val="accent6">
                  <a:alpha val="90000"/>
                  <a:lumMod val="98000"/>
                </a:schemeClr>
              </a:gs>
              <a:gs pos="100000">
                <a:schemeClr val="accent2">
                  <a:alpha val="52000"/>
                  <a:lumMod val="86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60" name="Rounded Rectangle 59"/>
          <p:cNvSpPr/>
          <p:nvPr/>
        </p:nvSpPr>
        <p:spPr>
          <a:xfrm>
            <a:off x="2167132" y="2862470"/>
            <a:ext cx="13953734" cy="6102626"/>
          </a:xfrm>
          <a:prstGeom prst="roundRect">
            <a:avLst/>
          </a:prstGeom>
          <a:noFill/>
          <a:ln>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grpSp>
        <p:nvGrpSpPr>
          <p:cNvPr id="15" name="Group 14"/>
          <p:cNvGrpSpPr/>
          <p:nvPr/>
        </p:nvGrpSpPr>
        <p:grpSpPr>
          <a:xfrm>
            <a:off x="2782957" y="3144904"/>
            <a:ext cx="12344400" cy="5190062"/>
            <a:chOff x="3916017" y="4184893"/>
            <a:chExt cx="9582888" cy="5951064"/>
          </a:xfrm>
        </p:grpSpPr>
        <p:sp>
          <p:nvSpPr>
            <p:cNvPr id="45" name="TextBox 44"/>
            <p:cNvSpPr txBox="1"/>
            <p:nvPr/>
          </p:nvSpPr>
          <p:spPr>
            <a:xfrm>
              <a:off x="4799086" y="4184893"/>
              <a:ext cx="8699819" cy="630942"/>
            </a:xfrm>
            <a:prstGeom prst="rect">
              <a:avLst/>
            </a:prstGeom>
            <a:noFill/>
          </p:spPr>
          <p:txBody>
            <a:bodyPr wrap="none" rtlCol="0">
              <a:spAutoFit/>
            </a:bodyPr>
            <a:lstStyle/>
            <a:p>
              <a:pPr algn="r"/>
              <a:r>
                <a:rPr lang="en-US" sz="3500" b="1" dirty="0">
                  <a:solidFill>
                    <a:schemeClr val="accent1">
                      <a:lumMod val="20000"/>
                      <a:lumOff val="80000"/>
                    </a:schemeClr>
                  </a:solidFill>
                  <a:latin typeface="Book Antiqua" panose="02040602050305030304" pitchFamily="18" charset="0"/>
                  <a:ea typeface="Roboto" panose="02000000000000000000" pitchFamily="2" charset="0"/>
                  <a:cs typeface="Roboto" panose="02000000000000000000" pitchFamily="2" charset="0"/>
                </a:rPr>
                <a:t>Development for the Platform Made Easy</a:t>
              </a:r>
            </a:p>
          </p:txBody>
        </p:sp>
        <p:sp>
          <p:nvSpPr>
            <p:cNvPr id="46" name="TextBox 45"/>
            <p:cNvSpPr txBox="1"/>
            <p:nvPr/>
          </p:nvSpPr>
          <p:spPr>
            <a:xfrm>
              <a:off x="3916017" y="5318073"/>
              <a:ext cx="9582888" cy="4817884"/>
            </a:xfrm>
            <a:prstGeom prst="rect">
              <a:avLst/>
            </a:prstGeom>
            <a:noFill/>
          </p:spPr>
          <p:txBody>
            <a:bodyPr wrap="square" numCol="1" rtlCol="0">
              <a:spAutoFit/>
            </a:bodyPr>
            <a:lstStyle/>
            <a:p>
              <a:pPr algn="r">
                <a:lnSpc>
                  <a:spcPct val="150000"/>
                </a:lnSpc>
              </a:pPr>
              <a:r>
                <a:rPr lang="en-US" sz="2000" dirty="0">
                  <a:solidFill>
                    <a:srgbClr val="FFFFFF"/>
                  </a:solidFill>
                  <a:latin typeface="Book Antiqua" panose="02040602050305030304" pitchFamily="18" charset="0"/>
                  <a:ea typeface="Roboto" panose="02000000000000000000" pitchFamily="2" charset="0"/>
                  <a:cs typeface="Roboto" panose="02000000000000000000" pitchFamily="2" charset="0"/>
                </a:rPr>
                <a:t>Customers and partners can now leverage eight additional standard REST record types that are widely accessible. These additions empower users to utilize SuiteTalk REST Web Services to develop integrated solutions, facilitating seamless connections between NetSuite and external systems or applications.</a:t>
              </a:r>
            </a:p>
            <a:p>
              <a:pPr algn="r">
                <a:lnSpc>
                  <a:spcPct val="150000"/>
                </a:lnSpc>
              </a:pPr>
              <a:endParaRPr lang="en-US" sz="2000" dirty="0">
                <a:solidFill>
                  <a:srgbClr val="FFFFFF"/>
                </a:solidFill>
                <a:latin typeface="Book Antiqua" panose="02040602050305030304" pitchFamily="18" charset="0"/>
                <a:ea typeface="Roboto" panose="02000000000000000000" pitchFamily="2" charset="0"/>
                <a:cs typeface="Roboto" panose="02000000000000000000" pitchFamily="2" charset="0"/>
              </a:endParaRPr>
            </a:p>
            <a:p>
              <a:pPr algn="r">
                <a:lnSpc>
                  <a:spcPct val="150000"/>
                </a:lnSpc>
              </a:pPr>
              <a:r>
                <a:rPr lang="en-US" sz="2000" dirty="0">
                  <a:solidFill>
                    <a:srgbClr val="FFFFFF"/>
                  </a:solidFill>
                  <a:latin typeface="Book Antiqua" panose="02040602050305030304" pitchFamily="18" charset="0"/>
                  <a:ea typeface="Roboto" panose="02000000000000000000" pitchFamily="2" charset="0"/>
                  <a:cs typeface="Roboto" panose="02000000000000000000" pitchFamily="2" charset="0"/>
                </a:rPr>
                <a:t>The SuiteCloud Extension for Visual Studio Code introduces a range of new capabilities for developers. These capabilities include server-side validation of custom code modules, direct access to and importation of custom record instances from production and test accounts, and effortless comparison of locally stored and account-hosted files through a split-editor view. These enhancements provide developers with greater flexibility and efficiency in their development processes.</a:t>
              </a:r>
            </a:p>
          </p:txBody>
        </p:sp>
      </p:grpSp>
      <p:pic>
        <p:nvPicPr>
          <p:cNvPr id="2" name="Picture 2" descr="Logo, company name&#10;&#10;Description automatically generated">
            <a:extLst>
              <a:ext uri="{FF2B5EF4-FFF2-40B4-BE49-F238E27FC236}">
                <a16:creationId xmlns:a16="http://schemas.microsoft.com/office/drawing/2014/main" id="{2B7B0B9B-E74F-2D16-A47B-D37A660540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0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50" fill="hold"/>
                                        <p:tgtEl>
                                          <p:spTgt spid="32"/>
                                        </p:tgtEl>
                                        <p:attrNameLst>
                                          <p:attrName>ppt_w</p:attrName>
                                        </p:attrNameLst>
                                      </p:cBhvr>
                                      <p:tavLst>
                                        <p:tav tm="0">
                                          <p:val>
                                            <p:fltVal val="0"/>
                                          </p:val>
                                        </p:tav>
                                        <p:tav tm="100000">
                                          <p:val>
                                            <p:strVal val="#ppt_w"/>
                                          </p:val>
                                        </p:tav>
                                      </p:tavLst>
                                    </p:anim>
                                    <p:anim calcmode="lin" valueType="num">
                                      <p:cBhvr>
                                        <p:cTn id="8" dur="250" fill="hold"/>
                                        <p:tgtEl>
                                          <p:spTgt spid="32"/>
                                        </p:tgtEl>
                                        <p:attrNameLst>
                                          <p:attrName>ppt_h</p:attrName>
                                        </p:attrNameLst>
                                      </p:cBhvr>
                                      <p:tavLst>
                                        <p:tav tm="0">
                                          <p:val>
                                            <p:fltVal val="0"/>
                                          </p:val>
                                        </p:tav>
                                        <p:tav tm="100000">
                                          <p:val>
                                            <p:strVal val="#ppt_h"/>
                                          </p:val>
                                        </p:tav>
                                      </p:tavLst>
                                    </p:anim>
                                    <p:animEffect transition="in" filter="fade">
                                      <p:cBhvr>
                                        <p:cTn id="9" dur="250"/>
                                        <p:tgtEl>
                                          <p:spTgt spid="32"/>
                                        </p:tgtEl>
                                      </p:cBhvr>
                                    </p:animEffect>
                                  </p:childTnLst>
                                </p:cTn>
                              </p:par>
                            </p:childTnLst>
                          </p:cTn>
                        </p:par>
                        <p:par>
                          <p:cTn id="10" fill="hold">
                            <p:stCondLst>
                              <p:cond delay="25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250"/>
                                        <p:tgtEl>
                                          <p:spTgt spid="15"/>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250" fill="hold"/>
                                        <p:tgtEl>
                                          <p:spTgt spid="60"/>
                                        </p:tgtEl>
                                        <p:attrNameLst>
                                          <p:attrName>ppt_w</p:attrName>
                                        </p:attrNameLst>
                                      </p:cBhvr>
                                      <p:tavLst>
                                        <p:tav tm="0">
                                          <p:val>
                                            <p:fltVal val="0"/>
                                          </p:val>
                                        </p:tav>
                                        <p:tav tm="100000">
                                          <p:val>
                                            <p:strVal val="#ppt_w"/>
                                          </p:val>
                                        </p:tav>
                                      </p:tavLst>
                                    </p:anim>
                                    <p:anim calcmode="lin" valueType="num">
                                      <p:cBhvr>
                                        <p:cTn id="18" dur="250" fill="hold"/>
                                        <p:tgtEl>
                                          <p:spTgt spid="60"/>
                                        </p:tgtEl>
                                        <p:attrNameLst>
                                          <p:attrName>ppt_h</p:attrName>
                                        </p:attrNameLst>
                                      </p:cBhvr>
                                      <p:tavLst>
                                        <p:tav tm="0">
                                          <p:val>
                                            <p:fltVal val="0"/>
                                          </p:val>
                                        </p:tav>
                                        <p:tav tm="100000">
                                          <p:val>
                                            <p:strVal val="#ppt_h"/>
                                          </p:val>
                                        </p:tav>
                                      </p:tavLst>
                                    </p:anim>
                                    <p:animEffect transition="in" filter="fade">
                                      <p:cBhvr>
                                        <p:cTn id="19"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12194806" y="1133073"/>
            <a:ext cx="4786195" cy="8097054"/>
            <a:chOff x="4808524" y="1618365"/>
            <a:chExt cx="2817761" cy="4766952"/>
          </a:xfrm>
          <a:solidFill>
            <a:schemeClr val="accent2"/>
          </a:solidFill>
        </p:grpSpPr>
        <p:grpSp>
          <p:nvGrpSpPr>
            <p:cNvPr id="4" name="Group 3"/>
            <p:cNvGrpSpPr/>
            <p:nvPr/>
          </p:nvGrpSpPr>
          <p:grpSpPr>
            <a:xfrm>
              <a:off x="4808524" y="1618365"/>
              <a:ext cx="1571358" cy="4691325"/>
              <a:chOff x="4808524" y="1618365"/>
              <a:chExt cx="1571358" cy="4691325"/>
            </a:xfrm>
            <a:grpFill/>
          </p:grpSpPr>
          <p:sp>
            <p:nvSpPr>
              <p:cNvPr id="5" name="Freeform 4"/>
              <p:cNvSpPr/>
              <p:nvPr/>
            </p:nvSpPr>
            <p:spPr>
              <a:xfrm>
                <a:off x="4808524" y="2610229"/>
                <a:ext cx="1571358" cy="815415"/>
              </a:xfrm>
              <a:custGeom>
                <a:avLst/>
                <a:gdLst>
                  <a:gd name="connsiteX0" fmla="*/ 130601 w 1574150"/>
                  <a:gd name="connsiteY0" fmla="*/ 0 h 816864"/>
                  <a:gd name="connsiteX1" fmla="*/ 1430563 w 1574150"/>
                  <a:gd name="connsiteY1" fmla="*/ 0 h 816864"/>
                  <a:gd name="connsiteX2" fmla="*/ 1431521 w 1574150"/>
                  <a:gd name="connsiteY2" fmla="*/ 42662 h 816864"/>
                  <a:gd name="connsiteX3" fmla="*/ 1503703 w 1574150"/>
                  <a:gd name="connsiteY3" fmla="*/ 373229 h 816864"/>
                  <a:gd name="connsiteX4" fmla="*/ 1535873 w 1574150"/>
                  <a:gd name="connsiteY4" fmla="*/ 611826 h 816864"/>
                  <a:gd name="connsiteX5" fmla="*/ 1553388 w 1574150"/>
                  <a:gd name="connsiteY5" fmla="*/ 666481 h 816864"/>
                  <a:gd name="connsiteX6" fmla="*/ 1558297 w 1574150"/>
                  <a:gd name="connsiteY6" fmla="*/ 711259 h 816864"/>
                  <a:gd name="connsiteX7" fmla="*/ 1570682 w 1574150"/>
                  <a:gd name="connsiteY7" fmla="*/ 753623 h 816864"/>
                  <a:gd name="connsiteX8" fmla="*/ 1550823 w 1574150"/>
                  <a:gd name="connsiteY8" fmla="*/ 785670 h 816864"/>
                  <a:gd name="connsiteX9" fmla="*/ 1566528 w 1574150"/>
                  <a:gd name="connsiteY9" fmla="*/ 811876 h 816864"/>
                  <a:gd name="connsiteX10" fmla="*/ 1567324 w 1574150"/>
                  <a:gd name="connsiteY10" fmla="*/ 816864 h 816864"/>
                  <a:gd name="connsiteX11" fmla="*/ 1298979 w 1574150"/>
                  <a:gd name="connsiteY11" fmla="*/ 816864 h 816864"/>
                  <a:gd name="connsiteX12" fmla="*/ 1299908 w 1574150"/>
                  <a:gd name="connsiteY12" fmla="*/ 798181 h 816864"/>
                  <a:gd name="connsiteX13" fmla="*/ 1292433 w 1574150"/>
                  <a:gd name="connsiteY13" fmla="*/ 693699 h 816864"/>
                  <a:gd name="connsiteX14" fmla="*/ 1282394 w 1574150"/>
                  <a:gd name="connsiteY14" fmla="*/ 708845 h 816864"/>
                  <a:gd name="connsiteX15" fmla="*/ 1276211 w 1574150"/>
                  <a:gd name="connsiteY15" fmla="*/ 813484 h 816864"/>
                  <a:gd name="connsiteX16" fmla="*/ 1276098 w 1574150"/>
                  <a:gd name="connsiteY16" fmla="*/ 816864 h 816864"/>
                  <a:gd name="connsiteX17" fmla="*/ 317690 w 1574150"/>
                  <a:gd name="connsiteY17" fmla="*/ 816864 h 816864"/>
                  <a:gd name="connsiteX18" fmla="*/ 317426 w 1574150"/>
                  <a:gd name="connsiteY18" fmla="*/ 800020 h 816864"/>
                  <a:gd name="connsiteX19" fmla="*/ 315814 w 1574150"/>
                  <a:gd name="connsiteY19" fmla="*/ 673944 h 816864"/>
                  <a:gd name="connsiteX20" fmla="*/ 288554 w 1574150"/>
                  <a:gd name="connsiteY20" fmla="*/ 723551 h 816864"/>
                  <a:gd name="connsiteX21" fmla="*/ 281079 w 1574150"/>
                  <a:gd name="connsiteY21" fmla="*/ 800596 h 816864"/>
                  <a:gd name="connsiteX22" fmla="*/ 280855 w 1574150"/>
                  <a:gd name="connsiteY22" fmla="*/ 816864 h 816864"/>
                  <a:gd name="connsiteX23" fmla="*/ 12643 w 1574150"/>
                  <a:gd name="connsiteY23" fmla="*/ 816864 h 816864"/>
                  <a:gd name="connsiteX24" fmla="*/ 9297 w 1574150"/>
                  <a:gd name="connsiteY24" fmla="*/ 772390 h 816864"/>
                  <a:gd name="connsiteX25" fmla="*/ 265 w 1574150"/>
                  <a:gd name="connsiteY25" fmla="*/ 736063 h 816864"/>
                  <a:gd name="connsiteX26" fmla="*/ 84832 w 1574150"/>
                  <a:gd name="connsiteY26" fmla="*/ 400666 h 816864"/>
                  <a:gd name="connsiteX27" fmla="*/ 126980 w 1574150"/>
                  <a:gd name="connsiteY27" fmla="*/ 38238 h 816864"/>
                  <a:gd name="connsiteX28" fmla="*/ 130601 w 1574150"/>
                  <a:gd name="connsiteY28" fmla="*/ 0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150" h="816864">
                    <a:moveTo>
                      <a:pt x="130601" y="0"/>
                    </a:moveTo>
                    <a:lnTo>
                      <a:pt x="1430563" y="0"/>
                    </a:lnTo>
                    <a:lnTo>
                      <a:pt x="1431521" y="42662"/>
                    </a:lnTo>
                    <a:cubicBezTo>
                      <a:pt x="1436577" y="117292"/>
                      <a:pt x="1481279" y="276210"/>
                      <a:pt x="1503703" y="373229"/>
                    </a:cubicBezTo>
                    <a:cubicBezTo>
                      <a:pt x="1526054" y="470028"/>
                      <a:pt x="1535873" y="581974"/>
                      <a:pt x="1535873" y="611826"/>
                    </a:cubicBezTo>
                    <a:cubicBezTo>
                      <a:pt x="1535873" y="641678"/>
                      <a:pt x="1553388" y="659018"/>
                      <a:pt x="1553388" y="666481"/>
                    </a:cubicBezTo>
                    <a:cubicBezTo>
                      <a:pt x="1555659" y="686236"/>
                      <a:pt x="1560789" y="698748"/>
                      <a:pt x="1558297" y="711259"/>
                    </a:cubicBezTo>
                    <a:cubicBezTo>
                      <a:pt x="1573174" y="723551"/>
                      <a:pt x="1578230" y="743526"/>
                      <a:pt x="1570682" y="753623"/>
                    </a:cubicBezTo>
                    <a:cubicBezTo>
                      <a:pt x="1563281" y="763500"/>
                      <a:pt x="1550823" y="785670"/>
                      <a:pt x="1550823" y="785670"/>
                    </a:cubicBezTo>
                    <a:cubicBezTo>
                      <a:pt x="1550823" y="785670"/>
                      <a:pt x="1560592" y="791226"/>
                      <a:pt x="1566528" y="811876"/>
                    </a:cubicBezTo>
                    <a:lnTo>
                      <a:pt x="1567324" y="816864"/>
                    </a:lnTo>
                    <a:lnTo>
                      <a:pt x="1298979" y="816864"/>
                    </a:lnTo>
                    <a:lnTo>
                      <a:pt x="1299908" y="798181"/>
                    </a:lnTo>
                    <a:cubicBezTo>
                      <a:pt x="1302326" y="755818"/>
                      <a:pt x="1292433" y="716088"/>
                      <a:pt x="1292433" y="693699"/>
                    </a:cubicBezTo>
                    <a:cubicBezTo>
                      <a:pt x="1292433" y="671310"/>
                      <a:pt x="1282394" y="708845"/>
                      <a:pt x="1282394" y="708845"/>
                    </a:cubicBezTo>
                    <a:cubicBezTo>
                      <a:pt x="1282394" y="708845"/>
                      <a:pt x="1278272" y="770209"/>
                      <a:pt x="1276211" y="813484"/>
                    </a:cubicBezTo>
                    <a:lnTo>
                      <a:pt x="1276098" y="816864"/>
                    </a:lnTo>
                    <a:lnTo>
                      <a:pt x="317690" y="816864"/>
                    </a:lnTo>
                    <a:lnTo>
                      <a:pt x="317426" y="800020"/>
                    </a:lnTo>
                    <a:cubicBezTo>
                      <a:pt x="316474" y="734800"/>
                      <a:pt x="315814" y="673944"/>
                      <a:pt x="315814" y="673944"/>
                    </a:cubicBezTo>
                    <a:cubicBezTo>
                      <a:pt x="315814" y="673944"/>
                      <a:pt x="300938" y="691285"/>
                      <a:pt x="288554" y="723551"/>
                    </a:cubicBezTo>
                    <a:cubicBezTo>
                      <a:pt x="276242" y="755818"/>
                      <a:pt x="283644" y="768329"/>
                      <a:pt x="281079" y="800596"/>
                    </a:cubicBezTo>
                    <a:lnTo>
                      <a:pt x="280855" y="816864"/>
                    </a:lnTo>
                    <a:lnTo>
                      <a:pt x="12643" y="816864"/>
                    </a:lnTo>
                    <a:lnTo>
                      <a:pt x="9297" y="772390"/>
                    </a:lnTo>
                    <a:cubicBezTo>
                      <a:pt x="6494" y="759055"/>
                      <a:pt x="2757" y="747257"/>
                      <a:pt x="265" y="736063"/>
                    </a:cubicBezTo>
                    <a:cubicBezTo>
                      <a:pt x="-4644" y="713674"/>
                      <a:pt x="59990" y="556951"/>
                      <a:pt x="84832" y="400666"/>
                    </a:cubicBezTo>
                    <a:cubicBezTo>
                      <a:pt x="100313" y="302714"/>
                      <a:pt x="116795" y="143714"/>
                      <a:pt x="126980" y="38238"/>
                    </a:cubicBezTo>
                    <a:lnTo>
                      <a:pt x="1306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5107559" y="4301911"/>
                <a:ext cx="1225375" cy="2007779"/>
              </a:xfrm>
              <a:custGeom>
                <a:avLst/>
                <a:gdLst>
                  <a:gd name="connsiteX0" fmla="*/ 501493 w 1227552"/>
                  <a:gd name="connsiteY0" fmla="*/ 0 h 2011347"/>
                  <a:gd name="connsiteX1" fmla="*/ 1042063 w 1227552"/>
                  <a:gd name="connsiteY1" fmla="*/ 0 h 2011347"/>
                  <a:gd name="connsiteX2" fmla="*/ 1043398 w 1227552"/>
                  <a:gd name="connsiteY2" fmla="*/ 31739 h 2011347"/>
                  <a:gd name="connsiteX3" fmla="*/ 1074942 w 1227552"/>
                  <a:gd name="connsiteY3" fmla="*/ 455175 h 2011347"/>
                  <a:gd name="connsiteX4" fmla="*/ 1122062 w 1227552"/>
                  <a:gd name="connsiteY4" fmla="*/ 947295 h 2011347"/>
                  <a:gd name="connsiteX5" fmla="*/ 1179221 w 1227552"/>
                  <a:gd name="connsiteY5" fmla="*/ 1518873 h 2011347"/>
                  <a:gd name="connsiteX6" fmla="*/ 1159362 w 1227552"/>
                  <a:gd name="connsiteY6" fmla="*/ 1652768 h 2011347"/>
                  <a:gd name="connsiteX7" fmla="*/ 1131955 w 1227552"/>
                  <a:gd name="connsiteY7" fmla="*/ 1792151 h 2011347"/>
                  <a:gd name="connsiteX8" fmla="*/ 1151887 w 1227552"/>
                  <a:gd name="connsiteY8" fmla="*/ 1846807 h 2011347"/>
                  <a:gd name="connsiteX9" fmla="*/ 1223996 w 1227552"/>
                  <a:gd name="connsiteY9" fmla="*/ 1933729 h 2011347"/>
                  <a:gd name="connsiteX10" fmla="*/ 1149396 w 1227552"/>
                  <a:gd name="connsiteY10" fmla="*/ 2003310 h 2011347"/>
                  <a:gd name="connsiteX11" fmla="*/ 1017783 w 1227552"/>
                  <a:gd name="connsiteY11" fmla="*/ 1968629 h 2011347"/>
                  <a:gd name="connsiteX12" fmla="*/ 918267 w 1227552"/>
                  <a:gd name="connsiteY12" fmla="*/ 1926266 h 2011347"/>
                  <a:gd name="connsiteX13" fmla="*/ 910865 w 1227552"/>
                  <a:gd name="connsiteY13" fmla="*/ 1804443 h 2011347"/>
                  <a:gd name="connsiteX14" fmla="*/ 848796 w 1227552"/>
                  <a:gd name="connsiteY14" fmla="*/ 1680206 h 2011347"/>
                  <a:gd name="connsiteX15" fmla="*/ 861108 w 1227552"/>
                  <a:gd name="connsiteY15" fmla="*/ 1565846 h 2011347"/>
                  <a:gd name="connsiteX16" fmla="*/ 843813 w 1227552"/>
                  <a:gd name="connsiteY16" fmla="*/ 1483973 h 2011347"/>
                  <a:gd name="connsiteX17" fmla="*/ 801530 w 1227552"/>
                  <a:gd name="connsiteY17" fmla="*/ 1320006 h 2011347"/>
                  <a:gd name="connsiteX18" fmla="*/ 729421 w 1227552"/>
                  <a:gd name="connsiteY18" fmla="*/ 1041899 h 2011347"/>
                  <a:gd name="connsiteX19" fmla="*/ 667352 w 1227552"/>
                  <a:gd name="connsiteY19" fmla="*/ 740965 h 2011347"/>
                  <a:gd name="connsiteX20" fmla="*/ 612684 w 1227552"/>
                  <a:gd name="connsiteY20" fmla="*/ 395691 h 2011347"/>
                  <a:gd name="connsiteX21" fmla="*/ 510750 w 1227552"/>
                  <a:gd name="connsiteY21" fmla="*/ 40320 h 2011347"/>
                  <a:gd name="connsiteX22" fmla="*/ 502811 w 1227552"/>
                  <a:gd name="connsiteY22" fmla="*/ 9480 h 2011347"/>
                  <a:gd name="connsiteX23" fmla="*/ 0 w 1227552"/>
                  <a:gd name="connsiteY23" fmla="*/ 0 h 2011347"/>
                  <a:gd name="connsiteX24" fmla="*/ 480638 w 1227552"/>
                  <a:gd name="connsiteY24" fmla="*/ 0 h 2011347"/>
                  <a:gd name="connsiteX25" fmla="*/ 478505 w 1227552"/>
                  <a:gd name="connsiteY25" fmla="*/ 12882 h 2011347"/>
                  <a:gd name="connsiteX26" fmla="*/ 403978 w 1227552"/>
                  <a:gd name="connsiteY26" fmla="*/ 251479 h 2011347"/>
                  <a:gd name="connsiteX27" fmla="*/ 376571 w 1227552"/>
                  <a:gd name="connsiteY27" fmla="*/ 691138 h 2011347"/>
                  <a:gd name="connsiteX28" fmla="*/ 376571 w 1227552"/>
                  <a:gd name="connsiteY28" fmla="*/ 1093921 h 2011347"/>
                  <a:gd name="connsiteX29" fmla="*/ 416363 w 1227552"/>
                  <a:gd name="connsiteY29" fmla="*/ 1409562 h 2011347"/>
                  <a:gd name="connsiteX30" fmla="*/ 418854 w 1227552"/>
                  <a:gd name="connsiteY30" fmla="*/ 1712472 h 2011347"/>
                  <a:gd name="connsiteX31" fmla="*/ 403978 w 1227552"/>
                  <a:gd name="connsiteY31" fmla="*/ 1816955 h 2011347"/>
                  <a:gd name="connsiteX32" fmla="*/ 412039 w 1227552"/>
                  <a:gd name="connsiteY32" fmla="*/ 1901682 h 2011347"/>
                  <a:gd name="connsiteX33" fmla="*/ 376571 w 1227552"/>
                  <a:gd name="connsiteY33" fmla="*/ 1926266 h 2011347"/>
                  <a:gd name="connsiteX34" fmla="*/ 148007 w 1227552"/>
                  <a:gd name="connsiteY34" fmla="*/ 2003310 h 2011347"/>
                  <a:gd name="connsiteX35" fmla="*/ 160465 w 1227552"/>
                  <a:gd name="connsiteY35" fmla="*/ 1802029 h 2011347"/>
                  <a:gd name="connsiteX36" fmla="*/ 135622 w 1227552"/>
                  <a:gd name="connsiteY36" fmla="*/ 1658036 h 2011347"/>
                  <a:gd name="connsiteX37" fmla="*/ 90774 w 1227552"/>
                  <a:gd name="connsiteY37" fmla="*/ 1327469 h 2011347"/>
                  <a:gd name="connsiteX38" fmla="*/ 41163 w 1227552"/>
                  <a:gd name="connsiteY38" fmla="*/ 942246 h 2011347"/>
                  <a:gd name="connsiteX39" fmla="*/ 21230 w 1227552"/>
                  <a:gd name="connsiteY39" fmla="*/ 502587 h 2011347"/>
                  <a:gd name="connsiteX40" fmla="*/ 15 w 1227552"/>
                  <a:gd name="connsiteY40" fmla="*/ 290 h 20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27552" h="2011347">
                    <a:moveTo>
                      <a:pt x="501493" y="0"/>
                    </a:moveTo>
                    <a:lnTo>
                      <a:pt x="1042063" y="0"/>
                    </a:lnTo>
                    <a:lnTo>
                      <a:pt x="1043398" y="31739"/>
                    </a:lnTo>
                    <a:cubicBezTo>
                      <a:pt x="1049688" y="144857"/>
                      <a:pt x="1069281" y="376814"/>
                      <a:pt x="1074942" y="455175"/>
                    </a:cubicBezTo>
                    <a:cubicBezTo>
                      <a:pt x="1082270" y="559657"/>
                      <a:pt x="1114587" y="870250"/>
                      <a:pt x="1122062" y="947295"/>
                    </a:cubicBezTo>
                    <a:cubicBezTo>
                      <a:pt x="1129537" y="1024120"/>
                      <a:pt x="1169328" y="1474315"/>
                      <a:pt x="1179221" y="1518873"/>
                    </a:cubicBezTo>
                    <a:cubicBezTo>
                      <a:pt x="1189114" y="1563432"/>
                      <a:pt x="1176803" y="1598332"/>
                      <a:pt x="1159362" y="1652768"/>
                    </a:cubicBezTo>
                    <a:cubicBezTo>
                      <a:pt x="1141994" y="1707643"/>
                      <a:pt x="1131955" y="1769762"/>
                      <a:pt x="1131955" y="1792151"/>
                    </a:cubicBezTo>
                    <a:cubicBezTo>
                      <a:pt x="1131955" y="1814540"/>
                      <a:pt x="1137011" y="1839344"/>
                      <a:pt x="1151887" y="1846807"/>
                    </a:cubicBezTo>
                    <a:cubicBezTo>
                      <a:pt x="1166837" y="1854050"/>
                      <a:pt x="1223996" y="1933729"/>
                      <a:pt x="1223996" y="1933729"/>
                    </a:cubicBezTo>
                    <a:cubicBezTo>
                      <a:pt x="1241364" y="1960947"/>
                      <a:pt x="1191679" y="2005725"/>
                      <a:pt x="1149396" y="2003310"/>
                    </a:cubicBezTo>
                    <a:cubicBezTo>
                      <a:pt x="1114587" y="2005725"/>
                      <a:pt x="1035077" y="1983336"/>
                      <a:pt x="1017783" y="1968629"/>
                    </a:cubicBezTo>
                    <a:cubicBezTo>
                      <a:pt x="1000342" y="1953703"/>
                      <a:pt x="948166" y="1941192"/>
                      <a:pt x="918267" y="1926266"/>
                    </a:cubicBezTo>
                    <a:cubicBezTo>
                      <a:pt x="888588" y="1911340"/>
                      <a:pt x="910865" y="1834515"/>
                      <a:pt x="910865" y="1804443"/>
                    </a:cubicBezTo>
                    <a:cubicBezTo>
                      <a:pt x="910865" y="1774811"/>
                      <a:pt x="871074" y="1724984"/>
                      <a:pt x="848796" y="1680206"/>
                    </a:cubicBezTo>
                    <a:cubicBezTo>
                      <a:pt x="826372" y="1635647"/>
                      <a:pt x="848796" y="1595698"/>
                      <a:pt x="861108" y="1565846"/>
                    </a:cubicBezTo>
                    <a:cubicBezTo>
                      <a:pt x="873565" y="1535994"/>
                      <a:pt x="853779" y="1523922"/>
                      <a:pt x="843813" y="1483973"/>
                    </a:cubicBezTo>
                    <a:cubicBezTo>
                      <a:pt x="833847" y="1444243"/>
                      <a:pt x="816553" y="1381905"/>
                      <a:pt x="801530" y="1320006"/>
                    </a:cubicBezTo>
                    <a:cubicBezTo>
                      <a:pt x="786727" y="1257668"/>
                      <a:pt x="736896" y="1101384"/>
                      <a:pt x="729421" y="1041899"/>
                    </a:cubicBezTo>
                    <a:cubicBezTo>
                      <a:pt x="722020" y="981976"/>
                      <a:pt x="692121" y="877713"/>
                      <a:pt x="667352" y="740965"/>
                    </a:cubicBezTo>
                    <a:cubicBezTo>
                      <a:pt x="642583" y="604435"/>
                      <a:pt x="632617" y="470101"/>
                      <a:pt x="612684" y="395691"/>
                    </a:cubicBezTo>
                    <a:cubicBezTo>
                      <a:pt x="592898" y="321061"/>
                      <a:pt x="523208" y="70172"/>
                      <a:pt x="510750" y="40320"/>
                    </a:cubicBezTo>
                    <a:cubicBezTo>
                      <a:pt x="507654" y="32857"/>
                      <a:pt x="505020" y="21827"/>
                      <a:pt x="502811" y="9480"/>
                    </a:cubicBezTo>
                    <a:close/>
                    <a:moveTo>
                      <a:pt x="0" y="0"/>
                    </a:moveTo>
                    <a:lnTo>
                      <a:pt x="480638" y="0"/>
                    </a:lnTo>
                    <a:lnTo>
                      <a:pt x="478505" y="12882"/>
                    </a:lnTo>
                    <a:cubicBezTo>
                      <a:pt x="473522" y="42734"/>
                      <a:pt x="428821" y="196824"/>
                      <a:pt x="403978" y="251479"/>
                    </a:cubicBezTo>
                    <a:cubicBezTo>
                      <a:pt x="379136" y="306135"/>
                      <a:pt x="384119" y="581827"/>
                      <a:pt x="376571" y="691138"/>
                    </a:cubicBezTo>
                    <a:cubicBezTo>
                      <a:pt x="369096" y="800669"/>
                      <a:pt x="379136" y="1024120"/>
                      <a:pt x="376571" y="1093921"/>
                    </a:cubicBezTo>
                    <a:cubicBezTo>
                      <a:pt x="374153" y="1163502"/>
                      <a:pt x="394085" y="1327469"/>
                      <a:pt x="416363" y="1409562"/>
                    </a:cubicBezTo>
                    <a:cubicBezTo>
                      <a:pt x="438787" y="1491216"/>
                      <a:pt x="423911" y="1685474"/>
                      <a:pt x="418854" y="1712472"/>
                    </a:cubicBezTo>
                    <a:cubicBezTo>
                      <a:pt x="413945" y="1739691"/>
                      <a:pt x="398995" y="1784688"/>
                      <a:pt x="403978" y="1816955"/>
                    </a:cubicBezTo>
                    <a:cubicBezTo>
                      <a:pt x="409035" y="1849221"/>
                      <a:pt x="432045" y="1881927"/>
                      <a:pt x="412039" y="1901682"/>
                    </a:cubicBezTo>
                    <a:cubicBezTo>
                      <a:pt x="392180" y="1921656"/>
                      <a:pt x="376571" y="1926266"/>
                      <a:pt x="376571" y="1926266"/>
                    </a:cubicBezTo>
                    <a:cubicBezTo>
                      <a:pt x="242466" y="2048088"/>
                      <a:pt x="148007" y="2003310"/>
                      <a:pt x="148007" y="2003310"/>
                    </a:cubicBezTo>
                    <a:cubicBezTo>
                      <a:pt x="63587" y="1933729"/>
                      <a:pt x="152917" y="1829466"/>
                      <a:pt x="160465" y="1802029"/>
                    </a:cubicBezTo>
                    <a:cubicBezTo>
                      <a:pt x="167866" y="1774811"/>
                      <a:pt x="145442" y="1737496"/>
                      <a:pt x="135622" y="1658036"/>
                    </a:cubicBezTo>
                    <a:cubicBezTo>
                      <a:pt x="125656" y="1578358"/>
                      <a:pt x="95831" y="1384539"/>
                      <a:pt x="90774" y="1327469"/>
                    </a:cubicBezTo>
                    <a:cubicBezTo>
                      <a:pt x="85938" y="1270399"/>
                      <a:pt x="51056" y="1079214"/>
                      <a:pt x="41163" y="942246"/>
                    </a:cubicBezTo>
                    <a:cubicBezTo>
                      <a:pt x="31197" y="805498"/>
                      <a:pt x="21230" y="502587"/>
                      <a:pt x="21230" y="502587"/>
                    </a:cubicBezTo>
                    <a:cubicBezTo>
                      <a:pt x="23475" y="443816"/>
                      <a:pt x="4736" y="88260"/>
                      <a:pt x="15" y="2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938893" y="1618365"/>
                <a:ext cx="1297657" cy="991864"/>
              </a:xfrm>
              <a:custGeom>
                <a:avLst/>
                <a:gdLst>
                  <a:gd name="connsiteX0" fmla="*/ 682207 w 1299962"/>
                  <a:gd name="connsiteY0" fmla="*/ 28 h 993627"/>
                  <a:gd name="connsiteX1" fmla="*/ 878600 w 1299962"/>
                  <a:gd name="connsiteY1" fmla="*/ 216455 h 993627"/>
                  <a:gd name="connsiteX2" fmla="*/ 868561 w 1299962"/>
                  <a:gd name="connsiteY2" fmla="*/ 345741 h 993627"/>
                  <a:gd name="connsiteX3" fmla="*/ 893623 w 1299962"/>
                  <a:gd name="connsiteY3" fmla="*/ 343107 h 993627"/>
                  <a:gd name="connsiteX4" fmla="*/ 878600 w 1299962"/>
                  <a:gd name="connsiteY4" fmla="*/ 449784 h 993627"/>
                  <a:gd name="connsiteX5" fmla="*/ 833825 w 1299962"/>
                  <a:gd name="connsiteY5" fmla="*/ 494562 h 993627"/>
                  <a:gd name="connsiteX6" fmla="*/ 819023 w 1299962"/>
                  <a:gd name="connsiteY6" fmla="*/ 626482 h 993627"/>
                  <a:gd name="connsiteX7" fmla="*/ 819389 w 1299962"/>
                  <a:gd name="connsiteY7" fmla="*/ 671479 h 993627"/>
                  <a:gd name="connsiteX8" fmla="*/ 833825 w 1299962"/>
                  <a:gd name="connsiteY8" fmla="*/ 688600 h 993627"/>
                  <a:gd name="connsiteX9" fmla="*/ 834851 w 1299962"/>
                  <a:gd name="connsiteY9" fmla="*/ 694527 h 993627"/>
                  <a:gd name="connsiteX10" fmla="*/ 843792 w 1299962"/>
                  <a:gd name="connsiteY10" fmla="*/ 703526 h 993627"/>
                  <a:gd name="connsiteX11" fmla="*/ 973060 w 1299962"/>
                  <a:gd name="connsiteY11" fmla="*/ 757962 h 993627"/>
                  <a:gd name="connsiteX12" fmla="*/ 1263766 w 1299962"/>
                  <a:gd name="connsiteY12" fmla="*/ 872541 h 993627"/>
                  <a:gd name="connsiteX13" fmla="*/ 1299742 w 1299962"/>
                  <a:gd name="connsiteY13" fmla="*/ 983818 h 993627"/>
                  <a:gd name="connsiteX14" fmla="*/ 1299962 w 1299962"/>
                  <a:gd name="connsiteY14" fmla="*/ 993627 h 993627"/>
                  <a:gd name="connsiteX15" fmla="*/ 0 w 1299962"/>
                  <a:gd name="connsiteY15" fmla="*/ 993627 h 993627"/>
                  <a:gd name="connsiteX16" fmla="*/ 1676 w 1299962"/>
                  <a:gd name="connsiteY16" fmla="*/ 975919 h 993627"/>
                  <a:gd name="connsiteX17" fmla="*/ 6334 w 1299962"/>
                  <a:gd name="connsiteY17" fmla="*/ 924563 h 993627"/>
                  <a:gd name="connsiteX18" fmla="*/ 277108 w 1299962"/>
                  <a:gd name="connsiteY18" fmla="*/ 802740 h 993627"/>
                  <a:gd name="connsiteX19" fmla="*/ 485959 w 1299962"/>
                  <a:gd name="connsiteY19" fmla="*/ 676089 h 993627"/>
                  <a:gd name="connsiteX20" fmla="*/ 495926 w 1299962"/>
                  <a:gd name="connsiteY20" fmla="*/ 661163 h 993627"/>
                  <a:gd name="connsiteX21" fmla="*/ 496512 w 1299962"/>
                  <a:gd name="connsiteY21" fmla="*/ 661821 h 993627"/>
                  <a:gd name="connsiteX22" fmla="*/ 495926 w 1299962"/>
                  <a:gd name="connsiteY22" fmla="*/ 539340 h 993627"/>
                  <a:gd name="connsiteX23" fmla="*/ 466100 w 1299962"/>
                  <a:gd name="connsiteY23" fmla="*/ 482270 h 993627"/>
                  <a:gd name="connsiteX24" fmla="*/ 408868 w 1299962"/>
                  <a:gd name="connsiteY24" fmla="*/ 358033 h 993627"/>
                  <a:gd name="connsiteX25" fmla="*/ 461117 w 1299962"/>
                  <a:gd name="connsiteY25" fmla="*/ 343107 h 993627"/>
                  <a:gd name="connsiteX26" fmla="*/ 451078 w 1299962"/>
                  <a:gd name="connsiteY26" fmla="*/ 283622 h 993627"/>
                  <a:gd name="connsiteX27" fmla="*/ 461117 w 1299962"/>
                  <a:gd name="connsiteY27" fmla="*/ 111973 h 993627"/>
                  <a:gd name="connsiteX28" fmla="*/ 682207 w 1299962"/>
                  <a:gd name="connsiteY28" fmla="*/ 28 h 99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9962" h="993627">
                    <a:moveTo>
                      <a:pt x="682207" y="28"/>
                    </a:moveTo>
                    <a:cubicBezTo>
                      <a:pt x="826277" y="10125"/>
                      <a:pt x="868561" y="161580"/>
                      <a:pt x="878600" y="216455"/>
                    </a:cubicBezTo>
                    <a:cubicBezTo>
                      <a:pt x="888493" y="270891"/>
                      <a:pt x="866142" y="352984"/>
                      <a:pt x="868561" y="345741"/>
                    </a:cubicBezTo>
                    <a:cubicBezTo>
                      <a:pt x="871052" y="338058"/>
                      <a:pt x="881019" y="328181"/>
                      <a:pt x="893623" y="343107"/>
                    </a:cubicBezTo>
                    <a:cubicBezTo>
                      <a:pt x="905861" y="358033"/>
                      <a:pt x="893623" y="402591"/>
                      <a:pt x="878600" y="449784"/>
                    </a:cubicBezTo>
                    <a:cubicBezTo>
                      <a:pt x="863578" y="497196"/>
                      <a:pt x="833825" y="484684"/>
                      <a:pt x="833825" y="494562"/>
                    </a:cubicBezTo>
                    <a:cubicBezTo>
                      <a:pt x="833825" y="504659"/>
                      <a:pt x="826277" y="579070"/>
                      <a:pt x="819023" y="626482"/>
                    </a:cubicBezTo>
                    <a:cubicBezTo>
                      <a:pt x="815505" y="648212"/>
                      <a:pt x="815945" y="661382"/>
                      <a:pt x="819389" y="671479"/>
                    </a:cubicBezTo>
                    <a:lnTo>
                      <a:pt x="833825" y="688600"/>
                    </a:lnTo>
                    <a:cubicBezTo>
                      <a:pt x="833825" y="688600"/>
                      <a:pt x="834265" y="691015"/>
                      <a:pt x="834851" y="694527"/>
                    </a:cubicBezTo>
                    <a:cubicBezTo>
                      <a:pt x="837636" y="697161"/>
                      <a:pt x="840494" y="700014"/>
                      <a:pt x="843792" y="703526"/>
                    </a:cubicBezTo>
                    <a:cubicBezTo>
                      <a:pt x="866142" y="725696"/>
                      <a:pt x="920810" y="740622"/>
                      <a:pt x="973060" y="757962"/>
                    </a:cubicBezTo>
                    <a:cubicBezTo>
                      <a:pt x="1025163" y="775303"/>
                      <a:pt x="1216573" y="840275"/>
                      <a:pt x="1263766" y="872541"/>
                    </a:cubicBezTo>
                    <a:cubicBezTo>
                      <a:pt x="1299161" y="896576"/>
                      <a:pt x="1299684" y="934811"/>
                      <a:pt x="1299742" y="983818"/>
                    </a:cubicBezTo>
                    <a:lnTo>
                      <a:pt x="1299962" y="993627"/>
                    </a:lnTo>
                    <a:lnTo>
                      <a:pt x="0" y="993627"/>
                    </a:lnTo>
                    <a:lnTo>
                      <a:pt x="1676" y="975919"/>
                    </a:lnTo>
                    <a:cubicBezTo>
                      <a:pt x="4626" y="944126"/>
                      <a:pt x="6334" y="924563"/>
                      <a:pt x="6334" y="924563"/>
                    </a:cubicBezTo>
                    <a:cubicBezTo>
                      <a:pt x="11317" y="837641"/>
                      <a:pt x="207564" y="837641"/>
                      <a:pt x="277108" y="802740"/>
                    </a:cubicBezTo>
                    <a:cubicBezTo>
                      <a:pt x="329431" y="790229"/>
                      <a:pt x="448586" y="710770"/>
                      <a:pt x="485959" y="676089"/>
                    </a:cubicBezTo>
                    <a:lnTo>
                      <a:pt x="495926" y="661163"/>
                    </a:lnTo>
                    <a:cubicBezTo>
                      <a:pt x="495926" y="661163"/>
                      <a:pt x="496512" y="661821"/>
                      <a:pt x="496512" y="661821"/>
                    </a:cubicBezTo>
                    <a:cubicBezTo>
                      <a:pt x="517544" y="622750"/>
                      <a:pt x="498197" y="556900"/>
                      <a:pt x="495926" y="539340"/>
                    </a:cubicBezTo>
                    <a:cubicBezTo>
                      <a:pt x="493434" y="519585"/>
                      <a:pt x="483468" y="477221"/>
                      <a:pt x="466100" y="482270"/>
                    </a:cubicBezTo>
                    <a:cubicBezTo>
                      <a:pt x="448586" y="487318"/>
                      <a:pt x="416342" y="400177"/>
                      <a:pt x="408868" y="358033"/>
                    </a:cubicBezTo>
                    <a:cubicBezTo>
                      <a:pt x="401466" y="315889"/>
                      <a:pt x="456134" y="352984"/>
                      <a:pt x="461117" y="343107"/>
                    </a:cubicBezTo>
                    <a:cubicBezTo>
                      <a:pt x="466100" y="333229"/>
                      <a:pt x="451078" y="283622"/>
                      <a:pt x="451078" y="283622"/>
                    </a:cubicBezTo>
                    <a:cubicBezTo>
                      <a:pt x="448806" y="256185"/>
                      <a:pt x="418834" y="191432"/>
                      <a:pt x="461117" y="111973"/>
                    </a:cubicBezTo>
                    <a:cubicBezTo>
                      <a:pt x="533153" y="-4801"/>
                      <a:pt x="682207" y="28"/>
                      <a:pt x="682207"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820761" y="3425644"/>
                <a:ext cx="1555851" cy="876267"/>
              </a:xfrm>
              <a:custGeom>
                <a:avLst/>
                <a:gdLst>
                  <a:gd name="connsiteX0" fmla="*/ 385 w 1558615"/>
                  <a:gd name="connsiteY0" fmla="*/ 0 h 877824"/>
                  <a:gd name="connsiteX1" fmla="*/ 268597 w 1558615"/>
                  <a:gd name="connsiteY1" fmla="*/ 0 h 877824"/>
                  <a:gd name="connsiteX2" fmla="*/ 268403 w 1558615"/>
                  <a:gd name="connsiteY2" fmla="*/ 14112 h 877824"/>
                  <a:gd name="connsiteX3" fmla="*/ 286262 w 1558615"/>
                  <a:gd name="connsiteY3" fmla="*/ 140235 h 877824"/>
                  <a:gd name="connsiteX4" fmla="*/ 308539 w 1558615"/>
                  <a:gd name="connsiteY4" fmla="*/ 135406 h 877824"/>
                  <a:gd name="connsiteX5" fmla="*/ 305932 w 1558615"/>
                  <a:gd name="connsiteY5" fmla="*/ 32005 h 877824"/>
                  <a:gd name="connsiteX6" fmla="*/ 305432 w 1558615"/>
                  <a:gd name="connsiteY6" fmla="*/ 0 h 877824"/>
                  <a:gd name="connsiteX7" fmla="*/ 1263840 w 1558615"/>
                  <a:gd name="connsiteY7" fmla="*/ 0 h 877824"/>
                  <a:gd name="connsiteX8" fmla="*/ 1262808 w 1558615"/>
                  <a:gd name="connsiteY8" fmla="*/ 30924 h 877824"/>
                  <a:gd name="connsiteX9" fmla="*/ 1270136 w 1558615"/>
                  <a:gd name="connsiteY9" fmla="*/ 115432 h 877824"/>
                  <a:gd name="connsiteX10" fmla="*/ 1285085 w 1558615"/>
                  <a:gd name="connsiteY10" fmla="*/ 58362 h 877824"/>
                  <a:gd name="connsiteX11" fmla="*/ 1286167 w 1558615"/>
                  <a:gd name="connsiteY11" fmla="*/ 11135 h 877824"/>
                  <a:gd name="connsiteX12" fmla="*/ 1286721 w 1558615"/>
                  <a:gd name="connsiteY12" fmla="*/ 0 h 877824"/>
                  <a:gd name="connsiteX13" fmla="*/ 1555066 w 1558615"/>
                  <a:gd name="connsiteY13" fmla="*/ 0 h 877824"/>
                  <a:gd name="connsiteX14" fmla="*/ 1558424 w 1558615"/>
                  <a:gd name="connsiteY14" fmla="*/ 21047 h 877824"/>
                  <a:gd name="connsiteX15" fmla="*/ 1521270 w 1558615"/>
                  <a:gd name="connsiteY15" fmla="*/ 145284 h 877824"/>
                  <a:gd name="connsiteX16" fmla="*/ 1476422 w 1558615"/>
                  <a:gd name="connsiteY16" fmla="*/ 296739 h 877824"/>
                  <a:gd name="connsiteX17" fmla="*/ 1471439 w 1558615"/>
                  <a:gd name="connsiteY17" fmla="*/ 435902 h 877824"/>
                  <a:gd name="connsiteX18" fmla="*/ 1431721 w 1558615"/>
                  <a:gd name="connsiteY18" fmla="*/ 460925 h 877824"/>
                  <a:gd name="connsiteX19" fmla="*/ 1421535 w 1558615"/>
                  <a:gd name="connsiteY19" fmla="*/ 456974 h 877824"/>
                  <a:gd name="connsiteX20" fmla="*/ 1387019 w 1558615"/>
                  <a:gd name="connsiteY20" fmla="*/ 448414 h 877824"/>
                  <a:gd name="connsiteX21" fmla="*/ 1362250 w 1558615"/>
                  <a:gd name="connsiteY21" fmla="*/ 500435 h 877824"/>
                  <a:gd name="connsiteX22" fmla="*/ 1501338 w 1558615"/>
                  <a:gd name="connsiteY22" fmla="*/ 681962 h 877824"/>
                  <a:gd name="connsiteX23" fmla="*/ 1441687 w 1558615"/>
                  <a:gd name="connsiteY23" fmla="*/ 784029 h 877824"/>
                  <a:gd name="connsiteX24" fmla="*/ 1337335 w 1558615"/>
                  <a:gd name="connsiteY24" fmla="*/ 840880 h 877824"/>
                  <a:gd name="connsiteX25" fmla="*/ 1329860 w 1558615"/>
                  <a:gd name="connsiteY25" fmla="*/ 846148 h 877824"/>
                  <a:gd name="connsiteX26" fmla="*/ 1328796 w 1558615"/>
                  <a:gd name="connsiteY26" fmla="*/ 864168 h 877824"/>
                  <a:gd name="connsiteX27" fmla="*/ 1329371 w 1558615"/>
                  <a:gd name="connsiteY27" fmla="*/ 877824 h 877824"/>
                  <a:gd name="connsiteX28" fmla="*/ 788801 w 1558615"/>
                  <a:gd name="connsiteY28" fmla="*/ 877824 h 877824"/>
                  <a:gd name="connsiteX29" fmla="*/ 784730 w 1558615"/>
                  <a:gd name="connsiteY29" fmla="*/ 848563 h 877824"/>
                  <a:gd name="connsiteX30" fmla="*/ 780690 w 1558615"/>
                  <a:gd name="connsiteY30" fmla="*/ 801370 h 877824"/>
                  <a:gd name="connsiteX31" fmla="*/ 770210 w 1558615"/>
                  <a:gd name="connsiteY31" fmla="*/ 864153 h 877824"/>
                  <a:gd name="connsiteX32" fmla="*/ 767947 w 1558615"/>
                  <a:gd name="connsiteY32" fmla="*/ 877824 h 877824"/>
                  <a:gd name="connsiteX33" fmla="*/ 287309 w 1558615"/>
                  <a:gd name="connsiteY33" fmla="*/ 877824 h 877824"/>
                  <a:gd name="connsiteX34" fmla="*/ 286540 w 1558615"/>
                  <a:gd name="connsiteY34" fmla="*/ 863564 h 877824"/>
                  <a:gd name="connsiteX35" fmla="*/ 286262 w 1558615"/>
                  <a:gd name="connsiteY35" fmla="*/ 858440 h 877824"/>
                  <a:gd name="connsiteX36" fmla="*/ 156921 w 1558615"/>
                  <a:gd name="connsiteY36" fmla="*/ 850977 h 877824"/>
                  <a:gd name="connsiteX37" fmla="*/ 206752 w 1558615"/>
                  <a:gd name="connsiteY37" fmla="*/ 575065 h 877824"/>
                  <a:gd name="connsiteX38" fmla="*/ 201769 w 1558615"/>
                  <a:gd name="connsiteY38" fmla="*/ 522824 h 877824"/>
                  <a:gd name="connsiteX39" fmla="*/ 135229 w 1558615"/>
                  <a:gd name="connsiteY39" fmla="*/ 435024 h 877824"/>
                  <a:gd name="connsiteX40" fmla="*/ 132225 w 1558615"/>
                  <a:gd name="connsiteY40" fmla="*/ 438536 h 877824"/>
                  <a:gd name="connsiteX41" fmla="*/ 134643 w 1558615"/>
                  <a:gd name="connsiteY41" fmla="*/ 433488 h 877824"/>
                  <a:gd name="connsiteX42" fmla="*/ 15415 w 1558615"/>
                  <a:gd name="connsiteY42" fmla="*/ 93043 h 877824"/>
                  <a:gd name="connsiteX43" fmla="*/ 465 w 1558615"/>
                  <a:gd name="connsiteY43" fmla="*/ 1072 h 877824"/>
                  <a:gd name="connsiteX44" fmla="*/ 385 w 1558615"/>
                  <a:gd name="connsiteY44" fmla="*/ 0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58615" h="877824">
                    <a:moveTo>
                      <a:pt x="385" y="0"/>
                    </a:moveTo>
                    <a:lnTo>
                      <a:pt x="268597" y="0"/>
                    </a:lnTo>
                    <a:lnTo>
                      <a:pt x="268403" y="14112"/>
                    </a:lnTo>
                    <a:cubicBezTo>
                      <a:pt x="269471" y="49856"/>
                      <a:pt x="275105" y="99244"/>
                      <a:pt x="286262" y="140235"/>
                    </a:cubicBezTo>
                    <a:cubicBezTo>
                      <a:pt x="301211" y="195110"/>
                      <a:pt x="311104" y="170087"/>
                      <a:pt x="308539" y="135406"/>
                    </a:cubicBezTo>
                    <a:cubicBezTo>
                      <a:pt x="307660" y="122318"/>
                      <a:pt x="306739" y="79907"/>
                      <a:pt x="305932" y="32005"/>
                    </a:cubicBezTo>
                    <a:lnTo>
                      <a:pt x="305432" y="0"/>
                    </a:lnTo>
                    <a:lnTo>
                      <a:pt x="1263840" y="0"/>
                    </a:lnTo>
                    <a:lnTo>
                      <a:pt x="1262808" y="30924"/>
                    </a:lnTo>
                    <a:cubicBezTo>
                      <a:pt x="1262808" y="60776"/>
                      <a:pt x="1267717" y="85580"/>
                      <a:pt x="1270136" y="115432"/>
                    </a:cubicBezTo>
                    <a:cubicBezTo>
                      <a:pt x="1272700" y="145284"/>
                      <a:pt x="1285085" y="58362"/>
                      <a:pt x="1285085" y="58362"/>
                    </a:cubicBezTo>
                    <a:cubicBezTo>
                      <a:pt x="1285085" y="58362"/>
                      <a:pt x="1285085" y="38730"/>
                      <a:pt x="1286167" y="11135"/>
                    </a:cubicBezTo>
                    <a:lnTo>
                      <a:pt x="1286721" y="0"/>
                    </a:lnTo>
                    <a:lnTo>
                      <a:pt x="1555066" y="0"/>
                    </a:lnTo>
                    <a:lnTo>
                      <a:pt x="1558424" y="21047"/>
                    </a:lnTo>
                    <a:cubicBezTo>
                      <a:pt x="1560916" y="63410"/>
                      <a:pt x="1538565" y="123114"/>
                      <a:pt x="1521270" y="145284"/>
                    </a:cubicBezTo>
                    <a:cubicBezTo>
                      <a:pt x="1503829" y="167673"/>
                      <a:pt x="1488953" y="262058"/>
                      <a:pt x="1476422" y="296739"/>
                    </a:cubicBezTo>
                    <a:cubicBezTo>
                      <a:pt x="1464111" y="331639"/>
                      <a:pt x="1474004" y="393758"/>
                      <a:pt x="1471439" y="435902"/>
                    </a:cubicBezTo>
                    <a:cubicBezTo>
                      <a:pt x="1471439" y="463559"/>
                      <a:pt x="1431721" y="460925"/>
                      <a:pt x="1431721" y="460925"/>
                    </a:cubicBezTo>
                    <a:lnTo>
                      <a:pt x="1421535" y="456974"/>
                    </a:lnTo>
                    <a:cubicBezTo>
                      <a:pt x="1403361" y="454121"/>
                      <a:pt x="1387019" y="448414"/>
                      <a:pt x="1387019" y="448414"/>
                    </a:cubicBezTo>
                    <a:lnTo>
                      <a:pt x="1362250" y="500435"/>
                    </a:lnTo>
                    <a:cubicBezTo>
                      <a:pt x="1362250" y="500435"/>
                      <a:pt x="1469021" y="649695"/>
                      <a:pt x="1501338" y="681962"/>
                    </a:cubicBezTo>
                    <a:cubicBezTo>
                      <a:pt x="1533655" y="714448"/>
                      <a:pt x="1498773" y="706985"/>
                      <a:pt x="1441687" y="784029"/>
                    </a:cubicBezTo>
                    <a:cubicBezTo>
                      <a:pt x="1384528" y="860854"/>
                      <a:pt x="1337335" y="840880"/>
                      <a:pt x="1337335" y="840880"/>
                    </a:cubicBezTo>
                    <a:cubicBezTo>
                      <a:pt x="1337335" y="840880"/>
                      <a:pt x="1337335" y="840880"/>
                      <a:pt x="1329860" y="846148"/>
                    </a:cubicBezTo>
                    <a:cubicBezTo>
                      <a:pt x="1328926" y="846751"/>
                      <a:pt x="1328613" y="853179"/>
                      <a:pt x="1328796" y="864168"/>
                    </a:cubicBezTo>
                    <a:lnTo>
                      <a:pt x="1329371" y="877824"/>
                    </a:lnTo>
                    <a:lnTo>
                      <a:pt x="788801" y="877824"/>
                    </a:lnTo>
                    <a:lnTo>
                      <a:pt x="784730" y="848563"/>
                    </a:lnTo>
                    <a:cubicBezTo>
                      <a:pt x="781936" y="823100"/>
                      <a:pt x="780690" y="801370"/>
                      <a:pt x="780690" y="801370"/>
                    </a:cubicBezTo>
                    <a:cubicBezTo>
                      <a:pt x="780690" y="801370"/>
                      <a:pt x="775084" y="834830"/>
                      <a:pt x="770210" y="864153"/>
                    </a:cubicBezTo>
                    <a:lnTo>
                      <a:pt x="767947" y="877824"/>
                    </a:lnTo>
                    <a:lnTo>
                      <a:pt x="287309" y="877824"/>
                    </a:lnTo>
                    <a:lnTo>
                      <a:pt x="286540" y="863564"/>
                    </a:lnTo>
                    <a:cubicBezTo>
                      <a:pt x="286359" y="860216"/>
                      <a:pt x="286262" y="858440"/>
                      <a:pt x="286262" y="858440"/>
                    </a:cubicBezTo>
                    <a:cubicBezTo>
                      <a:pt x="286262" y="858440"/>
                      <a:pt x="169452" y="853391"/>
                      <a:pt x="156921" y="850977"/>
                    </a:cubicBezTo>
                    <a:cubicBezTo>
                      <a:pt x="144536" y="848343"/>
                      <a:pt x="196639" y="624672"/>
                      <a:pt x="206752" y="575065"/>
                    </a:cubicBezTo>
                    <a:cubicBezTo>
                      <a:pt x="216645" y="525458"/>
                      <a:pt x="224119" y="527873"/>
                      <a:pt x="201769" y="522824"/>
                    </a:cubicBezTo>
                    <a:cubicBezTo>
                      <a:pt x="179711" y="517995"/>
                      <a:pt x="147980" y="471900"/>
                      <a:pt x="135229" y="435024"/>
                    </a:cubicBezTo>
                    <a:cubicBezTo>
                      <a:pt x="134203" y="436122"/>
                      <a:pt x="133177" y="437219"/>
                      <a:pt x="132225" y="438536"/>
                    </a:cubicBezTo>
                    <a:lnTo>
                      <a:pt x="134643" y="433488"/>
                    </a:lnTo>
                    <a:cubicBezTo>
                      <a:pt x="122332" y="396173"/>
                      <a:pt x="25308" y="150332"/>
                      <a:pt x="15415" y="93043"/>
                    </a:cubicBezTo>
                    <a:cubicBezTo>
                      <a:pt x="5375" y="35973"/>
                      <a:pt x="-1953" y="35973"/>
                      <a:pt x="465" y="1072"/>
                    </a:cubicBezTo>
                    <a:lnTo>
                      <a:pt x="3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379856" y="1857362"/>
              <a:ext cx="1246429" cy="4527955"/>
              <a:chOff x="6379856" y="1857362"/>
              <a:chExt cx="1246429" cy="4527955"/>
            </a:xfrm>
            <a:grpFill/>
          </p:grpSpPr>
          <p:sp>
            <p:nvSpPr>
              <p:cNvPr id="10" name="Freeform 9"/>
              <p:cNvSpPr/>
              <p:nvPr/>
            </p:nvSpPr>
            <p:spPr>
              <a:xfrm>
                <a:off x="6379856" y="2610229"/>
                <a:ext cx="1246429" cy="815415"/>
              </a:xfrm>
              <a:custGeom>
                <a:avLst/>
                <a:gdLst>
                  <a:gd name="connsiteX0" fmla="*/ 83169 w 1248643"/>
                  <a:gd name="connsiteY0" fmla="*/ 0 h 816864"/>
                  <a:gd name="connsiteX1" fmla="*/ 874717 w 1248643"/>
                  <a:gd name="connsiteY1" fmla="*/ 0 h 816864"/>
                  <a:gd name="connsiteX2" fmla="*/ 888781 w 1248643"/>
                  <a:gd name="connsiteY2" fmla="*/ 17007 h 816864"/>
                  <a:gd name="connsiteX3" fmla="*/ 1097731 w 1248643"/>
                  <a:gd name="connsiteY3" fmla="*/ 315535 h 816864"/>
                  <a:gd name="connsiteX4" fmla="*/ 1248118 w 1248643"/>
                  <a:gd name="connsiteY4" fmla="*/ 585516 h 816864"/>
                  <a:gd name="connsiteX5" fmla="*/ 1181957 w 1248643"/>
                  <a:gd name="connsiteY5" fmla="*/ 691633 h 816864"/>
                  <a:gd name="connsiteX6" fmla="*/ 1001703 w 1248643"/>
                  <a:gd name="connsiteY6" fmla="*/ 814521 h 816864"/>
                  <a:gd name="connsiteX7" fmla="*/ 998540 w 1248643"/>
                  <a:gd name="connsiteY7" fmla="*/ 816864 h 816864"/>
                  <a:gd name="connsiteX8" fmla="*/ 211120 w 1248643"/>
                  <a:gd name="connsiteY8" fmla="*/ 816864 h 816864"/>
                  <a:gd name="connsiteX9" fmla="*/ 205650 w 1248643"/>
                  <a:gd name="connsiteY9" fmla="*/ 764202 h 816864"/>
                  <a:gd name="connsiteX10" fmla="*/ 106999 w 1248643"/>
                  <a:gd name="connsiteY10" fmla="*/ 524360 h 816864"/>
                  <a:gd name="connsiteX11" fmla="*/ 61 w 1248643"/>
                  <a:gd name="connsiteY11" fmla="*/ 123544 h 816864"/>
                  <a:gd name="connsiteX12" fmla="*/ 62480 w 1248643"/>
                  <a:gd name="connsiteY12" fmla="*/ 17168 h 816864"/>
                  <a:gd name="connsiteX13" fmla="*/ 83169 w 1248643"/>
                  <a:gd name="connsiteY13" fmla="*/ 0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643" h="816864">
                    <a:moveTo>
                      <a:pt x="83169" y="0"/>
                    </a:moveTo>
                    <a:lnTo>
                      <a:pt x="874717" y="0"/>
                    </a:lnTo>
                    <a:lnTo>
                      <a:pt x="888781" y="17007"/>
                    </a:lnTo>
                    <a:cubicBezTo>
                      <a:pt x="927356" y="66717"/>
                      <a:pt x="1002025" y="180359"/>
                      <a:pt x="1097731" y="315535"/>
                    </a:cubicBezTo>
                    <a:cubicBezTo>
                      <a:pt x="1207109" y="470023"/>
                      <a:pt x="1243471" y="530753"/>
                      <a:pt x="1248118" y="585516"/>
                    </a:cubicBezTo>
                    <a:cubicBezTo>
                      <a:pt x="1252649" y="639640"/>
                      <a:pt x="1227672" y="661375"/>
                      <a:pt x="1181957" y="691633"/>
                    </a:cubicBezTo>
                    <a:cubicBezTo>
                      <a:pt x="1147889" y="714646"/>
                      <a:pt x="1056021" y="775416"/>
                      <a:pt x="1001703" y="814521"/>
                    </a:cubicBezTo>
                    <a:lnTo>
                      <a:pt x="998540" y="816864"/>
                    </a:lnTo>
                    <a:lnTo>
                      <a:pt x="211120" y="816864"/>
                    </a:lnTo>
                    <a:lnTo>
                      <a:pt x="205650" y="764202"/>
                    </a:lnTo>
                    <a:cubicBezTo>
                      <a:pt x="188826" y="687970"/>
                      <a:pt x="149824" y="628879"/>
                      <a:pt x="106999" y="524360"/>
                    </a:cubicBezTo>
                    <a:cubicBezTo>
                      <a:pt x="50423" y="385215"/>
                      <a:pt x="-2030" y="226252"/>
                      <a:pt x="61" y="123544"/>
                    </a:cubicBezTo>
                    <a:cubicBezTo>
                      <a:pt x="911" y="85268"/>
                      <a:pt x="27728" y="49120"/>
                      <a:pt x="62480" y="17168"/>
                    </a:cubicBezTo>
                    <a:lnTo>
                      <a:pt x="831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583762" y="4301911"/>
                <a:ext cx="776468" cy="2083406"/>
              </a:xfrm>
              <a:custGeom>
                <a:avLst/>
                <a:gdLst>
                  <a:gd name="connsiteX0" fmla="*/ 0 w 777847"/>
                  <a:gd name="connsiteY0" fmla="*/ 0 h 2087108"/>
                  <a:gd name="connsiteX1" fmla="*/ 777847 w 777847"/>
                  <a:gd name="connsiteY1" fmla="*/ 0 h 2087108"/>
                  <a:gd name="connsiteX2" fmla="*/ 775140 w 777847"/>
                  <a:gd name="connsiteY2" fmla="*/ 28284 h 2087108"/>
                  <a:gd name="connsiteX3" fmla="*/ 761315 w 777847"/>
                  <a:gd name="connsiteY3" fmla="*/ 435279 h 2087108"/>
                  <a:gd name="connsiteX4" fmla="*/ 665588 w 777847"/>
                  <a:gd name="connsiteY4" fmla="*/ 498778 h 2087108"/>
                  <a:gd name="connsiteX5" fmla="*/ 597510 w 777847"/>
                  <a:gd name="connsiteY5" fmla="*/ 529037 h 2087108"/>
                  <a:gd name="connsiteX6" fmla="*/ 526818 w 777847"/>
                  <a:gd name="connsiteY6" fmla="*/ 781544 h 2087108"/>
                  <a:gd name="connsiteX7" fmla="*/ 421913 w 777847"/>
                  <a:gd name="connsiteY7" fmla="*/ 1184065 h 2087108"/>
                  <a:gd name="connsiteX8" fmla="*/ 408437 w 777847"/>
                  <a:gd name="connsiteY8" fmla="*/ 1614925 h 2087108"/>
                  <a:gd name="connsiteX9" fmla="*/ 604190 w 777847"/>
                  <a:gd name="connsiteY9" fmla="*/ 1812670 h 2087108"/>
                  <a:gd name="connsiteX10" fmla="*/ 563239 w 777847"/>
                  <a:gd name="connsiteY10" fmla="*/ 1839306 h 2087108"/>
                  <a:gd name="connsiteX11" fmla="*/ 344773 w 777847"/>
                  <a:gd name="connsiteY11" fmla="*/ 1823963 h 2087108"/>
                  <a:gd name="connsiteX12" fmla="*/ 328858 w 777847"/>
                  <a:gd name="connsiteY12" fmla="*/ 1919852 h 2087108"/>
                  <a:gd name="connsiteX13" fmla="*/ 223836 w 777847"/>
                  <a:gd name="connsiteY13" fmla="*/ 2076471 h 2087108"/>
                  <a:gd name="connsiteX14" fmla="*/ 94244 w 777847"/>
                  <a:gd name="connsiteY14" fmla="*/ 1998055 h 2087108"/>
                  <a:gd name="connsiteX15" fmla="*/ 128458 w 777847"/>
                  <a:gd name="connsiteY15" fmla="*/ 1734467 h 2087108"/>
                  <a:gd name="connsiteX16" fmla="*/ 139843 w 777847"/>
                  <a:gd name="connsiteY16" fmla="*/ 1712945 h 2087108"/>
                  <a:gd name="connsiteX17" fmla="*/ 125902 w 777847"/>
                  <a:gd name="connsiteY17" fmla="*/ 1710601 h 2087108"/>
                  <a:gd name="connsiteX18" fmla="*/ 123694 w 777847"/>
                  <a:gd name="connsiteY18" fmla="*/ 1601927 h 2087108"/>
                  <a:gd name="connsiteX19" fmla="*/ 71184 w 777847"/>
                  <a:gd name="connsiteY19" fmla="*/ 1534592 h 2087108"/>
                  <a:gd name="connsiteX20" fmla="*/ 153086 w 777847"/>
                  <a:gd name="connsiteY20" fmla="*/ 1349633 h 2087108"/>
                  <a:gd name="connsiteX21" fmla="*/ 130723 w 777847"/>
                  <a:gd name="connsiteY21" fmla="*/ 1018709 h 2087108"/>
                  <a:gd name="connsiteX22" fmla="*/ 198917 w 777847"/>
                  <a:gd name="connsiteY22" fmla="*/ 631318 h 2087108"/>
                  <a:gd name="connsiteX23" fmla="*/ 78096 w 777847"/>
                  <a:gd name="connsiteY23" fmla="*/ 583374 h 2087108"/>
                  <a:gd name="connsiteX24" fmla="*/ 30523 w 777847"/>
                  <a:gd name="connsiteY24" fmla="*/ 289954 h 2087108"/>
                  <a:gd name="connsiteX25" fmla="*/ 11129 w 777847"/>
                  <a:gd name="connsiteY25" fmla="*/ 69968 h 2087108"/>
                  <a:gd name="connsiteX26" fmla="*/ 0 w 777847"/>
                  <a:gd name="connsiteY26" fmla="*/ 0 h 208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7847" h="2087108">
                    <a:moveTo>
                      <a:pt x="0" y="0"/>
                    </a:moveTo>
                    <a:lnTo>
                      <a:pt x="777847" y="0"/>
                    </a:lnTo>
                    <a:lnTo>
                      <a:pt x="775140" y="28284"/>
                    </a:lnTo>
                    <a:cubicBezTo>
                      <a:pt x="765846" y="128860"/>
                      <a:pt x="763639" y="394153"/>
                      <a:pt x="761315" y="435279"/>
                    </a:cubicBezTo>
                    <a:cubicBezTo>
                      <a:pt x="759166" y="477044"/>
                      <a:pt x="702183" y="489829"/>
                      <a:pt x="665588" y="498778"/>
                    </a:cubicBezTo>
                    <a:cubicBezTo>
                      <a:pt x="629516" y="507302"/>
                      <a:pt x="597510" y="529037"/>
                      <a:pt x="597510" y="529037"/>
                    </a:cubicBezTo>
                    <a:cubicBezTo>
                      <a:pt x="549704" y="552902"/>
                      <a:pt x="561264" y="550772"/>
                      <a:pt x="526818" y="781544"/>
                    </a:cubicBezTo>
                    <a:cubicBezTo>
                      <a:pt x="508405" y="870827"/>
                      <a:pt x="488132" y="990582"/>
                      <a:pt x="421913" y="1184065"/>
                    </a:cubicBezTo>
                    <a:cubicBezTo>
                      <a:pt x="355984" y="1377973"/>
                      <a:pt x="392637" y="1495384"/>
                      <a:pt x="408437" y="1614925"/>
                    </a:cubicBezTo>
                    <a:cubicBezTo>
                      <a:pt x="424120" y="1734467"/>
                      <a:pt x="572416" y="1797967"/>
                      <a:pt x="604190" y="1812670"/>
                    </a:cubicBezTo>
                    <a:cubicBezTo>
                      <a:pt x="636196" y="1828225"/>
                      <a:pt x="624753" y="1839306"/>
                      <a:pt x="563239" y="1839306"/>
                    </a:cubicBezTo>
                    <a:cubicBezTo>
                      <a:pt x="501841" y="1839306"/>
                      <a:pt x="371958" y="1835044"/>
                      <a:pt x="344773" y="1823963"/>
                    </a:cubicBezTo>
                    <a:cubicBezTo>
                      <a:pt x="317298" y="1812670"/>
                      <a:pt x="328858" y="1845485"/>
                      <a:pt x="328858" y="1919852"/>
                    </a:cubicBezTo>
                    <a:cubicBezTo>
                      <a:pt x="328858" y="1993580"/>
                      <a:pt x="267169" y="2041525"/>
                      <a:pt x="223836" y="2076471"/>
                    </a:cubicBezTo>
                    <a:cubicBezTo>
                      <a:pt x="180620" y="2111204"/>
                      <a:pt x="139843" y="2054523"/>
                      <a:pt x="94244" y="1998055"/>
                    </a:cubicBezTo>
                    <a:cubicBezTo>
                      <a:pt x="48762" y="1941587"/>
                      <a:pt x="128458" y="1734467"/>
                      <a:pt x="128458" y="1734467"/>
                    </a:cubicBezTo>
                    <a:cubicBezTo>
                      <a:pt x="130723" y="1719551"/>
                      <a:pt x="139843" y="1712945"/>
                      <a:pt x="139843" y="1712945"/>
                    </a:cubicBezTo>
                    <a:lnTo>
                      <a:pt x="125902" y="1710601"/>
                    </a:lnTo>
                    <a:cubicBezTo>
                      <a:pt x="125902" y="1710601"/>
                      <a:pt x="123694" y="1669689"/>
                      <a:pt x="123694" y="1601927"/>
                    </a:cubicBezTo>
                    <a:cubicBezTo>
                      <a:pt x="123694" y="1534592"/>
                      <a:pt x="94244" y="1567194"/>
                      <a:pt x="71184" y="1534592"/>
                    </a:cubicBezTo>
                    <a:cubicBezTo>
                      <a:pt x="28141" y="1455963"/>
                      <a:pt x="125902" y="1360287"/>
                      <a:pt x="153086" y="1349633"/>
                    </a:cubicBezTo>
                    <a:cubicBezTo>
                      <a:pt x="180620" y="1338765"/>
                      <a:pt x="158024" y="1177672"/>
                      <a:pt x="130723" y="1018709"/>
                    </a:cubicBezTo>
                    <a:cubicBezTo>
                      <a:pt x="103306" y="859960"/>
                      <a:pt x="196477" y="681180"/>
                      <a:pt x="198917" y="631318"/>
                    </a:cubicBezTo>
                    <a:cubicBezTo>
                      <a:pt x="201182" y="581456"/>
                      <a:pt x="133046" y="609583"/>
                      <a:pt x="78096" y="583374"/>
                    </a:cubicBezTo>
                    <a:cubicBezTo>
                      <a:pt x="23611" y="557377"/>
                      <a:pt x="30523" y="413544"/>
                      <a:pt x="30523" y="289954"/>
                    </a:cubicBezTo>
                    <a:cubicBezTo>
                      <a:pt x="30523" y="227733"/>
                      <a:pt x="22522" y="149903"/>
                      <a:pt x="11129" y="69968"/>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462877" y="1857362"/>
                <a:ext cx="790144" cy="752867"/>
              </a:xfrm>
              <a:custGeom>
                <a:avLst/>
                <a:gdLst>
                  <a:gd name="connsiteX0" fmla="*/ 390323 w 791548"/>
                  <a:gd name="connsiteY0" fmla="*/ 232 h 754205"/>
                  <a:gd name="connsiteX1" fmla="*/ 600518 w 791548"/>
                  <a:gd name="connsiteY1" fmla="*/ 59710 h 754205"/>
                  <a:gd name="connsiteX2" fmla="*/ 629504 w 791548"/>
                  <a:gd name="connsiteY2" fmla="*/ 371030 h 754205"/>
                  <a:gd name="connsiteX3" fmla="*/ 538423 w 791548"/>
                  <a:gd name="connsiteY3" fmla="*/ 582198 h 754205"/>
                  <a:gd name="connsiteX4" fmla="*/ 522740 w 791548"/>
                  <a:gd name="connsiteY4" fmla="*/ 658270 h 754205"/>
                  <a:gd name="connsiteX5" fmla="*/ 684338 w 791548"/>
                  <a:gd name="connsiteY5" fmla="*/ 697478 h 754205"/>
                  <a:gd name="connsiteX6" fmla="*/ 791334 w 791548"/>
                  <a:gd name="connsiteY6" fmla="*/ 753946 h 754205"/>
                  <a:gd name="connsiteX7" fmla="*/ 791548 w 791548"/>
                  <a:gd name="connsiteY7" fmla="*/ 754205 h 754205"/>
                  <a:gd name="connsiteX8" fmla="*/ 0 w 791548"/>
                  <a:gd name="connsiteY8" fmla="*/ 754205 h 754205"/>
                  <a:gd name="connsiteX9" fmla="*/ 16040 w 791548"/>
                  <a:gd name="connsiteY9" fmla="*/ 740895 h 754205"/>
                  <a:gd name="connsiteX10" fmla="*/ 135706 w 791548"/>
                  <a:gd name="connsiteY10" fmla="*/ 656139 h 754205"/>
                  <a:gd name="connsiteX11" fmla="*/ 185777 w 791548"/>
                  <a:gd name="connsiteY11" fmla="*/ 595197 h 754205"/>
                  <a:gd name="connsiteX12" fmla="*/ 233466 w 791548"/>
                  <a:gd name="connsiteY12" fmla="*/ 519125 h 754205"/>
                  <a:gd name="connsiteX13" fmla="*/ 190134 w 791548"/>
                  <a:gd name="connsiteY13" fmla="*/ 418974 h 754205"/>
                  <a:gd name="connsiteX14" fmla="*/ 176483 w 791548"/>
                  <a:gd name="connsiteY14" fmla="*/ 399157 h 754205"/>
                  <a:gd name="connsiteX15" fmla="*/ 155862 w 791548"/>
                  <a:gd name="connsiteY15" fmla="*/ 314136 h 754205"/>
                  <a:gd name="connsiteX16" fmla="*/ 183395 w 791548"/>
                  <a:gd name="connsiteY16" fmla="*/ 268748 h 754205"/>
                  <a:gd name="connsiteX17" fmla="*/ 212846 w 791548"/>
                  <a:gd name="connsiteY17" fmla="*/ 111916 h 754205"/>
                  <a:gd name="connsiteX18" fmla="*/ 390323 w 791548"/>
                  <a:gd name="connsiteY18" fmla="*/ 232 h 7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1548" h="754205">
                    <a:moveTo>
                      <a:pt x="390323" y="232"/>
                    </a:moveTo>
                    <a:cubicBezTo>
                      <a:pt x="460107" y="-2724"/>
                      <a:pt x="535345" y="22846"/>
                      <a:pt x="600518" y="59710"/>
                    </a:cubicBezTo>
                    <a:cubicBezTo>
                      <a:pt x="730052" y="133864"/>
                      <a:pt x="634209" y="329904"/>
                      <a:pt x="629504" y="371030"/>
                    </a:cubicBezTo>
                    <a:cubicBezTo>
                      <a:pt x="625089" y="412368"/>
                      <a:pt x="559218" y="538303"/>
                      <a:pt x="538423" y="582198"/>
                    </a:cubicBezTo>
                    <a:cubicBezTo>
                      <a:pt x="517977" y="625668"/>
                      <a:pt x="513736" y="632274"/>
                      <a:pt x="522740" y="658270"/>
                    </a:cubicBezTo>
                    <a:cubicBezTo>
                      <a:pt x="531917" y="684480"/>
                      <a:pt x="627470" y="686398"/>
                      <a:pt x="684338" y="697478"/>
                    </a:cubicBezTo>
                    <a:cubicBezTo>
                      <a:pt x="741379" y="708133"/>
                      <a:pt x="759386" y="719213"/>
                      <a:pt x="791334" y="753946"/>
                    </a:cubicBezTo>
                    <a:lnTo>
                      <a:pt x="791548" y="754205"/>
                    </a:lnTo>
                    <a:lnTo>
                      <a:pt x="0" y="754205"/>
                    </a:lnTo>
                    <a:lnTo>
                      <a:pt x="16040" y="740895"/>
                    </a:lnTo>
                    <a:cubicBezTo>
                      <a:pt x="66757" y="702326"/>
                      <a:pt x="120894" y="672440"/>
                      <a:pt x="135706" y="656139"/>
                    </a:cubicBezTo>
                    <a:cubicBezTo>
                      <a:pt x="165214" y="623537"/>
                      <a:pt x="183395" y="625668"/>
                      <a:pt x="185777" y="595197"/>
                    </a:cubicBezTo>
                    <a:lnTo>
                      <a:pt x="233466" y="519125"/>
                    </a:lnTo>
                    <a:cubicBezTo>
                      <a:pt x="249557" y="486523"/>
                      <a:pt x="208779" y="421105"/>
                      <a:pt x="190134" y="418974"/>
                    </a:cubicBezTo>
                    <a:cubicBezTo>
                      <a:pt x="171952" y="416843"/>
                      <a:pt x="176483" y="418974"/>
                      <a:pt x="176483" y="399157"/>
                    </a:cubicBezTo>
                    <a:cubicBezTo>
                      <a:pt x="176483" y="379979"/>
                      <a:pt x="174102" y="366768"/>
                      <a:pt x="155862" y="314136"/>
                    </a:cubicBezTo>
                    <a:cubicBezTo>
                      <a:pt x="137855" y="262142"/>
                      <a:pt x="183395" y="268748"/>
                      <a:pt x="183395" y="268748"/>
                    </a:cubicBezTo>
                    <a:cubicBezTo>
                      <a:pt x="185777" y="253406"/>
                      <a:pt x="169861" y="192676"/>
                      <a:pt x="212846" y="111916"/>
                    </a:cubicBezTo>
                    <a:cubicBezTo>
                      <a:pt x="256208" y="34672"/>
                      <a:pt x="320539" y="3189"/>
                      <a:pt x="390323" y="2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6518302" y="3425644"/>
                <a:ext cx="911994" cy="876267"/>
              </a:xfrm>
              <a:custGeom>
                <a:avLst/>
                <a:gdLst>
                  <a:gd name="connsiteX0" fmla="*/ 72427 w 913614"/>
                  <a:gd name="connsiteY0" fmla="*/ 0 h 877824"/>
                  <a:gd name="connsiteX1" fmla="*/ 859847 w 913614"/>
                  <a:gd name="connsiteY1" fmla="*/ 0 h 877824"/>
                  <a:gd name="connsiteX2" fmla="*/ 839422 w 913614"/>
                  <a:gd name="connsiteY2" fmla="*/ 15128 h 877824"/>
                  <a:gd name="connsiteX3" fmla="*/ 824741 w 913614"/>
                  <a:gd name="connsiteY3" fmla="*/ 27339 h 877824"/>
                  <a:gd name="connsiteX4" fmla="*/ 865692 w 913614"/>
                  <a:gd name="connsiteY4" fmla="*/ 216560 h 877824"/>
                  <a:gd name="connsiteX5" fmla="*/ 913614 w 913614"/>
                  <a:gd name="connsiteY5" fmla="*/ 375522 h 877824"/>
                  <a:gd name="connsiteX6" fmla="*/ 867842 w 913614"/>
                  <a:gd name="connsiteY6" fmla="*/ 416861 h 877824"/>
                  <a:gd name="connsiteX7" fmla="*/ 865692 w 913614"/>
                  <a:gd name="connsiteY7" fmla="*/ 551532 h 877824"/>
                  <a:gd name="connsiteX8" fmla="*/ 849029 w 913614"/>
                  <a:gd name="connsiteY8" fmla="*/ 819242 h 877824"/>
                  <a:gd name="connsiteX9" fmla="*/ 843422 w 913614"/>
                  <a:gd name="connsiteY9" fmla="*/ 877824 h 877824"/>
                  <a:gd name="connsiteX10" fmla="*/ 65575 w 913614"/>
                  <a:gd name="connsiteY10" fmla="*/ 877824 h 877824"/>
                  <a:gd name="connsiteX11" fmla="*/ 57649 w 913614"/>
                  <a:gd name="connsiteY11" fmla="*/ 828001 h 877824"/>
                  <a:gd name="connsiteX12" fmla="*/ 36965 w 913614"/>
                  <a:gd name="connsiteY12" fmla="*/ 715182 h 877824"/>
                  <a:gd name="connsiteX13" fmla="*/ 27439 w 913614"/>
                  <a:gd name="connsiteY13" fmla="*/ 504013 h 877824"/>
                  <a:gd name="connsiteX14" fmla="*/ 312 w 913614"/>
                  <a:gd name="connsiteY14" fmla="*/ 464805 h 877824"/>
                  <a:gd name="connsiteX15" fmla="*/ 75709 w 913614"/>
                  <a:gd name="connsiteY15" fmla="*/ 31601 h 877824"/>
                  <a:gd name="connsiteX16" fmla="*/ 72427 w 913614"/>
                  <a:gd name="connsiteY16" fmla="*/ 0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3614" h="877824">
                    <a:moveTo>
                      <a:pt x="72427" y="0"/>
                    </a:moveTo>
                    <a:lnTo>
                      <a:pt x="859847" y="0"/>
                    </a:lnTo>
                    <a:lnTo>
                      <a:pt x="839422" y="15128"/>
                    </a:lnTo>
                    <a:cubicBezTo>
                      <a:pt x="832897" y="20167"/>
                      <a:pt x="827856" y="24329"/>
                      <a:pt x="824741" y="27339"/>
                    </a:cubicBezTo>
                    <a:cubicBezTo>
                      <a:pt x="799648" y="51205"/>
                      <a:pt x="858954" y="173090"/>
                      <a:pt x="865692" y="216560"/>
                    </a:cubicBezTo>
                    <a:cubicBezTo>
                      <a:pt x="872489" y="259816"/>
                      <a:pt x="913614" y="375522"/>
                      <a:pt x="913614" y="375522"/>
                    </a:cubicBezTo>
                    <a:cubicBezTo>
                      <a:pt x="913614" y="375522"/>
                      <a:pt x="890670" y="399601"/>
                      <a:pt x="867842" y="416861"/>
                    </a:cubicBezTo>
                    <a:cubicBezTo>
                      <a:pt x="845130" y="434121"/>
                      <a:pt x="861336" y="475886"/>
                      <a:pt x="865692" y="551532"/>
                    </a:cubicBezTo>
                    <a:cubicBezTo>
                      <a:pt x="869090" y="608585"/>
                      <a:pt x="858373" y="723292"/>
                      <a:pt x="849029" y="819242"/>
                    </a:cubicBezTo>
                    <a:lnTo>
                      <a:pt x="843422" y="877824"/>
                    </a:lnTo>
                    <a:lnTo>
                      <a:pt x="65575" y="877824"/>
                    </a:lnTo>
                    <a:lnTo>
                      <a:pt x="57649" y="828001"/>
                    </a:lnTo>
                    <a:cubicBezTo>
                      <a:pt x="50834" y="788670"/>
                      <a:pt x="43747" y="750501"/>
                      <a:pt x="36965" y="715182"/>
                    </a:cubicBezTo>
                    <a:cubicBezTo>
                      <a:pt x="9316" y="573693"/>
                      <a:pt x="48002" y="506144"/>
                      <a:pt x="27439" y="504013"/>
                    </a:cubicBezTo>
                    <a:cubicBezTo>
                      <a:pt x="7109" y="501669"/>
                      <a:pt x="-1837" y="510406"/>
                      <a:pt x="312" y="464805"/>
                    </a:cubicBezTo>
                    <a:cubicBezTo>
                      <a:pt x="2520" y="418779"/>
                      <a:pt x="75709" y="157748"/>
                      <a:pt x="75709" y="31601"/>
                    </a:cubicBezTo>
                    <a:lnTo>
                      <a:pt x="724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FB98015F-5D78-F003-5D91-E732C11DE862}"/>
              </a:ext>
            </a:extLst>
          </p:cNvPr>
          <p:cNvGrpSpPr/>
          <p:nvPr/>
        </p:nvGrpSpPr>
        <p:grpSpPr>
          <a:xfrm>
            <a:off x="2117523" y="2229320"/>
            <a:ext cx="8201571" cy="5403466"/>
            <a:chOff x="-420178" y="2090418"/>
            <a:chExt cx="8201571" cy="5403466"/>
          </a:xfrm>
        </p:grpSpPr>
        <p:sp>
          <p:nvSpPr>
            <p:cNvPr id="2" name="Google Shape;320;p10">
              <a:extLst>
                <a:ext uri="{FF2B5EF4-FFF2-40B4-BE49-F238E27FC236}">
                  <a16:creationId xmlns:a16="http://schemas.microsoft.com/office/drawing/2014/main" id="{DF3B43D2-2564-7B30-4A87-BAC63EBBE24D}"/>
                </a:ext>
              </a:extLst>
            </p:cNvPr>
            <p:cNvSpPr txBox="1"/>
            <p:nvPr/>
          </p:nvSpPr>
          <p:spPr>
            <a:xfrm>
              <a:off x="-420178" y="2090418"/>
              <a:ext cx="8201571" cy="1446509"/>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r>
                <a:rPr lang="en-US" sz="8800" b="1" dirty="0">
                  <a:solidFill>
                    <a:schemeClr val="accent2">
                      <a:lumMod val="50000"/>
                    </a:schemeClr>
                  </a:solidFill>
                  <a:latin typeface="+mj-lt"/>
                  <a:ea typeface="Calibri"/>
                  <a:cs typeface="Calibri"/>
                  <a:sym typeface="Calibri"/>
                </a:rPr>
                <a:t>All about NetSuite</a:t>
              </a:r>
              <a:endParaRPr sz="8800" dirty="0">
                <a:solidFill>
                  <a:schemeClr val="accent2">
                    <a:lumMod val="50000"/>
                  </a:schemeClr>
                </a:solidFill>
                <a:latin typeface="+mj-lt"/>
              </a:endParaRPr>
            </a:p>
          </p:txBody>
        </p:sp>
        <p:sp>
          <p:nvSpPr>
            <p:cNvPr id="3" name="Google Shape;321;p10">
              <a:extLst>
                <a:ext uri="{FF2B5EF4-FFF2-40B4-BE49-F238E27FC236}">
                  <a16:creationId xmlns:a16="http://schemas.microsoft.com/office/drawing/2014/main" id="{5A9CDAC9-34D0-7C08-45D1-8AFE3EB60961}"/>
                </a:ext>
              </a:extLst>
            </p:cNvPr>
            <p:cNvSpPr txBox="1"/>
            <p:nvPr/>
          </p:nvSpPr>
          <p:spPr>
            <a:xfrm>
              <a:off x="886414" y="4385381"/>
              <a:ext cx="5588388" cy="3108503"/>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r>
                <a:rPr lang="en-US" sz="2800" b="1" dirty="0">
                  <a:solidFill>
                    <a:schemeClr val="accent2">
                      <a:lumMod val="50000"/>
                    </a:schemeClr>
                  </a:solidFill>
                  <a:latin typeface="+mn-lt"/>
                  <a:ea typeface="Calibri"/>
                  <a:cs typeface="Calibri"/>
                  <a:sym typeface="Calibri"/>
                </a:rPr>
                <a:t>One unified business management suite</a:t>
              </a:r>
            </a:p>
            <a:p>
              <a:pPr marL="0" marR="0" lvl="0" indent="0" algn="ctr" rtl="0">
                <a:spcBef>
                  <a:spcPts val="0"/>
                </a:spcBef>
                <a:spcAft>
                  <a:spcPts val="0"/>
                </a:spcAft>
                <a:buNone/>
              </a:pPr>
              <a:endParaRPr lang="en-US" sz="2800" b="1" dirty="0">
                <a:solidFill>
                  <a:schemeClr val="accent2">
                    <a:lumMod val="50000"/>
                  </a:schemeClr>
                </a:solidFill>
                <a:ea typeface="Calibri"/>
                <a:cs typeface="Calibri"/>
                <a:sym typeface="Calibri"/>
              </a:endParaRPr>
            </a:p>
            <a:p>
              <a:pPr marL="0" marR="0" lvl="0" indent="0" algn="ctr" rtl="0">
                <a:spcBef>
                  <a:spcPts val="0"/>
                </a:spcBef>
                <a:spcAft>
                  <a:spcPts val="0"/>
                </a:spcAft>
                <a:buNone/>
              </a:pPr>
              <a:endParaRPr lang="en-US" sz="2800" b="1" dirty="0">
                <a:solidFill>
                  <a:schemeClr val="accent2">
                    <a:lumMod val="50000"/>
                  </a:schemeClr>
                </a:solidFill>
                <a:latin typeface="+mn-lt"/>
                <a:ea typeface="Calibri"/>
                <a:cs typeface="Calibri"/>
                <a:sym typeface="Calibri"/>
              </a:endParaRPr>
            </a:p>
            <a:p>
              <a:pPr marL="0" marR="0" lvl="0" indent="0" algn="ctr" rtl="0">
                <a:spcBef>
                  <a:spcPts val="0"/>
                </a:spcBef>
                <a:spcAft>
                  <a:spcPts val="0"/>
                </a:spcAft>
                <a:buNone/>
              </a:pPr>
              <a:r>
                <a:rPr lang="en-US" sz="2800" b="1" dirty="0">
                  <a:solidFill>
                    <a:schemeClr val="accent2">
                      <a:lumMod val="50000"/>
                    </a:schemeClr>
                  </a:solidFill>
                  <a:latin typeface="+mn-lt"/>
                  <a:ea typeface="Calibri"/>
                  <a:cs typeface="Calibri"/>
                  <a:sym typeface="Calibri"/>
                </a:rPr>
                <a:t>Encompassing ERP/Financials, CRM, and ecommerce for more than 27,000 customers.</a:t>
              </a:r>
            </a:p>
          </p:txBody>
        </p:sp>
      </p:grpSp>
      <p:pic>
        <p:nvPicPr>
          <p:cNvPr id="15" name="Picture 2" descr="Logo, company name&#10;&#10;Description automatically generated">
            <a:extLst>
              <a:ext uri="{FF2B5EF4-FFF2-40B4-BE49-F238E27FC236}">
                <a16:creationId xmlns:a16="http://schemas.microsoft.com/office/drawing/2014/main" id="{7538DD61-2156-C934-61B3-1396F4FC35C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7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433015" y="2552131"/>
            <a:ext cx="4094328" cy="54686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914400" y="1954769"/>
            <a:ext cx="5149361" cy="6699481"/>
            <a:chOff x="14427200" y="12090400"/>
            <a:chExt cx="15590475" cy="20283713"/>
          </a:xfrm>
          <a:effectLst>
            <a:reflection blurRad="6350" stA="25000" endPos="8000" dir="5400000" sy="-100000" algn="bl" rotWithShape="0"/>
          </a:effectLst>
        </p:grpSpPr>
        <p:sp>
          <p:nvSpPr>
            <p:cNvPr id="3"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0">
                  <a:schemeClr val="accent3">
                    <a:lumMod val="60000"/>
                    <a:lumOff val="40000"/>
                  </a:schemeClr>
                </a:gs>
                <a:gs pos="100000">
                  <a:schemeClr val="accent3"/>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12"/>
            <p:cNvSpPr/>
            <p:nvPr/>
          </p:nvSpPr>
          <p:spPr>
            <a:xfrm>
              <a:off x="20485100" y="12192000"/>
              <a:ext cx="9430388" cy="14369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14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bg2">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lumMod val="75000"/>
                  </a:schemeClr>
                </a:gs>
                <a:gs pos="100000">
                  <a:schemeClr val="bg2">
                    <a:lumMod val="20000"/>
                    <a:lumOff val="8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chemeClr val="bg2">
                <a:lumMod val="9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chemeClr val="bg2">
                <a:lumMod val="9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4" name="Group 13"/>
          <p:cNvGrpSpPr/>
          <p:nvPr/>
        </p:nvGrpSpPr>
        <p:grpSpPr>
          <a:xfrm rot="16200000">
            <a:off x="3595237" y="3333879"/>
            <a:ext cx="5149361" cy="6699481"/>
            <a:chOff x="14427200" y="12090400"/>
            <a:chExt cx="15590475" cy="20283713"/>
          </a:xfrm>
          <a:effectLst/>
        </p:grpSpPr>
        <p:sp>
          <p:nvSpPr>
            <p:cNvPr id="15"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 name="Shape 8"/>
            <p:cNvSpPr/>
            <p:nvPr/>
          </p:nvSpPr>
          <p:spPr>
            <a:xfrm>
              <a:off x="14528806" y="12192001"/>
              <a:ext cx="15384021" cy="20077253"/>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0">
                  <a:schemeClr val="tx2">
                    <a:lumMod val="60000"/>
                    <a:lumOff val="40000"/>
                  </a:schemeClr>
                </a:gs>
                <a:gs pos="100000">
                  <a:schemeClr val="tx2"/>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12"/>
            <p:cNvSpPr/>
            <p:nvPr/>
          </p:nvSpPr>
          <p:spPr>
            <a:xfrm>
              <a:off x="20485100" y="12192000"/>
              <a:ext cx="9430388" cy="14369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bg2">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lumMod val="75000"/>
                  </a:schemeClr>
                </a:gs>
                <a:gs pos="100000">
                  <a:schemeClr val="bg2">
                    <a:lumMod val="20000"/>
                    <a:lumOff val="8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chemeClr val="bg2">
                <a:lumMod val="9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chemeClr val="bg2">
                <a:lumMod val="9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9" name="Rectangle 18"/>
          <p:cNvSpPr/>
          <p:nvPr/>
        </p:nvSpPr>
        <p:spPr>
          <a:xfrm>
            <a:off x="3414423" y="4659473"/>
            <a:ext cx="5483917" cy="406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06303" y="5436267"/>
            <a:ext cx="3503300" cy="2554545"/>
          </a:xfrm>
          <a:prstGeom prst="rect">
            <a:avLst/>
          </a:prstGeom>
          <a:noFill/>
        </p:spPr>
        <p:txBody>
          <a:bodyPr wrap="square" rtlCol="0">
            <a:spAutoFit/>
          </a:bodyPr>
          <a:lstStyle/>
          <a:p>
            <a:pPr algn="r"/>
            <a:r>
              <a:rPr lang="en-US" sz="8000" b="1" dirty="0">
                <a:solidFill>
                  <a:schemeClr val="accent4">
                    <a:lumMod val="20000"/>
                    <a:lumOff val="80000"/>
                  </a:schemeClr>
                </a:solidFill>
                <a:latin typeface="Book Antiqua" panose="02040602050305030304" pitchFamily="18" charset="0"/>
                <a:ea typeface="Roboto" panose="02000000000000000000" pitchFamily="2" charset="0"/>
                <a:cs typeface="Roboto" panose="02000000000000000000" pitchFamily="2" charset="0"/>
              </a:rPr>
              <a:t>About Folio3</a:t>
            </a:r>
          </a:p>
        </p:txBody>
      </p:sp>
      <p:pic>
        <p:nvPicPr>
          <p:cNvPr id="63" name="Picture 62" descr="A picture containing text&#10;&#10;Description automatically generated">
            <a:extLst>
              <a:ext uri="{FF2B5EF4-FFF2-40B4-BE49-F238E27FC236}">
                <a16:creationId xmlns:a16="http://schemas.microsoft.com/office/drawing/2014/main" id="{CB6F6D23-4720-B573-68D1-D9B62CFA4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117" y="783771"/>
            <a:ext cx="5606524" cy="8719458"/>
          </a:xfrm>
          <a:prstGeom prst="rect">
            <a:avLst/>
          </a:prstGeom>
        </p:spPr>
      </p:pic>
      <p:pic>
        <p:nvPicPr>
          <p:cNvPr id="26" name="Picture 25" descr="Logo, company name&#10;&#10;Description automatically generated">
            <a:extLst>
              <a:ext uri="{FF2B5EF4-FFF2-40B4-BE49-F238E27FC236}">
                <a16:creationId xmlns:a16="http://schemas.microsoft.com/office/drawing/2014/main" id="{F0D95536-6051-5FD3-968E-AFA5FEBECF84}"/>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05" t="37549" r="2605" b="37662"/>
          <a:stretch/>
        </p:blipFill>
        <p:spPr>
          <a:xfrm>
            <a:off x="891147" y="931026"/>
            <a:ext cx="2119875" cy="525502"/>
          </a:xfrm>
          <a:prstGeom prst="rect">
            <a:avLst/>
          </a:prstGeom>
        </p:spPr>
      </p:pic>
    </p:spTree>
    <p:extLst>
      <p:ext uri="{BB962C8B-B14F-4D97-AF65-F5344CB8AC3E}">
        <p14:creationId xmlns:p14="http://schemas.microsoft.com/office/powerpoint/2010/main" val="2846930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76648" y="79799"/>
            <a:ext cx="8911352" cy="3552548"/>
            <a:chOff x="-770623" y="378031"/>
            <a:chExt cx="8911352" cy="3552548"/>
          </a:xfrm>
        </p:grpSpPr>
        <p:sp>
          <p:nvSpPr>
            <p:cNvPr id="28" name="Freeform 7"/>
            <p:cNvSpPr>
              <a:spLocks/>
            </p:cNvSpPr>
            <p:nvPr/>
          </p:nvSpPr>
          <p:spPr bwMode="auto">
            <a:xfrm>
              <a:off x="-633073" y="378031"/>
              <a:ext cx="2209526" cy="691037"/>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chemeClr val="bg2">
                <a:lumMod val="90000"/>
                <a:alpha val="16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9" name="Freeform 7"/>
            <p:cNvSpPr>
              <a:spLocks/>
            </p:cNvSpPr>
            <p:nvPr/>
          </p:nvSpPr>
          <p:spPr bwMode="auto">
            <a:xfrm>
              <a:off x="6478527" y="2574771"/>
              <a:ext cx="1515312" cy="473919"/>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chemeClr val="bg2">
                <a:lumMod val="90000"/>
                <a:alpha val="16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0" name="Freeform 7"/>
            <p:cNvSpPr>
              <a:spLocks/>
            </p:cNvSpPr>
            <p:nvPr/>
          </p:nvSpPr>
          <p:spPr bwMode="auto">
            <a:xfrm>
              <a:off x="1184756" y="1733344"/>
              <a:ext cx="2690386" cy="841427"/>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chemeClr val="bg2">
                <a:lumMod val="90000"/>
                <a:alpha val="16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1" name="Freeform 7"/>
            <p:cNvSpPr>
              <a:spLocks/>
            </p:cNvSpPr>
            <p:nvPr/>
          </p:nvSpPr>
          <p:spPr bwMode="auto">
            <a:xfrm>
              <a:off x="4449048" y="616338"/>
              <a:ext cx="2209526" cy="691037"/>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chemeClr val="bg2">
                <a:lumMod val="90000"/>
                <a:alpha val="16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2" name="Freeform 7"/>
            <p:cNvSpPr>
              <a:spLocks/>
            </p:cNvSpPr>
            <p:nvPr/>
          </p:nvSpPr>
          <p:spPr bwMode="auto">
            <a:xfrm>
              <a:off x="-239642" y="3456660"/>
              <a:ext cx="1515312" cy="473919"/>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chemeClr val="bg2">
                <a:lumMod val="90000"/>
                <a:alpha val="16000"/>
              </a:schemeClr>
            </a:solidFill>
            <a:ln>
              <a:noFill/>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3" name="Shape 33"/>
            <p:cNvSpPr/>
            <p:nvPr/>
          </p:nvSpPr>
          <p:spPr>
            <a:xfrm>
              <a:off x="7694455" y="723549"/>
              <a:ext cx="446274" cy="313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125" y="0"/>
                    <a:pt x="7093" y="10111"/>
                    <a:pt x="7093" y="10111"/>
                  </a:cubicBezTo>
                  <a:cubicBezTo>
                    <a:pt x="18376" y="9191"/>
                    <a:pt x="21600" y="14706"/>
                    <a:pt x="21600" y="14706"/>
                  </a:cubicBezTo>
                  <a:cubicBezTo>
                    <a:pt x="10633" y="9555"/>
                    <a:pt x="3546" y="21600"/>
                    <a:pt x="3546" y="21600"/>
                  </a:cubicBezTo>
                  <a:cubicBezTo>
                    <a:pt x="6583" y="4679"/>
                    <a:pt x="0" y="0"/>
                    <a:pt x="0" y="0"/>
                  </a:cubicBez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Roboto" panose="02000000000000000000" pitchFamily="2" charset="0"/>
                <a:ea typeface="Roboto" panose="02000000000000000000" pitchFamily="2" charset="0"/>
                <a:cs typeface="Roboto" panose="02000000000000000000" pitchFamily="2" charset="0"/>
              </a:endParaRPr>
            </a:p>
          </p:txBody>
        </p:sp>
        <p:sp>
          <p:nvSpPr>
            <p:cNvPr id="34" name="Shape 32"/>
            <p:cNvSpPr/>
            <p:nvPr/>
          </p:nvSpPr>
          <p:spPr>
            <a:xfrm>
              <a:off x="7137309" y="3503804"/>
              <a:ext cx="306945" cy="2153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125" y="0"/>
                    <a:pt x="7093" y="10111"/>
                    <a:pt x="7093" y="10111"/>
                  </a:cubicBezTo>
                  <a:cubicBezTo>
                    <a:pt x="18376" y="9191"/>
                    <a:pt x="21600" y="14706"/>
                    <a:pt x="21600" y="14706"/>
                  </a:cubicBezTo>
                  <a:cubicBezTo>
                    <a:pt x="14185" y="14247"/>
                    <a:pt x="3546" y="21600"/>
                    <a:pt x="3546" y="21600"/>
                  </a:cubicBezTo>
                  <a:cubicBezTo>
                    <a:pt x="2901" y="7813"/>
                    <a:pt x="0" y="0"/>
                    <a:pt x="0" y="0"/>
                  </a:cubicBezTo>
                  <a:close/>
                </a:path>
              </a:pathLst>
            </a:custGeom>
            <a:solidFill>
              <a:schemeClr val="tx1">
                <a:alpha val="11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Roboto" panose="02000000000000000000" pitchFamily="2" charset="0"/>
                <a:ea typeface="Roboto" panose="02000000000000000000" pitchFamily="2" charset="0"/>
                <a:cs typeface="Roboto" panose="02000000000000000000" pitchFamily="2" charset="0"/>
              </a:endParaRPr>
            </a:p>
          </p:txBody>
        </p:sp>
        <p:sp>
          <p:nvSpPr>
            <p:cNvPr id="35" name="Shape 33"/>
            <p:cNvSpPr/>
            <p:nvPr/>
          </p:nvSpPr>
          <p:spPr>
            <a:xfrm>
              <a:off x="3267970" y="2574170"/>
              <a:ext cx="446274" cy="313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125" y="0"/>
                    <a:pt x="7093" y="10111"/>
                    <a:pt x="7093" y="10111"/>
                  </a:cubicBezTo>
                  <a:cubicBezTo>
                    <a:pt x="18376" y="9191"/>
                    <a:pt x="21600" y="14706"/>
                    <a:pt x="21600" y="14706"/>
                  </a:cubicBezTo>
                  <a:cubicBezTo>
                    <a:pt x="10633" y="9555"/>
                    <a:pt x="3546" y="21600"/>
                    <a:pt x="3546" y="21600"/>
                  </a:cubicBezTo>
                  <a:cubicBezTo>
                    <a:pt x="6583" y="4679"/>
                    <a:pt x="0" y="0"/>
                    <a:pt x="0" y="0"/>
                  </a:cubicBez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Roboto" panose="02000000000000000000" pitchFamily="2" charset="0"/>
                <a:ea typeface="Roboto" panose="02000000000000000000" pitchFamily="2" charset="0"/>
                <a:cs typeface="Roboto" panose="02000000000000000000" pitchFamily="2" charset="0"/>
              </a:endParaRPr>
            </a:p>
          </p:txBody>
        </p:sp>
        <p:sp>
          <p:nvSpPr>
            <p:cNvPr id="36" name="Shape 33"/>
            <p:cNvSpPr/>
            <p:nvPr/>
          </p:nvSpPr>
          <p:spPr>
            <a:xfrm>
              <a:off x="-770623" y="994317"/>
              <a:ext cx="446274" cy="313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125" y="0"/>
                    <a:pt x="7093" y="10111"/>
                    <a:pt x="7093" y="10111"/>
                  </a:cubicBezTo>
                  <a:cubicBezTo>
                    <a:pt x="18376" y="9191"/>
                    <a:pt x="21600" y="14706"/>
                    <a:pt x="21600" y="14706"/>
                  </a:cubicBezTo>
                  <a:cubicBezTo>
                    <a:pt x="10633" y="9555"/>
                    <a:pt x="3546" y="21600"/>
                    <a:pt x="3546" y="21600"/>
                  </a:cubicBezTo>
                  <a:cubicBezTo>
                    <a:pt x="6583" y="4679"/>
                    <a:pt x="0" y="0"/>
                    <a:pt x="0" y="0"/>
                  </a:cubicBezTo>
                  <a:close/>
                </a:path>
              </a:pathLst>
            </a:custGeom>
            <a:solidFill>
              <a:schemeClr val="tx1">
                <a:alpha val="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Roboto" panose="02000000000000000000" pitchFamily="2" charset="0"/>
                <a:ea typeface="Roboto" panose="02000000000000000000" pitchFamily="2" charset="0"/>
                <a:cs typeface="Roboto" panose="02000000000000000000" pitchFamily="2" charset="0"/>
              </a:endParaRPr>
            </a:p>
          </p:txBody>
        </p:sp>
      </p:grpSp>
      <p:grpSp>
        <p:nvGrpSpPr>
          <p:cNvPr id="26" name="Group 25"/>
          <p:cNvGrpSpPr/>
          <p:nvPr/>
        </p:nvGrpSpPr>
        <p:grpSpPr>
          <a:xfrm>
            <a:off x="10960585" y="4202882"/>
            <a:ext cx="8276836" cy="8359196"/>
            <a:chOff x="825972" y="2657474"/>
            <a:chExt cx="4397696" cy="4441456"/>
          </a:xfrm>
        </p:grpSpPr>
        <p:sp>
          <p:nvSpPr>
            <p:cNvPr id="24" name="Shape 6"/>
            <p:cNvSpPr/>
            <p:nvPr/>
          </p:nvSpPr>
          <p:spPr>
            <a:xfrm>
              <a:off x="825972" y="2701229"/>
              <a:ext cx="4397696" cy="4397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3" y="1123"/>
                    <a:pt x="3163" y="3163"/>
                  </a:cubicBezTo>
                  <a:cubicBezTo>
                    <a:pt x="1123" y="5203"/>
                    <a:pt x="0" y="7915"/>
                    <a:pt x="0" y="10800"/>
                  </a:cubicBezTo>
                  <a:cubicBezTo>
                    <a:pt x="0" y="13685"/>
                    <a:pt x="1123" y="16397"/>
                    <a:pt x="3163" y="18437"/>
                  </a:cubicBezTo>
                  <a:cubicBezTo>
                    <a:pt x="5203" y="20477"/>
                    <a:pt x="7915" y="21600"/>
                    <a:pt x="10800" y="21600"/>
                  </a:cubicBezTo>
                  <a:cubicBezTo>
                    <a:pt x="13685" y="21600"/>
                    <a:pt x="16397" y="20477"/>
                    <a:pt x="18437" y="18437"/>
                  </a:cubicBezTo>
                  <a:cubicBezTo>
                    <a:pt x="20477" y="16397"/>
                    <a:pt x="21600" y="13685"/>
                    <a:pt x="21600" y="10800"/>
                  </a:cubicBezTo>
                  <a:cubicBezTo>
                    <a:pt x="21600" y="7915"/>
                    <a:pt x="20477" y="5203"/>
                    <a:pt x="18437" y="3163"/>
                  </a:cubicBezTo>
                  <a:cubicBezTo>
                    <a:pt x="16397" y="1123"/>
                    <a:pt x="13685" y="0"/>
                    <a:pt x="10800" y="0"/>
                  </a:cubicBezTo>
                  <a:close/>
                </a:path>
              </a:pathLst>
            </a:custGeom>
            <a:solidFill>
              <a:schemeClr val="tx1">
                <a:alpha val="3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rot="19800000">
              <a:off x="1095839" y="2657474"/>
              <a:ext cx="4029225" cy="4390887"/>
            </a:xfrm>
            <a:custGeom>
              <a:avLst/>
              <a:gdLst/>
              <a:ahLst/>
              <a:cxnLst>
                <a:cxn ang="0">
                  <a:pos x="wd2" y="hd2"/>
                </a:cxn>
                <a:cxn ang="5400000">
                  <a:pos x="wd2" y="hd2"/>
                </a:cxn>
                <a:cxn ang="10800000">
                  <a:pos x="wd2" y="hd2"/>
                </a:cxn>
                <a:cxn ang="16200000">
                  <a:pos x="wd2" y="hd2"/>
                </a:cxn>
              </a:cxnLst>
              <a:rect l="0" t="0" r="r" b="b"/>
              <a:pathLst>
                <a:path w="21600" h="21600" extrusionOk="0">
                  <a:moveTo>
                    <a:pt x="21081" y="13859"/>
                  </a:moveTo>
                  <a:cubicBezTo>
                    <a:pt x="21103" y="13874"/>
                    <a:pt x="21160" y="13946"/>
                    <a:pt x="21131" y="13946"/>
                  </a:cubicBezTo>
                  <a:cubicBezTo>
                    <a:pt x="21117" y="13946"/>
                    <a:pt x="21071" y="13888"/>
                    <a:pt x="21067" y="13867"/>
                  </a:cubicBezTo>
                  <a:lnTo>
                    <a:pt x="21064" y="13867"/>
                  </a:lnTo>
                  <a:cubicBezTo>
                    <a:pt x="21064" y="13867"/>
                    <a:pt x="21081" y="13859"/>
                    <a:pt x="21081" y="13859"/>
                  </a:cubicBezTo>
                  <a:close/>
                  <a:moveTo>
                    <a:pt x="21192" y="14081"/>
                  </a:moveTo>
                  <a:lnTo>
                    <a:pt x="21220" y="14081"/>
                  </a:lnTo>
                  <a:lnTo>
                    <a:pt x="21220" y="14099"/>
                  </a:lnTo>
                  <a:cubicBezTo>
                    <a:pt x="21242" y="14126"/>
                    <a:pt x="21259" y="14147"/>
                    <a:pt x="21256" y="14184"/>
                  </a:cubicBezTo>
                  <a:cubicBezTo>
                    <a:pt x="21238" y="14180"/>
                    <a:pt x="21192" y="14122"/>
                    <a:pt x="21192" y="14096"/>
                  </a:cubicBezTo>
                  <a:cubicBezTo>
                    <a:pt x="21192" y="14096"/>
                    <a:pt x="21192" y="14081"/>
                    <a:pt x="21192" y="14081"/>
                  </a:cubicBezTo>
                  <a:close/>
                  <a:moveTo>
                    <a:pt x="19333" y="13367"/>
                  </a:moveTo>
                  <a:cubicBezTo>
                    <a:pt x="19283" y="13367"/>
                    <a:pt x="19244" y="13316"/>
                    <a:pt x="19244" y="13265"/>
                  </a:cubicBezTo>
                  <a:cubicBezTo>
                    <a:pt x="19244" y="13160"/>
                    <a:pt x="19294" y="13079"/>
                    <a:pt x="19294" y="12970"/>
                  </a:cubicBezTo>
                  <a:cubicBezTo>
                    <a:pt x="19344" y="13057"/>
                    <a:pt x="19447" y="13101"/>
                    <a:pt x="19447" y="13218"/>
                  </a:cubicBezTo>
                  <a:cubicBezTo>
                    <a:pt x="19447" y="13284"/>
                    <a:pt x="19400" y="13367"/>
                    <a:pt x="19333" y="13367"/>
                  </a:cubicBezTo>
                  <a:close/>
                  <a:moveTo>
                    <a:pt x="16612" y="12726"/>
                  </a:moveTo>
                  <a:cubicBezTo>
                    <a:pt x="16602" y="12726"/>
                    <a:pt x="16577" y="12718"/>
                    <a:pt x="16573" y="12700"/>
                  </a:cubicBezTo>
                  <a:cubicBezTo>
                    <a:pt x="16605" y="12689"/>
                    <a:pt x="16630" y="12682"/>
                    <a:pt x="16676" y="12682"/>
                  </a:cubicBezTo>
                  <a:cubicBezTo>
                    <a:pt x="16669" y="12697"/>
                    <a:pt x="16640" y="12726"/>
                    <a:pt x="16612" y="12726"/>
                  </a:cubicBezTo>
                  <a:close/>
                  <a:moveTo>
                    <a:pt x="16274" y="15682"/>
                  </a:moveTo>
                  <a:cubicBezTo>
                    <a:pt x="16256" y="15674"/>
                    <a:pt x="16220" y="15663"/>
                    <a:pt x="16213" y="15663"/>
                  </a:cubicBezTo>
                  <a:cubicBezTo>
                    <a:pt x="16213" y="15929"/>
                    <a:pt x="16132" y="16112"/>
                    <a:pt x="16053" y="16319"/>
                  </a:cubicBezTo>
                  <a:cubicBezTo>
                    <a:pt x="15989" y="16484"/>
                    <a:pt x="15957" y="16727"/>
                    <a:pt x="15740" y="16727"/>
                  </a:cubicBezTo>
                  <a:cubicBezTo>
                    <a:pt x="15651" y="16727"/>
                    <a:pt x="15573" y="16622"/>
                    <a:pt x="15573" y="16527"/>
                  </a:cubicBezTo>
                  <a:cubicBezTo>
                    <a:pt x="15573" y="16480"/>
                    <a:pt x="15583" y="16462"/>
                    <a:pt x="15580" y="16436"/>
                  </a:cubicBezTo>
                  <a:cubicBezTo>
                    <a:pt x="15537" y="16403"/>
                    <a:pt x="15537" y="16345"/>
                    <a:pt x="15537" y="16290"/>
                  </a:cubicBezTo>
                  <a:cubicBezTo>
                    <a:pt x="15537" y="16276"/>
                    <a:pt x="15601" y="16217"/>
                    <a:pt x="15608" y="16217"/>
                  </a:cubicBezTo>
                  <a:cubicBezTo>
                    <a:pt x="15608" y="16217"/>
                    <a:pt x="15679" y="16060"/>
                    <a:pt x="15679" y="16053"/>
                  </a:cubicBezTo>
                  <a:cubicBezTo>
                    <a:pt x="15679" y="16013"/>
                    <a:pt x="15626" y="15922"/>
                    <a:pt x="15626" y="15864"/>
                  </a:cubicBezTo>
                  <a:cubicBezTo>
                    <a:pt x="15626" y="15685"/>
                    <a:pt x="15754" y="15696"/>
                    <a:pt x="15857" y="15634"/>
                  </a:cubicBezTo>
                  <a:cubicBezTo>
                    <a:pt x="15939" y="15587"/>
                    <a:pt x="16049" y="15448"/>
                    <a:pt x="16107" y="15390"/>
                  </a:cubicBezTo>
                  <a:cubicBezTo>
                    <a:pt x="16125" y="15372"/>
                    <a:pt x="16113" y="15310"/>
                    <a:pt x="16128" y="15281"/>
                  </a:cubicBezTo>
                  <a:cubicBezTo>
                    <a:pt x="16249" y="15295"/>
                    <a:pt x="16238" y="15532"/>
                    <a:pt x="16274" y="15627"/>
                  </a:cubicBezTo>
                  <a:cubicBezTo>
                    <a:pt x="16274" y="15627"/>
                    <a:pt x="16274" y="15682"/>
                    <a:pt x="16274" y="15682"/>
                  </a:cubicBezTo>
                  <a:close/>
                  <a:moveTo>
                    <a:pt x="9059" y="6184"/>
                  </a:moveTo>
                  <a:cubicBezTo>
                    <a:pt x="9009" y="6169"/>
                    <a:pt x="8981" y="6118"/>
                    <a:pt x="8903" y="6118"/>
                  </a:cubicBezTo>
                  <a:cubicBezTo>
                    <a:pt x="8913" y="6111"/>
                    <a:pt x="8924" y="6100"/>
                    <a:pt x="8934" y="6100"/>
                  </a:cubicBezTo>
                  <a:cubicBezTo>
                    <a:pt x="8934" y="6053"/>
                    <a:pt x="8945" y="6031"/>
                    <a:pt x="8952" y="5991"/>
                  </a:cubicBezTo>
                  <a:cubicBezTo>
                    <a:pt x="8896" y="5976"/>
                    <a:pt x="8835" y="6013"/>
                    <a:pt x="8799" y="5976"/>
                  </a:cubicBezTo>
                  <a:cubicBezTo>
                    <a:pt x="8853" y="5976"/>
                    <a:pt x="8945" y="5958"/>
                    <a:pt x="8984" y="5943"/>
                  </a:cubicBezTo>
                  <a:cubicBezTo>
                    <a:pt x="8974" y="5936"/>
                    <a:pt x="8970" y="5925"/>
                    <a:pt x="8970" y="5914"/>
                  </a:cubicBezTo>
                  <a:cubicBezTo>
                    <a:pt x="8927" y="5914"/>
                    <a:pt x="8796" y="5874"/>
                    <a:pt x="8789" y="5834"/>
                  </a:cubicBezTo>
                  <a:cubicBezTo>
                    <a:pt x="8820" y="5823"/>
                    <a:pt x="8838" y="5830"/>
                    <a:pt x="8860" y="5841"/>
                  </a:cubicBezTo>
                  <a:lnTo>
                    <a:pt x="8860" y="5812"/>
                  </a:lnTo>
                  <a:cubicBezTo>
                    <a:pt x="8888" y="5812"/>
                    <a:pt x="8896" y="5772"/>
                    <a:pt x="8924" y="5772"/>
                  </a:cubicBezTo>
                  <a:lnTo>
                    <a:pt x="8952" y="5772"/>
                  </a:lnTo>
                  <a:cubicBezTo>
                    <a:pt x="8956" y="5794"/>
                    <a:pt x="8970" y="5805"/>
                    <a:pt x="8974" y="5827"/>
                  </a:cubicBezTo>
                  <a:cubicBezTo>
                    <a:pt x="8970" y="5852"/>
                    <a:pt x="9002" y="5900"/>
                    <a:pt x="9027" y="5900"/>
                  </a:cubicBezTo>
                  <a:cubicBezTo>
                    <a:pt x="9052" y="5900"/>
                    <a:pt x="9073" y="5882"/>
                    <a:pt x="9091" y="5878"/>
                  </a:cubicBezTo>
                  <a:cubicBezTo>
                    <a:pt x="9084" y="5852"/>
                    <a:pt x="9081" y="5845"/>
                    <a:pt x="9091" y="5830"/>
                  </a:cubicBezTo>
                  <a:cubicBezTo>
                    <a:pt x="9105" y="5845"/>
                    <a:pt x="9116" y="5863"/>
                    <a:pt x="9138" y="5863"/>
                  </a:cubicBezTo>
                  <a:lnTo>
                    <a:pt x="9223" y="5841"/>
                  </a:lnTo>
                  <a:cubicBezTo>
                    <a:pt x="9251" y="5848"/>
                    <a:pt x="9259" y="5860"/>
                    <a:pt x="9273" y="5867"/>
                  </a:cubicBezTo>
                  <a:cubicBezTo>
                    <a:pt x="9269" y="5856"/>
                    <a:pt x="9273" y="5841"/>
                    <a:pt x="9273" y="5830"/>
                  </a:cubicBezTo>
                  <a:cubicBezTo>
                    <a:pt x="9326" y="5830"/>
                    <a:pt x="9355" y="5841"/>
                    <a:pt x="9387" y="5841"/>
                  </a:cubicBezTo>
                  <a:cubicBezTo>
                    <a:pt x="9433" y="5841"/>
                    <a:pt x="9476" y="5798"/>
                    <a:pt x="9508" y="5830"/>
                  </a:cubicBezTo>
                  <a:cubicBezTo>
                    <a:pt x="9508" y="5801"/>
                    <a:pt x="9515" y="5790"/>
                    <a:pt x="9522" y="5776"/>
                  </a:cubicBezTo>
                  <a:cubicBezTo>
                    <a:pt x="9547" y="5783"/>
                    <a:pt x="9547" y="5787"/>
                    <a:pt x="9561" y="5776"/>
                  </a:cubicBezTo>
                  <a:cubicBezTo>
                    <a:pt x="9561" y="5819"/>
                    <a:pt x="9590" y="5823"/>
                    <a:pt x="9626" y="5823"/>
                  </a:cubicBezTo>
                  <a:cubicBezTo>
                    <a:pt x="9657" y="5823"/>
                    <a:pt x="9679" y="5805"/>
                    <a:pt x="9711" y="5805"/>
                  </a:cubicBezTo>
                  <a:cubicBezTo>
                    <a:pt x="9700" y="5812"/>
                    <a:pt x="9689" y="5827"/>
                    <a:pt x="9689" y="5838"/>
                  </a:cubicBezTo>
                  <a:cubicBezTo>
                    <a:pt x="9689" y="5943"/>
                    <a:pt x="9821" y="5918"/>
                    <a:pt x="9821" y="6020"/>
                  </a:cubicBezTo>
                  <a:lnTo>
                    <a:pt x="9814" y="6027"/>
                  </a:lnTo>
                  <a:cubicBezTo>
                    <a:pt x="9786" y="6078"/>
                    <a:pt x="9700" y="6144"/>
                    <a:pt x="9654" y="6158"/>
                  </a:cubicBezTo>
                  <a:cubicBezTo>
                    <a:pt x="9568" y="6188"/>
                    <a:pt x="9501" y="6250"/>
                    <a:pt x="9380" y="6250"/>
                  </a:cubicBezTo>
                  <a:cubicBezTo>
                    <a:pt x="9248" y="6250"/>
                    <a:pt x="9155" y="6217"/>
                    <a:pt x="9059" y="6184"/>
                  </a:cubicBezTo>
                  <a:close/>
                  <a:moveTo>
                    <a:pt x="9437" y="4110"/>
                  </a:moveTo>
                  <a:cubicBezTo>
                    <a:pt x="9419" y="4121"/>
                    <a:pt x="9358" y="4165"/>
                    <a:pt x="9323" y="4165"/>
                  </a:cubicBezTo>
                  <a:cubicBezTo>
                    <a:pt x="9298" y="4165"/>
                    <a:pt x="9276" y="4129"/>
                    <a:pt x="9276" y="4110"/>
                  </a:cubicBezTo>
                  <a:cubicBezTo>
                    <a:pt x="9276" y="4089"/>
                    <a:pt x="9301" y="4074"/>
                    <a:pt x="9312" y="4063"/>
                  </a:cubicBezTo>
                  <a:lnTo>
                    <a:pt x="9376" y="4063"/>
                  </a:lnTo>
                  <a:lnTo>
                    <a:pt x="9376" y="4110"/>
                  </a:lnTo>
                  <a:cubicBezTo>
                    <a:pt x="9376" y="4110"/>
                    <a:pt x="9437" y="4110"/>
                    <a:pt x="9437" y="4110"/>
                  </a:cubicBezTo>
                  <a:close/>
                  <a:moveTo>
                    <a:pt x="8539" y="5368"/>
                  </a:moveTo>
                  <a:cubicBezTo>
                    <a:pt x="8411" y="5411"/>
                    <a:pt x="8308" y="5400"/>
                    <a:pt x="8172" y="5459"/>
                  </a:cubicBezTo>
                  <a:lnTo>
                    <a:pt x="8005" y="5459"/>
                  </a:lnTo>
                  <a:cubicBezTo>
                    <a:pt x="7969" y="5481"/>
                    <a:pt x="7934" y="5491"/>
                    <a:pt x="7934" y="5520"/>
                  </a:cubicBezTo>
                  <a:lnTo>
                    <a:pt x="7845" y="5586"/>
                  </a:lnTo>
                  <a:cubicBezTo>
                    <a:pt x="7777" y="5641"/>
                    <a:pt x="7773" y="5714"/>
                    <a:pt x="7720" y="5768"/>
                  </a:cubicBezTo>
                  <a:cubicBezTo>
                    <a:pt x="7649" y="5841"/>
                    <a:pt x="7528" y="5823"/>
                    <a:pt x="7453" y="5878"/>
                  </a:cubicBezTo>
                  <a:lnTo>
                    <a:pt x="7400" y="5878"/>
                  </a:lnTo>
                  <a:lnTo>
                    <a:pt x="7400" y="5805"/>
                  </a:lnTo>
                  <a:cubicBezTo>
                    <a:pt x="7346" y="5827"/>
                    <a:pt x="7360" y="5863"/>
                    <a:pt x="7328" y="5896"/>
                  </a:cubicBezTo>
                  <a:cubicBezTo>
                    <a:pt x="7254" y="5973"/>
                    <a:pt x="7061" y="5940"/>
                    <a:pt x="7061" y="6060"/>
                  </a:cubicBezTo>
                  <a:cubicBezTo>
                    <a:pt x="7061" y="6071"/>
                    <a:pt x="7068" y="6086"/>
                    <a:pt x="7068" y="6096"/>
                  </a:cubicBezTo>
                  <a:cubicBezTo>
                    <a:pt x="7058" y="6111"/>
                    <a:pt x="7044" y="6122"/>
                    <a:pt x="7044" y="6140"/>
                  </a:cubicBezTo>
                  <a:cubicBezTo>
                    <a:pt x="7044" y="6165"/>
                    <a:pt x="7086" y="6184"/>
                    <a:pt x="7086" y="6224"/>
                  </a:cubicBezTo>
                  <a:cubicBezTo>
                    <a:pt x="7086" y="6348"/>
                    <a:pt x="6919" y="6308"/>
                    <a:pt x="6919" y="6414"/>
                  </a:cubicBezTo>
                  <a:cubicBezTo>
                    <a:pt x="6919" y="6479"/>
                    <a:pt x="6912" y="6574"/>
                    <a:pt x="6919" y="6614"/>
                  </a:cubicBezTo>
                  <a:cubicBezTo>
                    <a:pt x="6837" y="6654"/>
                    <a:pt x="6880" y="6844"/>
                    <a:pt x="6784" y="6844"/>
                  </a:cubicBezTo>
                  <a:cubicBezTo>
                    <a:pt x="6759" y="6844"/>
                    <a:pt x="6748" y="6829"/>
                    <a:pt x="6741" y="6807"/>
                  </a:cubicBezTo>
                  <a:cubicBezTo>
                    <a:pt x="6698" y="6811"/>
                    <a:pt x="6691" y="6833"/>
                    <a:pt x="6670" y="6833"/>
                  </a:cubicBezTo>
                  <a:cubicBezTo>
                    <a:pt x="6581" y="6833"/>
                    <a:pt x="6588" y="6668"/>
                    <a:pt x="6499" y="6668"/>
                  </a:cubicBezTo>
                  <a:cubicBezTo>
                    <a:pt x="6449" y="6668"/>
                    <a:pt x="6392" y="6712"/>
                    <a:pt x="6349" y="6716"/>
                  </a:cubicBezTo>
                  <a:cubicBezTo>
                    <a:pt x="6324" y="6632"/>
                    <a:pt x="6289" y="6658"/>
                    <a:pt x="6231" y="6614"/>
                  </a:cubicBezTo>
                  <a:cubicBezTo>
                    <a:pt x="6210" y="6599"/>
                    <a:pt x="6217" y="6548"/>
                    <a:pt x="6207" y="6541"/>
                  </a:cubicBezTo>
                  <a:cubicBezTo>
                    <a:pt x="6136" y="6483"/>
                    <a:pt x="6000" y="6319"/>
                    <a:pt x="6000" y="6213"/>
                  </a:cubicBezTo>
                  <a:cubicBezTo>
                    <a:pt x="6000" y="6165"/>
                    <a:pt x="6029" y="6169"/>
                    <a:pt x="6054" y="6144"/>
                  </a:cubicBezTo>
                  <a:cubicBezTo>
                    <a:pt x="6000" y="6075"/>
                    <a:pt x="5982" y="6165"/>
                    <a:pt x="5922" y="6133"/>
                  </a:cubicBezTo>
                  <a:cubicBezTo>
                    <a:pt x="5908" y="6118"/>
                    <a:pt x="5897" y="6049"/>
                    <a:pt x="5886" y="6013"/>
                  </a:cubicBezTo>
                  <a:cubicBezTo>
                    <a:pt x="5865" y="5943"/>
                    <a:pt x="5769" y="5903"/>
                    <a:pt x="5769" y="5805"/>
                  </a:cubicBezTo>
                  <a:cubicBezTo>
                    <a:pt x="5769" y="5768"/>
                    <a:pt x="5794" y="5750"/>
                    <a:pt x="5804" y="5714"/>
                  </a:cubicBezTo>
                  <a:cubicBezTo>
                    <a:pt x="5779" y="5699"/>
                    <a:pt x="5755" y="5695"/>
                    <a:pt x="5733" y="5714"/>
                  </a:cubicBezTo>
                  <a:lnTo>
                    <a:pt x="5733" y="5630"/>
                  </a:lnTo>
                  <a:cubicBezTo>
                    <a:pt x="5783" y="5561"/>
                    <a:pt x="5804" y="5488"/>
                    <a:pt x="5876" y="5430"/>
                  </a:cubicBezTo>
                  <a:lnTo>
                    <a:pt x="5876" y="5422"/>
                  </a:lnTo>
                  <a:cubicBezTo>
                    <a:pt x="5925" y="5397"/>
                    <a:pt x="5925" y="5393"/>
                    <a:pt x="5975" y="5415"/>
                  </a:cubicBezTo>
                  <a:cubicBezTo>
                    <a:pt x="5997" y="5305"/>
                    <a:pt x="6050" y="5269"/>
                    <a:pt x="6082" y="5167"/>
                  </a:cubicBezTo>
                  <a:cubicBezTo>
                    <a:pt x="5972" y="5131"/>
                    <a:pt x="5712" y="5113"/>
                    <a:pt x="5697" y="5010"/>
                  </a:cubicBezTo>
                  <a:cubicBezTo>
                    <a:pt x="5733" y="4996"/>
                    <a:pt x="5730" y="5010"/>
                    <a:pt x="5762" y="5010"/>
                  </a:cubicBezTo>
                  <a:cubicBezTo>
                    <a:pt x="5836" y="5010"/>
                    <a:pt x="5890" y="5065"/>
                    <a:pt x="5975" y="5065"/>
                  </a:cubicBezTo>
                  <a:cubicBezTo>
                    <a:pt x="6011" y="5065"/>
                    <a:pt x="6007" y="5033"/>
                    <a:pt x="6011" y="5010"/>
                  </a:cubicBezTo>
                  <a:cubicBezTo>
                    <a:pt x="5900" y="4974"/>
                    <a:pt x="5869" y="4803"/>
                    <a:pt x="5751" y="4803"/>
                  </a:cubicBezTo>
                  <a:cubicBezTo>
                    <a:pt x="5719" y="4803"/>
                    <a:pt x="5708" y="4865"/>
                    <a:pt x="5662" y="4865"/>
                  </a:cubicBezTo>
                  <a:cubicBezTo>
                    <a:pt x="5598" y="4865"/>
                    <a:pt x="5566" y="4857"/>
                    <a:pt x="5566" y="4803"/>
                  </a:cubicBezTo>
                  <a:cubicBezTo>
                    <a:pt x="5566" y="4722"/>
                    <a:pt x="5644" y="4730"/>
                    <a:pt x="5644" y="4646"/>
                  </a:cubicBezTo>
                  <a:cubicBezTo>
                    <a:pt x="5644" y="4591"/>
                    <a:pt x="5587" y="4588"/>
                    <a:pt x="5555" y="4584"/>
                  </a:cubicBezTo>
                  <a:lnTo>
                    <a:pt x="5555" y="4529"/>
                  </a:lnTo>
                  <a:cubicBezTo>
                    <a:pt x="5455" y="4216"/>
                    <a:pt x="5206" y="3899"/>
                    <a:pt x="4807" y="3899"/>
                  </a:cubicBezTo>
                  <a:lnTo>
                    <a:pt x="4700" y="3899"/>
                  </a:lnTo>
                  <a:cubicBezTo>
                    <a:pt x="4654" y="3899"/>
                    <a:pt x="4633" y="3946"/>
                    <a:pt x="4586" y="3946"/>
                  </a:cubicBezTo>
                  <a:cubicBezTo>
                    <a:pt x="4554" y="3946"/>
                    <a:pt x="4522" y="3917"/>
                    <a:pt x="4480" y="3917"/>
                  </a:cubicBezTo>
                  <a:cubicBezTo>
                    <a:pt x="4440" y="3917"/>
                    <a:pt x="4426" y="3924"/>
                    <a:pt x="4408" y="3931"/>
                  </a:cubicBezTo>
                  <a:cubicBezTo>
                    <a:pt x="4419" y="3943"/>
                    <a:pt x="4433" y="3957"/>
                    <a:pt x="4444" y="3961"/>
                  </a:cubicBezTo>
                  <a:cubicBezTo>
                    <a:pt x="4423" y="3983"/>
                    <a:pt x="4426" y="3972"/>
                    <a:pt x="4398" y="3972"/>
                  </a:cubicBezTo>
                  <a:cubicBezTo>
                    <a:pt x="4323" y="3972"/>
                    <a:pt x="4209" y="3939"/>
                    <a:pt x="4166" y="3884"/>
                  </a:cubicBezTo>
                  <a:cubicBezTo>
                    <a:pt x="4198" y="3862"/>
                    <a:pt x="4223" y="3858"/>
                    <a:pt x="4237" y="3826"/>
                  </a:cubicBezTo>
                  <a:cubicBezTo>
                    <a:pt x="4180" y="3804"/>
                    <a:pt x="4138" y="3764"/>
                    <a:pt x="4095" y="3764"/>
                  </a:cubicBezTo>
                  <a:cubicBezTo>
                    <a:pt x="4016" y="3764"/>
                    <a:pt x="4038" y="3790"/>
                    <a:pt x="3970" y="3764"/>
                  </a:cubicBezTo>
                  <a:cubicBezTo>
                    <a:pt x="3977" y="3713"/>
                    <a:pt x="4049" y="3691"/>
                    <a:pt x="4077" y="3691"/>
                  </a:cubicBezTo>
                  <a:lnTo>
                    <a:pt x="4166" y="3691"/>
                  </a:lnTo>
                  <a:cubicBezTo>
                    <a:pt x="4202" y="3691"/>
                    <a:pt x="4213" y="3687"/>
                    <a:pt x="4230" y="3662"/>
                  </a:cubicBezTo>
                  <a:lnTo>
                    <a:pt x="4433" y="3662"/>
                  </a:lnTo>
                  <a:cubicBezTo>
                    <a:pt x="4469" y="3636"/>
                    <a:pt x="4469" y="3622"/>
                    <a:pt x="4480" y="3582"/>
                  </a:cubicBezTo>
                  <a:lnTo>
                    <a:pt x="4337" y="3582"/>
                  </a:lnTo>
                  <a:cubicBezTo>
                    <a:pt x="4330" y="3600"/>
                    <a:pt x="4319" y="3618"/>
                    <a:pt x="4301" y="3618"/>
                  </a:cubicBezTo>
                  <a:lnTo>
                    <a:pt x="4177" y="3618"/>
                  </a:lnTo>
                  <a:cubicBezTo>
                    <a:pt x="4163" y="3618"/>
                    <a:pt x="3821" y="3520"/>
                    <a:pt x="3821" y="3461"/>
                  </a:cubicBezTo>
                  <a:cubicBezTo>
                    <a:pt x="3821" y="3348"/>
                    <a:pt x="3946" y="3389"/>
                    <a:pt x="4024" y="3363"/>
                  </a:cubicBezTo>
                  <a:cubicBezTo>
                    <a:pt x="4088" y="3341"/>
                    <a:pt x="4127" y="3301"/>
                    <a:pt x="4195" y="3279"/>
                  </a:cubicBezTo>
                  <a:cubicBezTo>
                    <a:pt x="4291" y="3246"/>
                    <a:pt x="4419" y="3301"/>
                    <a:pt x="4498" y="3254"/>
                  </a:cubicBezTo>
                  <a:cubicBezTo>
                    <a:pt x="4554" y="3217"/>
                    <a:pt x="4594" y="3152"/>
                    <a:pt x="4594" y="3061"/>
                  </a:cubicBezTo>
                  <a:cubicBezTo>
                    <a:pt x="4529" y="3053"/>
                    <a:pt x="4327" y="3057"/>
                    <a:pt x="4327" y="2988"/>
                  </a:cubicBezTo>
                  <a:cubicBezTo>
                    <a:pt x="4327" y="2955"/>
                    <a:pt x="4380" y="2936"/>
                    <a:pt x="4398" y="2933"/>
                  </a:cubicBezTo>
                  <a:cubicBezTo>
                    <a:pt x="4519" y="2893"/>
                    <a:pt x="4679" y="2805"/>
                    <a:pt x="4750" y="2733"/>
                  </a:cubicBezTo>
                  <a:cubicBezTo>
                    <a:pt x="4779" y="2754"/>
                    <a:pt x="4807" y="2762"/>
                    <a:pt x="4843" y="2762"/>
                  </a:cubicBezTo>
                  <a:cubicBezTo>
                    <a:pt x="4967" y="2762"/>
                    <a:pt x="4871" y="2594"/>
                    <a:pt x="4985" y="2579"/>
                  </a:cubicBezTo>
                  <a:cubicBezTo>
                    <a:pt x="5128" y="2561"/>
                    <a:pt x="5181" y="2525"/>
                    <a:pt x="5317" y="2525"/>
                  </a:cubicBezTo>
                  <a:cubicBezTo>
                    <a:pt x="5416" y="2499"/>
                    <a:pt x="5487" y="2441"/>
                    <a:pt x="5583" y="2441"/>
                  </a:cubicBezTo>
                  <a:cubicBezTo>
                    <a:pt x="5648" y="2441"/>
                    <a:pt x="5665" y="2550"/>
                    <a:pt x="5733" y="2550"/>
                  </a:cubicBezTo>
                  <a:cubicBezTo>
                    <a:pt x="5733" y="2525"/>
                    <a:pt x="5715" y="2503"/>
                    <a:pt x="5715" y="2478"/>
                  </a:cubicBezTo>
                  <a:lnTo>
                    <a:pt x="5751" y="2441"/>
                  </a:lnTo>
                  <a:cubicBezTo>
                    <a:pt x="5790" y="2510"/>
                    <a:pt x="5851" y="2503"/>
                    <a:pt x="5922" y="2532"/>
                  </a:cubicBezTo>
                  <a:lnTo>
                    <a:pt x="5975" y="2532"/>
                  </a:lnTo>
                  <a:cubicBezTo>
                    <a:pt x="5964" y="2503"/>
                    <a:pt x="5947" y="2481"/>
                    <a:pt x="5947" y="2452"/>
                  </a:cubicBezTo>
                  <a:cubicBezTo>
                    <a:pt x="5947" y="2408"/>
                    <a:pt x="6000" y="2405"/>
                    <a:pt x="6036" y="2405"/>
                  </a:cubicBezTo>
                  <a:cubicBezTo>
                    <a:pt x="6182" y="2405"/>
                    <a:pt x="6267" y="2488"/>
                    <a:pt x="6356" y="2532"/>
                  </a:cubicBezTo>
                  <a:lnTo>
                    <a:pt x="6516" y="2532"/>
                  </a:lnTo>
                  <a:cubicBezTo>
                    <a:pt x="6460" y="2503"/>
                    <a:pt x="6314" y="2455"/>
                    <a:pt x="6314" y="2386"/>
                  </a:cubicBezTo>
                  <a:cubicBezTo>
                    <a:pt x="6314" y="2332"/>
                    <a:pt x="6424" y="2350"/>
                    <a:pt x="6456" y="2343"/>
                  </a:cubicBezTo>
                  <a:cubicBezTo>
                    <a:pt x="6431" y="2317"/>
                    <a:pt x="6403" y="2314"/>
                    <a:pt x="6385" y="2288"/>
                  </a:cubicBezTo>
                  <a:cubicBezTo>
                    <a:pt x="6481" y="2240"/>
                    <a:pt x="6570" y="2215"/>
                    <a:pt x="6688" y="2215"/>
                  </a:cubicBezTo>
                  <a:cubicBezTo>
                    <a:pt x="6773" y="2215"/>
                    <a:pt x="6830" y="2211"/>
                    <a:pt x="6908" y="2240"/>
                  </a:cubicBezTo>
                  <a:lnTo>
                    <a:pt x="6979" y="2240"/>
                  </a:lnTo>
                  <a:lnTo>
                    <a:pt x="6979" y="2197"/>
                  </a:lnTo>
                  <a:cubicBezTo>
                    <a:pt x="7033" y="2189"/>
                    <a:pt x="7068" y="2197"/>
                    <a:pt x="7122" y="2197"/>
                  </a:cubicBezTo>
                  <a:cubicBezTo>
                    <a:pt x="7293" y="2197"/>
                    <a:pt x="7432" y="2095"/>
                    <a:pt x="7613" y="2095"/>
                  </a:cubicBezTo>
                  <a:lnTo>
                    <a:pt x="8130" y="2095"/>
                  </a:lnTo>
                  <a:cubicBezTo>
                    <a:pt x="8340" y="2095"/>
                    <a:pt x="8496" y="2233"/>
                    <a:pt x="8664" y="2306"/>
                  </a:cubicBezTo>
                  <a:cubicBezTo>
                    <a:pt x="8760" y="2346"/>
                    <a:pt x="8884" y="2321"/>
                    <a:pt x="8974" y="2343"/>
                  </a:cubicBezTo>
                  <a:cubicBezTo>
                    <a:pt x="8956" y="2470"/>
                    <a:pt x="8714" y="2452"/>
                    <a:pt x="8617" y="2488"/>
                  </a:cubicBezTo>
                  <a:lnTo>
                    <a:pt x="7836" y="2532"/>
                  </a:lnTo>
                  <a:cubicBezTo>
                    <a:pt x="7896" y="2579"/>
                    <a:pt x="8493" y="2507"/>
                    <a:pt x="8557" y="2532"/>
                  </a:cubicBezTo>
                  <a:cubicBezTo>
                    <a:pt x="8550" y="2561"/>
                    <a:pt x="8395" y="2715"/>
                    <a:pt x="8423" y="2715"/>
                  </a:cubicBezTo>
                  <a:cubicBezTo>
                    <a:pt x="8512" y="2715"/>
                    <a:pt x="8724" y="2507"/>
                    <a:pt x="8842" y="2507"/>
                  </a:cubicBezTo>
                  <a:cubicBezTo>
                    <a:pt x="8906" y="2507"/>
                    <a:pt x="8931" y="2561"/>
                    <a:pt x="8931" y="2616"/>
                  </a:cubicBezTo>
                  <a:cubicBezTo>
                    <a:pt x="8931" y="2649"/>
                    <a:pt x="8701" y="2897"/>
                    <a:pt x="8690" y="2933"/>
                  </a:cubicBezTo>
                  <a:cubicBezTo>
                    <a:pt x="8783" y="2907"/>
                    <a:pt x="8963" y="2667"/>
                    <a:pt x="9020" y="2623"/>
                  </a:cubicBezTo>
                  <a:lnTo>
                    <a:pt x="9259" y="2623"/>
                  </a:lnTo>
                  <a:cubicBezTo>
                    <a:pt x="9259" y="2623"/>
                    <a:pt x="9326" y="2638"/>
                    <a:pt x="9340" y="2634"/>
                  </a:cubicBezTo>
                  <a:cubicBezTo>
                    <a:pt x="9405" y="2609"/>
                    <a:pt x="9415" y="2590"/>
                    <a:pt x="9472" y="2561"/>
                  </a:cubicBezTo>
                  <a:lnTo>
                    <a:pt x="9643" y="2561"/>
                  </a:lnTo>
                  <a:cubicBezTo>
                    <a:pt x="9654" y="2517"/>
                    <a:pt x="9679" y="2514"/>
                    <a:pt x="9714" y="2514"/>
                  </a:cubicBezTo>
                  <a:cubicBezTo>
                    <a:pt x="9761" y="2514"/>
                    <a:pt x="9928" y="2594"/>
                    <a:pt x="9928" y="2641"/>
                  </a:cubicBezTo>
                  <a:cubicBezTo>
                    <a:pt x="9928" y="2685"/>
                    <a:pt x="9860" y="2718"/>
                    <a:pt x="9839" y="2725"/>
                  </a:cubicBezTo>
                  <a:cubicBezTo>
                    <a:pt x="9722" y="2765"/>
                    <a:pt x="9647" y="2871"/>
                    <a:pt x="9487" y="2871"/>
                  </a:cubicBezTo>
                  <a:cubicBezTo>
                    <a:pt x="9529" y="2893"/>
                    <a:pt x="9533" y="2893"/>
                    <a:pt x="9561" y="2871"/>
                  </a:cubicBezTo>
                  <a:cubicBezTo>
                    <a:pt x="9561" y="2973"/>
                    <a:pt x="9465" y="2973"/>
                    <a:pt x="9401" y="2988"/>
                  </a:cubicBezTo>
                  <a:cubicBezTo>
                    <a:pt x="9426" y="3039"/>
                    <a:pt x="9401" y="2999"/>
                    <a:pt x="9401" y="3035"/>
                  </a:cubicBezTo>
                  <a:cubicBezTo>
                    <a:pt x="9401" y="3093"/>
                    <a:pt x="9308" y="3108"/>
                    <a:pt x="9241" y="3126"/>
                  </a:cubicBezTo>
                  <a:cubicBezTo>
                    <a:pt x="9244" y="3166"/>
                    <a:pt x="9241" y="3166"/>
                    <a:pt x="9241" y="3181"/>
                  </a:cubicBezTo>
                  <a:cubicBezTo>
                    <a:pt x="9241" y="3257"/>
                    <a:pt x="9166" y="3283"/>
                    <a:pt x="9098" y="3334"/>
                  </a:cubicBezTo>
                  <a:cubicBezTo>
                    <a:pt x="9056" y="3367"/>
                    <a:pt x="9059" y="3454"/>
                    <a:pt x="9038" y="3491"/>
                  </a:cubicBezTo>
                  <a:cubicBezTo>
                    <a:pt x="9077" y="3509"/>
                    <a:pt x="9106" y="3491"/>
                    <a:pt x="9145" y="3491"/>
                  </a:cubicBezTo>
                  <a:cubicBezTo>
                    <a:pt x="9202" y="3491"/>
                    <a:pt x="9251" y="3531"/>
                    <a:pt x="9287" y="3560"/>
                  </a:cubicBezTo>
                  <a:cubicBezTo>
                    <a:pt x="9269" y="3571"/>
                    <a:pt x="9244" y="3582"/>
                    <a:pt x="9223" y="3582"/>
                  </a:cubicBezTo>
                  <a:cubicBezTo>
                    <a:pt x="9237" y="3640"/>
                    <a:pt x="9376" y="3622"/>
                    <a:pt x="9376" y="3709"/>
                  </a:cubicBezTo>
                  <a:cubicBezTo>
                    <a:pt x="9376" y="3797"/>
                    <a:pt x="9191" y="3764"/>
                    <a:pt x="9127" y="3764"/>
                  </a:cubicBezTo>
                  <a:cubicBezTo>
                    <a:pt x="9088" y="3764"/>
                    <a:pt x="9056" y="3793"/>
                    <a:pt x="9056" y="3819"/>
                  </a:cubicBezTo>
                  <a:cubicBezTo>
                    <a:pt x="9056" y="3881"/>
                    <a:pt x="9120" y="3881"/>
                    <a:pt x="9170" y="3881"/>
                  </a:cubicBezTo>
                  <a:cubicBezTo>
                    <a:pt x="9170" y="3961"/>
                    <a:pt x="9223" y="3983"/>
                    <a:pt x="9223" y="4037"/>
                  </a:cubicBezTo>
                  <a:cubicBezTo>
                    <a:pt x="9223" y="4066"/>
                    <a:pt x="9205" y="4096"/>
                    <a:pt x="9223" y="4117"/>
                  </a:cubicBezTo>
                  <a:cubicBezTo>
                    <a:pt x="9166" y="4117"/>
                    <a:pt x="9109" y="4117"/>
                    <a:pt x="9109" y="4165"/>
                  </a:cubicBezTo>
                  <a:cubicBezTo>
                    <a:pt x="9109" y="4227"/>
                    <a:pt x="9209" y="4223"/>
                    <a:pt x="9251" y="4238"/>
                  </a:cubicBezTo>
                  <a:cubicBezTo>
                    <a:pt x="9230" y="4296"/>
                    <a:pt x="9159" y="4329"/>
                    <a:pt x="9091" y="4336"/>
                  </a:cubicBezTo>
                  <a:cubicBezTo>
                    <a:pt x="9091" y="4361"/>
                    <a:pt x="9109" y="4384"/>
                    <a:pt x="9127" y="4391"/>
                  </a:cubicBezTo>
                  <a:cubicBezTo>
                    <a:pt x="9102" y="4500"/>
                    <a:pt x="8960" y="4453"/>
                    <a:pt x="8931" y="4529"/>
                  </a:cubicBezTo>
                  <a:cubicBezTo>
                    <a:pt x="8892" y="4504"/>
                    <a:pt x="8853" y="4486"/>
                    <a:pt x="8824" y="4446"/>
                  </a:cubicBezTo>
                  <a:lnTo>
                    <a:pt x="8771" y="4446"/>
                  </a:lnTo>
                  <a:cubicBezTo>
                    <a:pt x="8807" y="4544"/>
                    <a:pt x="8967" y="4511"/>
                    <a:pt x="8967" y="4609"/>
                  </a:cubicBezTo>
                  <a:cubicBezTo>
                    <a:pt x="8967" y="4653"/>
                    <a:pt x="8956" y="4712"/>
                    <a:pt x="8913" y="4712"/>
                  </a:cubicBezTo>
                  <a:cubicBezTo>
                    <a:pt x="8849" y="4712"/>
                    <a:pt x="8739" y="4617"/>
                    <a:pt x="8717" y="4547"/>
                  </a:cubicBezTo>
                  <a:cubicBezTo>
                    <a:pt x="8689" y="4551"/>
                    <a:pt x="8678" y="4547"/>
                    <a:pt x="8671" y="4547"/>
                  </a:cubicBezTo>
                  <a:lnTo>
                    <a:pt x="8671" y="4602"/>
                  </a:lnTo>
                  <a:cubicBezTo>
                    <a:pt x="8799" y="4733"/>
                    <a:pt x="9027" y="4795"/>
                    <a:pt x="9027" y="5003"/>
                  </a:cubicBezTo>
                  <a:cubicBezTo>
                    <a:pt x="9027" y="5043"/>
                    <a:pt x="8970" y="5047"/>
                    <a:pt x="8931" y="5047"/>
                  </a:cubicBezTo>
                  <a:cubicBezTo>
                    <a:pt x="8764" y="5047"/>
                    <a:pt x="8799" y="4865"/>
                    <a:pt x="8653" y="4865"/>
                  </a:cubicBezTo>
                  <a:cubicBezTo>
                    <a:pt x="8635" y="4865"/>
                    <a:pt x="8617" y="4875"/>
                    <a:pt x="8600" y="4865"/>
                  </a:cubicBezTo>
                  <a:cubicBezTo>
                    <a:pt x="8600" y="4916"/>
                    <a:pt x="8635" y="4927"/>
                    <a:pt x="8635" y="4956"/>
                  </a:cubicBezTo>
                  <a:cubicBezTo>
                    <a:pt x="8635" y="4988"/>
                    <a:pt x="8575" y="4999"/>
                    <a:pt x="8557" y="5003"/>
                  </a:cubicBezTo>
                  <a:cubicBezTo>
                    <a:pt x="8557" y="5113"/>
                    <a:pt x="8874" y="5098"/>
                    <a:pt x="8949" y="5123"/>
                  </a:cubicBezTo>
                  <a:cubicBezTo>
                    <a:pt x="8896" y="5167"/>
                    <a:pt x="8860" y="5171"/>
                    <a:pt x="8796" y="5192"/>
                  </a:cubicBezTo>
                  <a:cubicBezTo>
                    <a:pt x="8678" y="5233"/>
                    <a:pt x="8642" y="5335"/>
                    <a:pt x="8539" y="5368"/>
                  </a:cubicBezTo>
                  <a:close/>
                  <a:moveTo>
                    <a:pt x="6217" y="14202"/>
                  </a:moveTo>
                  <a:cubicBezTo>
                    <a:pt x="6164" y="14202"/>
                    <a:pt x="6071" y="14136"/>
                    <a:pt x="6071" y="14104"/>
                  </a:cubicBezTo>
                  <a:cubicBezTo>
                    <a:pt x="6071" y="14049"/>
                    <a:pt x="6100" y="14012"/>
                    <a:pt x="6143" y="14012"/>
                  </a:cubicBezTo>
                  <a:cubicBezTo>
                    <a:pt x="6146" y="14012"/>
                    <a:pt x="6157" y="14016"/>
                    <a:pt x="6157" y="14012"/>
                  </a:cubicBezTo>
                  <a:cubicBezTo>
                    <a:pt x="6178" y="14027"/>
                    <a:pt x="6203" y="14045"/>
                    <a:pt x="6231" y="14045"/>
                  </a:cubicBezTo>
                  <a:cubicBezTo>
                    <a:pt x="6239" y="14092"/>
                    <a:pt x="6271" y="14052"/>
                    <a:pt x="6289" y="14052"/>
                  </a:cubicBezTo>
                  <a:cubicBezTo>
                    <a:pt x="6303" y="14052"/>
                    <a:pt x="6314" y="14078"/>
                    <a:pt x="6314" y="14085"/>
                  </a:cubicBezTo>
                  <a:cubicBezTo>
                    <a:pt x="6314" y="14118"/>
                    <a:pt x="6260" y="14202"/>
                    <a:pt x="6217" y="14202"/>
                  </a:cubicBezTo>
                  <a:close/>
                  <a:moveTo>
                    <a:pt x="5637" y="5156"/>
                  </a:moveTo>
                  <a:cubicBezTo>
                    <a:pt x="5637" y="5101"/>
                    <a:pt x="5683" y="5083"/>
                    <a:pt x="5715" y="5083"/>
                  </a:cubicBezTo>
                  <a:cubicBezTo>
                    <a:pt x="5808" y="5083"/>
                    <a:pt x="5836" y="5182"/>
                    <a:pt x="5929" y="5211"/>
                  </a:cubicBezTo>
                  <a:cubicBezTo>
                    <a:pt x="5922" y="5273"/>
                    <a:pt x="5847" y="5284"/>
                    <a:pt x="5787" y="5284"/>
                  </a:cubicBezTo>
                  <a:lnTo>
                    <a:pt x="5708" y="5284"/>
                  </a:lnTo>
                  <a:cubicBezTo>
                    <a:pt x="5676" y="5280"/>
                    <a:pt x="5637" y="5200"/>
                    <a:pt x="5637" y="5156"/>
                  </a:cubicBezTo>
                  <a:close/>
                  <a:moveTo>
                    <a:pt x="5804" y="8760"/>
                  </a:moveTo>
                  <a:cubicBezTo>
                    <a:pt x="5780" y="8760"/>
                    <a:pt x="5772" y="8731"/>
                    <a:pt x="5772" y="8717"/>
                  </a:cubicBezTo>
                  <a:cubicBezTo>
                    <a:pt x="5762" y="8717"/>
                    <a:pt x="5755" y="8710"/>
                    <a:pt x="5744" y="8710"/>
                  </a:cubicBezTo>
                  <a:cubicBezTo>
                    <a:pt x="5715" y="8710"/>
                    <a:pt x="5737" y="8640"/>
                    <a:pt x="5708" y="8611"/>
                  </a:cubicBezTo>
                  <a:cubicBezTo>
                    <a:pt x="5680" y="8655"/>
                    <a:pt x="5648" y="8710"/>
                    <a:pt x="5605" y="8710"/>
                  </a:cubicBezTo>
                  <a:cubicBezTo>
                    <a:pt x="5598" y="8710"/>
                    <a:pt x="5583" y="8717"/>
                    <a:pt x="5583" y="8710"/>
                  </a:cubicBezTo>
                  <a:cubicBezTo>
                    <a:pt x="5583" y="8673"/>
                    <a:pt x="5612" y="8673"/>
                    <a:pt x="5623" y="8651"/>
                  </a:cubicBezTo>
                  <a:cubicBezTo>
                    <a:pt x="5587" y="8651"/>
                    <a:pt x="5541" y="8673"/>
                    <a:pt x="5523" y="8637"/>
                  </a:cubicBezTo>
                  <a:cubicBezTo>
                    <a:pt x="5498" y="8647"/>
                    <a:pt x="5477" y="8655"/>
                    <a:pt x="5452" y="8655"/>
                  </a:cubicBezTo>
                  <a:cubicBezTo>
                    <a:pt x="5405" y="8655"/>
                    <a:pt x="5384" y="8630"/>
                    <a:pt x="5345" y="8630"/>
                  </a:cubicBezTo>
                  <a:cubicBezTo>
                    <a:pt x="5292" y="8630"/>
                    <a:pt x="5277" y="8651"/>
                    <a:pt x="5235" y="8651"/>
                  </a:cubicBezTo>
                  <a:cubicBezTo>
                    <a:pt x="5217" y="8651"/>
                    <a:pt x="5199" y="8626"/>
                    <a:pt x="5199" y="8615"/>
                  </a:cubicBezTo>
                  <a:cubicBezTo>
                    <a:pt x="5199" y="8600"/>
                    <a:pt x="5263" y="8549"/>
                    <a:pt x="5263" y="8545"/>
                  </a:cubicBezTo>
                  <a:lnTo>
                    <a:pt x="5263" y="8524"/>
                  </a:lnTo>
                  <a:cubicBezTo>
                    <a:pt x="5252" y="8524"/>
                    <a:pt x="5238" y="8516"/>
                    <a:pt x="5235" y="8505"/>
                  </a:cubicBezTo>
                  <a:cubicBezTo>
                    <a:pt x="5334" y="8455"/>
                    <a:pt x="5374" y="8290"/>
                    <a:pt x="5427" y="8207"/>
                  </a:cubicBezTo>
                  <a:cubicBezTo>
                    <a:pt x="5455" y="8159"/>
                    <a:pt x="5477" y="8097"/>
                    <a:pt x="5534" y="8097"/>
                  </a:cubicBezTo>
                  <a:cubicBezTo>
                    <a:pt x="5548" y="8097"/>
                    <a:pt x="5559" y="8119"/>
                    <a:pt x="5559" y="8134"/>
                  </a:cubicBezTo>
                  <a:cubicBezTo>
                    <a:pt x="5559" y="8214"/>
                    <a:pt x="5484" y="8254"/>
                    <a:pt x="5463" y="8320"/>
                  </a:cubicBezTo>
                  <a:lnTo>
                    <a:pt x="5463" y="8352"/>
                  </a:lnTo>
                  <a:cubicBezTo>
                    <a:pt x="5491" y="8345"/>
                    <a:pt x="5491" y="8323"/>
                    <a:pt x="5516" y="8323"/>
                  </a:cubicBezTo>
                  <a:cubicBezTo>
                    <a:pt x="5537" y="8323"/>
                    <a:pt x="5559" y="8327"/>
                    <a:pt x="5573" y="8342"/>
                  </a:cubicBezTo>
                  <a:lnTo>
                    <a:pt x="5555" y="8359"/>
                  </a:lnTo>
                  <a:lnTo>
                    <a:pt x="5555" y="8393"/>
                  </a:lnTo>
                  <a:lnTo>
                    <a:pt x="5619" y="8393"/>
                  </a:lnTo>
                  <a:lnTo>
                    <a:pt x="5619" y="8411"/>
                  </a:lnTo>
                  <a:lnTo>
                    <a:pt x="5662" y="8396"/>
                  </a:lnTo>
                  <a:cubicBezTo>
                    <a:pt x="5701" y="8407"/>
                    <a:pt x="5747" y="8407"/>
                    <a:pt x="5765" y="8396"/>
                  </a:cubicBezTo>
                  <a:cubicBezTo>
                    <a:pt x="5765" y="8429"/>
                    <a:pt x="5762" y="8462"/>
                    <a:pt x="5762" y="8516"/>
                  </a:cubicBezTo>
                  <a:cubicBezTo>
                    <a:pt x="5769" y="8509"/>
                    <a:pt x="5787" y="8505"/>
                    <a:pt x="5801" y="8505"/>
                  </a:cubicBezTo>
                  <a:cubicBezTo>
                    <a:pt x="5797" y="8538"/>
                    <a:pt x="5765" y="8545"/>
                    <a:pt x="5765" y="8560"/>
                  </a:cubicBezTo>
                  <a:cubicBezTo>
                    <a:pt x="5765" y="8578"/>
                    <a:pt x="5790" y="8593"/>
                    <a:pt x="5790" y="8618"/>
                  </a:cubicBezTo>
                  <a:cubicBezTo>
                    <a:pt x="5826" y="8618"/>
                    <a:pt x="5815" y="8611"/>
                    <a:pt x="5836" y="8597"/>
                  </a:cubicBezTo>
                  <a:cubicBezTo>
                    <a:pt x="5836" y="8640"/>
                    <a:pt x="5861" y="8637"/>
                    <a:pt x="5861" y="8673"/>
                  </a:cubicBezTo>
                  <a:cubicBezTo>
                    <a:pt x="5861" y="8717"/>
                    <a:pt x="5840" y="8760"/>
                    <a:pt x="5804" y="8760"/>
                  </a:cubicBezTo>
                  <a:close/>
                  <a:moveTo>
                    <a:pt x="3614" y="5539"/>
                  </a:moveTo>
                  <a:cubicBezTo>
                    <a:pt x="3614" y="5528"/>
                    <a:pt x="3653" y="5502"/>
                    <a:pt x="3661" y="5502"/>
                  </a:cubicBezTo>
                  <a:cubicBezTo>
                    <a:pt x="3693" y="5502"/>
                    <a:pt x="3721" y="5546"/>
                    <a:pt x="3732" y="5561"/>
                  </a:cubicBezTo>
                  <a:cubicBezTo>
                    <a:pt x="3686" y="5572"/>
                    <a:pt x="3696" y="5568"/>
                    <a:pt x="3661" y="5568"/>
                  </a:cubicBezTo>
                  <a:cubicBezTo>
                    <a:pt x="3636" y="5568"/>
                    <a:pt x="3614" y="5561"/>
                    <a:pt x="3614" y="5539"/>
                  </a:cubicBezTo>
                  <a:close/>
                  <a:moveTo>
                    <a:pt x="3358" y="5586"/>
                  </a:moveTo>
                  <a:cubicBezTo>
                    <a:pt x="3358" y="5441"/>
                    <a:pt x="3579" y="5466"/>
                    <a:pt x="3579" y="5586"/>
                  </a:cubicBezTo>
                  <a:cubicBezTo>
                    <a:pt x="3579" y="5634"/>
                    <a:pt x="3489" y="5666"/>
                    <a:pt x="3447" y="5666"/>
                  </a:cubicBezTo>
                  <a:cubicBezTo>
                    <a:pt x="3393" y="5666"/>
                    <a:pt x="3358" y="5630"/>
                    <a:pt x="3358" y="5586"/>
                  </a:cubicBezTo>
                  <a:close/>
                  <a:moveTo>
                    <a:pt x="4861" y="5848"/>
                  </a:moveTo>
                  <a:cubicBezTo>
                    <a:pt x="4864" y="5889"/>
                    <a:pt x="4861" y="5878"/>
                    <a:pt x="4861" y="5896"/>
                  </a:cubicBezTo>
                  <a:cubicBezTo>
                    <a:pt x="4861" y="5907"/>
                    <a:pt x="4850" y="5940"/>
                    <a:pt x="4782" y="5940"/>
                  </a:cubicBezTo>
                  <a:cubicBezTo>
                    <a:pt x="4782" y="5980"/>
                    <a:pt x="4775" y="6042"/>
                    <a:pt x="4736" y="6042"/>
                  </a:cubicBezTo>
                  <a:cubicBezTo>
                    <a:pt x="4558" y="6042"/>
                    <a:pt x="4551" y="5794"/>
                    <a:pt x="4380" y="5794"/>
                  </a:cubicBezTo>
                  <a:cubicBezTo>
                    <a:pt x="4358" y="5794"/>
                    <a:pt x="4312" y="5834"/>
                    <a:pt x="4309" y="5834"/>
                  </a:cubicBezTo>
                  <a:cubicBezTo>
                    <a:pt x="4341" y="5852"/>
                    <a:pt x="4348" y="5848"/>
                    <a:pt x="4380" y="5841"/>
                  </a:cubicBezTo>
                  <a:lnTo>
                    <a:pt x="4380" y="5885"/>
                  </a:lnTo>
                  <a:cubicBezTo>
                    <a:pt x="4358" y="5892"/>
                    <a:pt x="4341" y="5896"/>
                    <a:pt x="4326" y="5885"/>
                  </a:cubicBezTo>
                  <a:lnTo>
                    <a:pt x="4326" y="5940"/>
                  </a:lnTo>
                  <a:lnTo>
                    <a:pt x="4373" y="5940"/>
                  </a:lnTo>
                  <a:cubicBezTo>
                    <a:pt x="4380" y="5987"/>
                    <a:pt x="4423" y="6067"/>
                    <a:pt x="4451" y="6078"/>
                  </a:cubicBezTo>
                  <a:cubicBezTo>
                    <a:pt x="4519" y="6104"/>
                    <a:pt x="4544" y="6060"/>
                    <a:pt x="4551" y="6122"/>
                  </a:cubicBezTo>
                  <a:lnTo>
                    <a:pt x="4611" y="6122"/>
                  </a:lnTo>
                  <a:cubicBezTo>
                    <a:pt x="4608" y="6181"/>
                    <a:pt x="4608" y="6181"/>
                    <a:pt x="4611" y="6195"/>
                  </a:cubicBezTo>
                  <a:cubicBezTo>
                    <a:pt x="4611" y="6220"/>
                    <a:pt x="4675" y="6239"/>
                    <a:pt x="4675" y="6279"/>
                  </a:cubicBezTo>
                  <a:cubicBezTo>
                    <a:pt x="4675" y="6315"/>
                    <a:pt x="4636" y="6384"/>
                    <a:pt x="4622" y="6424"/>
                  </a:cubicBezTo>
                  <a:cubicBezTo>
                    <a:pt x="4558" y="6417"/>
                    <a:pt x="4330" y="6330"/>
                    <a:pt x="4291" y="6279"/>
                  </a:cubicBezTo>
                  <a:lnTo>
                    <a:pt x="4237" y="6279"/>
                  </a:lnTo>
                  <a:cubicBezTo>
                    <a:pt x="4298" y="6355"/>
                    <a:pt x="4497" y="6432"/>
                    <a:pt x="4497" y="6534"/>
                  </a:cubicBezTo>
                  <a:cubicBezTo>
                    <a:pt x="4497" y="6559"/>
                    <a:pt x="4476" y="6578"/>
                    <a:pt x="4462" y="6578"/>
                  </a:cubicBezTo>
                  <a:cubicBezTo>
                    <a:pt x="4444" y="6578"/>
                    <a:pt x="4437" y="6537"/>
                    <a:pt x="4426" y="6534"/>
                  </a:cubicBezTo>
                  <a:cubicBezTo>
                    <a:pt x="4323" y="6483"/>
                    <a:pt x="4255" y="6505"/>
                    <a:pt x="4166" y="6450"/>
                  </a:cubicBezTo>
                  <a:cubicBezTo>
                    <a:pt x="4081" y="6399"/>
                    <a:pt x="3867" y="6403"/>
                    <a:pt x="3928" y="6286"/>
                  </a:cubicBezTo>
                  <a:cubicBezTo>
                    <a:pt x="3810" y="6235"/>
                    <a:pt x="3753" y="6165"/>
                    <a:pt x="3650" y="6104"/>
                  </a:cubicBezTo>
                  <a:cubicBezTo>
                    <a:pt x="3632" y="6129"/>
                    <a:pt x="3610" y="6158"/>
                    <a:pt x="3579" y="6158"/>
                  </a:cubicBezTo>
                  <a:cubicBezTo>
                    <a:pt x="3543" y="6158"/>
                    <a:pt x="3550" y="6133"/>
                    <a:pt x="3518" y="6133"/>
                  </a:cubicBezTo>
                  <a:cubicBezTo>
                    <a:pt x="3475" y="6133"/>
                    <a:pt x="3454" y="6188"/>
                    <a:pt x="3411" y="6188"/>
                  </a:cubicBezTo>
                  <a:cubicBezTo>
                    <a:pt x="3372" y="6188"/>
                    <a:pt x="3258" y="6136"/>
                    <a:pt x="3258" y="6086"/>
                  </a:cubicBezTo>
                  <a:cubicBezTo>
                    <a:pt x="3258" y="6049"/>
                    <a:pt x="3351" y="5987"/>
                    <a:pt x="3400" y="5987"/>
                  </a:cubicBezTo>
                  <a:lnTo>
                    <a:pt x="3554" y="5987"/>
                  </a:lnTo>
                  <a:cubicBezTo>
                    <a:pt x="3586" y="5987"/>
                    <a:pt x="3671" y="5965"/>
                    <a:pt x="3714" y="5936"/>
                  </a:cubicBezTo>
                  <a:cubicBezTo>
                    <a:pt x="3696" y="5925"/>
                    <a:pt x="3650" y="5889"/>
                    <a:pt x="3650" y="5860"/>
                  </a:cubicBezTo>
                  <a:cubicBezTo>
                    <a:pt x="3650" y="5798"/>
                    <a:pt x="3714" y="5830"/>
                    <a:pt x="3739" y="5805"/>
                  </a:cubicBezTo>
                  <a:cubicBezTo>
                    <a:pt x="3771" y="5772"/>
                    <a:pt x="3846" y="5692"/>
                    <a:pt x="3846" y="5641"/>
                  </a:cubicBezTo>
                  <a:cubicBezTo>
                    <a:pt x="3846" y="5546"/>
                    <a:pt x="3618" y="5368"/>
                    <a:pt x="3543" y="5368"/>
                  </a:cubicBezTo>
                  <a:cubicBezTo>
                    <a:pt x="3497" y="5368"/>
                    <a:pt x="3475" y="5411"/>
                    <a:pt x="3429" y="5411"/>
                  </a:cubicBezTo>
                  <a:cubicBezTo>
                    <a:pt x="3415" y="5411"/>
                    <a:pt x="3400" y="5375"/>
                    <a:pt x="3400" y="5368"/>
                  </a:cubicBezTo>
                  <a:cubicBezTo>
                    <a:pt x="3400" y="5331"/>
                    <a:pt x="3465" y="5324"/>
                    <a:pt x="3486" y="5320"/>
                  </a:cubicBezTo>
                  <a:cubicBezTo>
                    <a:pt x="3454" y="5287"/>
                    <a:pt x="3262" y="5120"/>
                    <a:pt x="3223" y="5120"/>
                  </a:cubicBezTo>
                  <a:cubicBezTo>
                    <a:pt x="3176" y="5120"/>
                    <a:pt x="3119" y="5258"/>
                    <a:pt x="3055" y="5258"/>
                  </a:cubicBezTo>
                  <a:cubicBezTo>
                    <a:pt x="3009" y="5258"/>
                    <a:pt x="3023" y="5200"/>
                    <a:pt x="3027" y="5175"/>
                  </a:cubicBezTo>
                  <a:cubicBezTo>
                    <a:pt x="2916" y="5163"/>
                    <a:pt x="2646" y="5175"/>
                    <a:pt x="2485" y="5175"/>
                  </a:cubicBezTo>
                  <a:cubicBezTo>
                    <a:pt x="2457" y="5175"/>
                    <a:pt x="2400" y="5131"/>
                    <a:pt x="2378" y="5101"/>
                  </a:cubicBezTo>
                  <a:lnTo>
                    <a:pt x="2208" y="5101"/>
                  </a:lnTo>
                  <a:cubicBezTo>
                    <a:pt x="2190" y="5050"/>
                    <a:pt x="2136" y="5043"/>
                    <a:pt x="2129" y="4992"/>
                  </a:cubicBezTo>
                  <a:cubicBezTo>
                    <a:pt x="2176" y="4974"/>
                    <a:pt x="2229" y="4996"/>
                    <a:pt x="2290" y="5003"/>
                  </a:cubicBezTo>
                  <a:lnTo>
                    <a:pt x="2290" y="4956"/>
                  </a:lnTo>
                  <a:cubicBezTo>
                    <a:pt x="2257" y="4934"/>
                    <a:pt x="2094" y="4919"/>
                    <a:pt x="2094" y="4919"/>
                  </a:cubicBezTo>
                  <a:cubicBezTo>
                    <a:pt x="2094" y="4919"/>
                    <a:pt x="2040" y="4854"/>
                    <a:pt x="2040" y="4821"/>
                  </a:cubicBezTo>
                  <a:cubicBezTo>
                    <a:pt x="2040" y="4719"/>
                    <a:pt x="2058" y="4697"/>
                    <a:pt x="2111" y="4657"/>
                  </a:cubicBezTo>
                  <a:cubicBezTo>
                    <a:pt x="2140" y="4635"/>
                    <a:pt x="2122" y="4569"/>
                    <a:pt x="2136" y="4555"/>
                  </a:cubicBezTo>
                  <a:cubicBezTo>
                    <a:pt x="2208" y="4482"/>
                    <a:pt x="2300" y="4420"/>
                    <a:pt x="2421" y="4420"/>
                  </a:cubicBezTo>
                  <a:cubicBezTo>
                    <a:pt x="2421" y="4420"/>
                    <a:pt x="2535" y="4456"/>
                    <a:pt x="2539" y="4456"/>
                  </a:cubicBezTo>
                  <a:cubicBezTo>
                    <a:pt x="2503" y="4533"/>
                    <a:pt x="2386" y="4540"/>
                    <a:pt x="2386" y="4646"/>
                  </a:cubicBezTo>
                  <a:cubicBezTo>
                    <a:pt x="2386" y="4668"/>
                    <a:pt x="2396" y="4682"/>
                    <a:pt x="2414" y="4682"/>
                  </a:cubicBezTo>
                  <a:cubicBezTo>
                    <a:pt x="2407" y="4708"/>
                    <a:pt x="2414" y="4748"/>
                    <a:pt x="2414" y="4748"/>
                  </a:cubicBezTo>
                  <a:cubicBezTo>
                    <a:pt x="2414" y="4777"/>
                    <a:pt x="2407" y="4810"/>
                    <a:pt x="2450" y="4810"/>
                  </a:cubicBezTo>
                  <a:cubicBezTo>
                    <a:pt x="2471" y="4810"/>
                    <a:pt x="2521" y="4766"/>
                    <a:pt x="2521" y="4737"/>
                  </a:cubicBezTo>
                  <a:cubicBezTo>
                    <a:pt x="2521" y="4701"/>
                    <a:pt x="2485" y="4675"/>
                    <a:pt x="2485" y="4639"/>
                  </a:cubicBezTo>
                  <a:cubicBezTo>
                    <a:pt x="2485" y="4500"/>
                    <a:pt x="2724" y="4456"/>
                    <a:pt x="2867" y="4456"/>
                  </a:cubicBezTo>
                  <a:cubicBezTo>
                    <a:pt x="2959" y="4456"/>
                    <a:pt x="3009" y="4584"/>
                    <a:pt x="3009" y="4664"/>
                  </a:cubicBezTo>
                  <a:cubicBezTo>
                    <a:pt x="3009" y="4679"/>
                    <a:pt x="2991" y="4737"/>
                    <a:pt x="3009" y="4737"/>
                  </a:cubicBezTo>
                  <a:cubicBezTo>
                    <a:pt x="3030" y="4737"/>
                    <a:pt x="3045" y="4701"/>
                    <a:pt x="3080" y="4701"/>
                  </a:cubicBezTo>
                  <a:cubicBezTo>
                    <a:pt x="3119" y="4701"/>
                    <a:pt x="3130" y="4737"/>
                    <a:pt x="3162" y="4737"/>
                  </a:cubicBezTo>
                  <a:cubicBezTo>
                    <a:pt x="3223" y="4737"/>
                    <a:pt x="3240" y="4646"/>
                    <a:pt x="3304" y="4646"/>
                  </a:cubicBezTo>
                  <a:cubicBezTo>
                    <a:pt x="3372" y="4646"/>
                    <a:pt x="3525" y="4668"/>
                    <a:pt x="3571" y="4701"/>
                  </a:cubicBezTo>
                  <a:cubicBezTo>
                    <a:pt x="3650" y="4759"/>
                    <a:pt x="3675" y="4883"/>
                    <a:pt x="3792" y="4883"/>
                  </a:cubicBezTo>
                  <a:lnTo>
                    <a:pt x="3882" y="4883"/>
                  </a:lnTo>
                  <a:cubicBezTo>
                    <a:pt x="3921" y="4883"/>
                    <a:pt x="4009" y="4894"/>
                    <a:pt x="3999" y="4956"/>
                  </a:cubicBezTo>
                  <a:cubicBezTo>
                    <a:pt x="4095" y="4988"/>
                    <a:pt x="4149" y="5047"/>
                    <a:pt x="4248" y="5058"/>
                  </a:cubicBezTo>
                  <a:lnTo>
                    <a:pt x="4248" y="5120"/>
                  </a:lnTo>
                  <a:lnTo>
                    <a:pt x="4309" y="5120"/>
                  </a:lnTo>
                  <a:cubicBezTo>
                    <a:pt x="4358" y="5120"/>
                    <a:pt x="4387" y="5156"/>
                    <a:pt x="4408" y="5207"/>
                  </a:cubicBezTo>
                  <a:cubicBezTo>
                    <a:pt x="4358" y="5218"/>
                    <a:pt x="4312" y="5214"/>
                    <a:pt x="4284" y="5258"/>
                  </a:cubicBezTo>
                  <a:cubicBezTo>
                    <a:pt x="4344" y="5266"/>
                    <a:pt x="4358" y="5266"/>
                    <a:pt x="4391" y="5266"/>
                  </a:cubicBezTo>
                  <a:cubicBezTo>
                    <a:pt x="4408" y="5266"/>
                    <a:pt x="4433" y="5276"/>
                    <a:pt x="4444" y="5298"/>
                  </a:cubicBezTo>
                  <a:cubicBezTo>
                    <a:pt x="4387" y="5327"/>
                    <a:pt x="4358" y="5327"/>
                    <a:pt x="4326" y="5382"/>
                  </a:cubicBezTo>
                  <a:cubicBezTo>
                    <a:pt x="4358" y="5400"/>
                    <a:pt x="4380" y="5411"/>
                    <a:pt x="4426" y="5411"/>
                  </a:cubicBezTo>
                  <a:cubicBezTo>
                    <a:pt x="4433" y="5495"/>
                    <a:pt x="4529" y="5531"/>
                    <a:pt x="4604" y="5539"/>
                  </a:cubicBezTo>
                  <a:cubicBezTo>
                    <a:pt x="4611" y="5604"/>
                    <a:pt x="4629" y="5666"/>
                    <a:pt x="4683" y="5666"/>
                  </a:cubicBezTo>
                  <a:cubicBezTo>
                    <a:pt x="4761" y="5666"/>
                    <a:pt x="4779" y="5615"/>
                    <a:pt x="4807" y="5685"/>
                  </a:cubicBezTo>
                  <a:cubicBezTo>
                    <a:pt x="4825" y="5703"/>
                    <a:pt x="4854" y="5703"/>
                    <a:pt x="4871" y="5703"/>
                  </a:cubicBezTo>
                  <a:cubicBezTo>
                    <a:pt x="4939" y="5703"/>
                    <a:pt x="4968" y="5728"/>
                    <a:pt x="4968" y="5787"/>
                  </a:cubicBezTo>
                  <a:cubicBezTo>
                    <a:pt x="4968" y="5834"/>
                    <a:pt x="4907" y="5848"/>
                    <a:pt x="4861" y="5848"/>
                  </a:cubicBezTo>
                  <a:close/>
                  <a:moveTo>
                    <a:pt x="3240" y="6330"/>
                  </a:moveTo>
                  <a:cubicBezTo>
                    <a:pt x="3276" y="6282"/>
                    <a:pt x="3280" y="6308"/>
                    <a:pt x="3322" y="6330"/>
                  </a:cubicBezTo>
                  <a:cubicBezTo>
                    <a:pt x="3287" y="6359"/>
                    <a:pt x="3276" y="6359"/>
                    <a:pt x="3240" y="6330"/>
                  </a:cubicBezTo>
                  <a:close/>
                  <a:moveTo>
                    <a:pt x="3151" y="5375"/>
                  </a:moveTo>
                  <a:cubicBezTo>
                    <a:pt x="3109" y="5375"/>
                    <a:pt x="3191" y="5291"/>
                    <a:pt x="3233" y="5291"/>
                  </a:cubicBezTo>
                  <a:cubicBezTo>
                    <a:pt x="3223" y="5335"/>
                    <a:pt x="3194" y="5375"/>
                    <a:pt x="3151" y="5375"/>
                  </a:cubicBezTo>
                  <a:close/>
                  <a:moveTo>
                    <a:pt x="3080" y="6607"/>
                  </a:moveTo>
                  <a:cubicBezTo>
                    <a:pt x="3073" y="6607"/>
                    <a:pt x="3027" y="6552"/>
                    <a:pt x="3027" y="6552"/>
                  </a:cubicBezTo>
                  <a:cubicBezTo>
                    <a:pt x="3027" y="6486"/>
                    <a:pt x="3109" y="6483"/>
                    <a:pt x="3144" y="6526"/>
                  </a:cubicBezTo>
                  <a:cubicBezTo>
                    <a:pt x="3123" y="6556"/>
                    <a:pt x="3116" y="6607"/>
                    <a:pt x="3080" y="6607"/>
                  </a:cubicBezTo>
                  <a:close/>
                  <a:moveTo>
                    <a:pt x="2991" y="7952"/>
                  </a:moveTo>
                  <a:cubicBezTo>
                    <a:pt x="2959" y="7952"/>
                    <a:pt x="2909" y="7937"/>
                    <a:pt x="2888" y="7915"/>
                  </a:cubicBezTo>
                  <a:cubicBezTo>
                    <a:pt x="2891" y="7908"/>
                    <a:pt x="2891" y="7897"/>
                    <a:pt x="2888" y="7890"/>
                  </a:cubicBezTo>
                  <a:cubicBezTo>
                    <a:pt x="2948" y="7890"/>
                    <a:pt x="3009" y="7901"/>
                    <a:pt x="3009" y="7952"/>
                  </a:cubicBezTo>
                  <a:cubicBezTo>
                    <a:pt x="3009" y="7955"/>
                    <a:pt x="2995" y="7952"/>
                    <a:pt x="2991" y="7952"/>
                  </a:cubicBezTo>
                  <a:close/>
                  <a:moveTo>
                    <a:pt x="2699" y="6534"/>
                  </a:moveTo>
                  <a:lnTo>
                    <a:pt x="2699" y="6486"/>
                  </a:lnTo>
                  <a:cubicBezTo>
                    <a:pt x="2727" y="6450"/>
                    <a:pt x="2774" y="6417"/>
                    <a:pt x="2777" y="6395"/>
                  </a:cubicBezTo>
                  <a:cubicBezTo>
                    <a:pt x="2849" y="6392"/>
                    <a:pt x="2834" y="6392"/>
                    <a:pt x="2877" y="6410"/>
                  </a:cubicBezTo>
                  <a:cubicBezTo>
                    <a:pt x="2845" y="6454"/>
                    <a:pt x="2756" y="6526"/>
                    <a:pt x="2699" y="6534"/>
                  </a:cubicBezTo>
                  <a:close/>
                  <a:moveTo>
                    <a:pt x="2539" y="6341"/>
                  </a:moveTo>
                  <a:cubicBezTo>
                    <a:pt x="2528" y="6359"/>
                    <a:pt x="2528" y="6370"/>
                    <a:pt x="2510" y="6370"/>
                  </a:cubicBezTo>
                  <a:cubicBezTo>
                    <a:pt x="2468" y="6370"/>
                    <a:pt x="2478" y="6333"/>
                    <a:pt x="2485" y="6297"/>
                  </a:cubicBezTo>
                  <a:cubicBezTo>
                    <a:pt x="2428" y="6282"/>
                    <a:pt x="2361" y="6293"/>
                    <a:pt x="2332" y="6297"/>
                  </a:cubicBezTo>
                  <a:cubicBezTo>
                    <a:pt x="2336" y="6235"/>
                    <a:pt x="2379" y="6242"/>
                    <a:pt x="2386" y="6224"/>
                  </a:cubicBezTo>
                  <a:cubicBezTo>
                    <a:pt x="2404" y="6210"/>
                    <a:pt x="2421" y="6198"/>
                    <a:pt x="2421" y="6177"/>
                  </a:cubicBezTo>
                  <a:lnTo>
                    <a:pt x="2421" y="6122"/>
                  </a:lnTo>
                  <a:cubicBezTo>
                    <a:pt x="2421" y="6060"/>
                    <a:pt x="2439" y="5914"/>
                    <a:pt x="2539" y="5903"/>
                  </a:cubicBezTo>
                  <a:cubicBezTo>
                    <a:pt x="2557" y="5958"/>
                    <a:pt x="2574" y="5969"/>
                    <a:pt x="2592" y="6006"/>
                  </a:cubicBezTo>
                  <a:cubicBezTo>
                    <a:pt x="2603" y="5991"/>
                    <a:pt x="2613" y="5983"/>
                    <a:pt x="2624" y="5976"/>
                  </a:cubicBezTo>
                  <a:cubicBezTo>
                    <a:pt x="2699" y="6071"/>
                    <a:pt x="2813" y="6034"/>
                    <a:pt x="2877" y="6122"/>
                  </a:cubicBezTo>
                  <a:cubicBezTo>
                    <a:pt x="2895" y="6148"/>
                    <a:pt x="2884" y="6173"/>
                    <a:pt x="2902" y="6188"/>
                  </a:cubicBezTo>
                  <a:cubicBezTo>
                    <a:pt x="2959" y="6231"/>
                    <a:pt x="3023" y="6213"/>
                    <a:pt x="3055" y="6257"/>
                  </a:cubicBezTo>
                  <a:cubicBezTo>
                    <a:pt x="3016" y="6282"/>
                    <a:pt x="2984" y="6297"/>
                    <a:pt x="2938" y="6297"/>
                  </a:cubicBezTo>
                  <a:lnTo>
                    <a:pt x="2842" y="6297"/>
                  </a:lnTo>
                  <a:cubicBezTo>
                    <a:pt x="2842" y="6297"/>
                    <a:pt x="2727" y="6213"/>
                    <a:pt x="2706" y="6205"/>
                  </a:cubicBezTo>
                  <a:cubicBezTo>
                    <a:pt x="2706" y="6286"/>
                    <a:pt x="2589" y="6362"/>
                    <a:pt x="2539" y="6341"/>
                  </a:cubicBezTo>
                  <a:close/>
                  <a:moveTo>
                    <a:pt x="2717" y="5943"/>
                  </a:moveTo>
                  <a:cubicBezTo>
                    <a:pt x="2670" y="5940"/>
                    <a:pt x="2642" y="5911"/>
                    <a:pt x="2646" y="5885"/>
                  </a:cubicBezTo>
                  <a:cubicBezTo>
                    <a:pt x="2692" y="5863"/>
                    <a:pt x="2692" y="5911"/>
                    <a:pt x="2717" y="5943"/>
                  </a:cubicBezTo>
                  <a:close/>
                  <a:moveTo>
                    <a:pt x="1791" y="4117"/>
                  </a:moveTo>
                  <a:cubicBezTo>
                    <a:pt x="1791" y="4092"/>
                    <a:pt x="1820" y="4066"/>
                    <a:pt x="1834" y="4059"/>
                  </a:cubicBezTo>
                  <a:cubicBezTo>
                    <a:pt x="1769" y="3994"/>
                    <a:pt x="1752" y="3935"/>
                    <a:pt x="1691" y="3873"/>
                  </a:cubicBezTo>
                  <a:cubicBezTo>
                    <a:pt x="1670" y="3895"/>
                    <a:pt x="1648" y="3910"/>
                    <a:pt x="1620" y="3910"/>
                  </a:cubicBezTo>
                  <a:cubicBezTo>
                    <a:pt x="1581" y="3910"/>
                    <a:pt x="1364" y="3815"/>
                    <a:pt x="1364" y="3782"/>
                  </a:cubicBezTo>
                  <a:cubicBezTo>
                    <a:pt x="1364" y="3727"/>
                    <a:pt x="1428" y="3727"/>
                    <a:pt x="1470" y="3727"/>
                  </a:cubicBezTo>
                  <a:cubicBezTo>
                    <a:pt x="1631" y="3727"/>
                    <a:pt x="1659" y="3855"/>
                    <a:pt x="1780" y="3855"/>
                  </a:cubicBezTo>
                  <a:cubicBezTo>
                    <a:pt x="1816" y="3855"/>
                    <a:pt x="1837" y="3848"/>
                    <a:pt x="1852" y="3826"/>
                  </a:cubicBezTo>
                  <a:lnTo>
                    <a:pt x="1916" y="3826"/>
                  </a:lnTo>
                  <a:cubicBezTo>
                    <a:pt x="1887" y="3910"/>
                    <a:pt x="2051" y="3888"/>
                    <a:pt x="2083" y="3935"/>
                  </a:cubicBezTo>
                  <a:lnTo>
                    <a:pt x="1940" y="3935"/>
                  </a:lnTo>
                  <a:cubicBezTo>
                    <a:pt x="1962" y="4034"/>
                    <a:pt x="2051" y="3979"/>
                    <a:pt x="2101" y="4019"/>
                  </a:cubicBezTo>
                  <a:cubicBezTo>
                    <a:pt x="2094" y="4026"/>
                    <a:pt x="2076" y="4026"/>
                    <a:pt x="2076" y="4037"/>
                  </a:cubicBezTo>
                  <a:cubicBezTo>
                    <a:pt x="2076" y="4089"/>
                    <a:pt x="2119" y="4066"/>
                    <a:pt x="2133" y="4056"/>
                  </a:cubicBezTo>
                  <a:cubicBezTo>
                    <a:pt x="2218" y="4077"/>
                    <a:pt x="2290" y="4099"/>
                    <a:pt x="2379" y="4099"/>
                  </a:cubicBezTo>
                  <a:cubicBezTo>
                    <a:pt x="2574" y="4099"/>
                    <a:pt x="2638" y="4008"/>
                    <a:pt x="2824" y="4008"/>
                  </a:cubicBezTo>
                  <a:cubicBezTo>
                    <a:pt x="2966" y="4008"/>
                    <a:pt x="3059" y="4015"/>
                    <a:pt x="3109" y="4110"/>
                  </a:cubicBezTo>
                  <a:cubicBezTo>
                    <a:pt x="3103" y="4113"/>
                    <a:pt x="3090" y="4116"/>
                    <a:pt x="3080" y="4117"/>
                  </a:cubicBezTo>
                  <a:cubicBezTo>
                    <a:pt x="3073" y="4125"/>
                    <a:pt x="3066" y="4136"/>
                    <a:pt x="3062" y="4150"/>
                  </a:cubicBezTo>
                  <a:cubicBezTo>
                    <a:pt x="3087" y="4158"/>
                    <a:pt x="3109" y="4154"/>
                    <a:pt x="3109" y="4154"/>
                  </a:cubicBezTo>
                  <a:cubicBezTo>
                    <a:pt x="3098" y="4281"/>
                    <a:pt x="2938" y="4281"/>
                    <a:pt x="2813" y="4281"/>
                  </a:cubicBezTo>
                  <a:cubicBezTo>
                    <a:pt x="2767" y="4281"/>
                    <a:pt x="2749" y="4252"/>
                    <a:pt x="2742" y="4227"/>
                  </a:cubicBezTo>
                  <a:cubicBezTo>
                    <a:pt x="2692" y="4234"/>
                    <a:pt x="2685" y="4252"/>
                    <a:pt x="2653" y="4274"/>
                  </a:cubicBezTo>
                  <a:lnTo>
                    <a:pt x="2368" y="4274"/>
                  </a:lnTo>
                  <a:cubicBezTo>
                    <a:pt x="2293" y="4292"/>
                    <a:pt x="2183" y="4281"/>
                    <a:pt x="2190" y="4220"/>
                  </a:cubicBezTo>
                  <a:lnTo>
                    <a:pt x="2147" y="4220"/>
                  </a:lnTo>
                  <a:cubicBezTo>
                    <a:pt x="2133" y="4238"/>
                    <a:pt x="2080" y="4281"/>
                    <a:pt x="2047" y="4281"/>
                  </a:cubicBezTo>
                  <a:cubicBezTo>
                    <a:pt x="1969" y="4281"/>
                    <a:pt x="1791" y="4190"/>
                    <a:pt x="1791" y="4117"/>
                  </a:cubicBezTo>
                  <a:close/>
                  <a:moveTo>
                    <a:pt x="2005" y="4438"/>
                  </a:moveTo>
                  <a:cubicBezTo>
                    <a:pt x="2005" y="4446"/>
                    <a:pt x="1940" y="4493"/>
                    <a:pt x="1940" y="4493"/>
                  </a:cubicBezTo>
                  <a:cubicBezTo>
                    <a:pt x="1894" y="4559"/>
                    <a:pt x="1845" y="4639"/>
                    <a:pt x="1738" y="4639"/>
                  </a:cubicBezTo>
                  <a:cubicBezTo>
                    <a:pt x="1659" y="4639"/>
                    <a:pt x="1659" y="4591"/>
                    <a:pt x="1638" y="4664"/>
                  </a:cubicBezTo>
                  <a:lnTo>
                    <a:pt x="1684" y="4664"/>
                  </a:lnTo>
                  <a:cubicBezTo>
                    <a:pt x="1674" y="4730"/>
                    <a:pt x="1645" y="4741"/>
                    <a:pt x="1602" y="4784"/>
                  </a:cubicBezTo>
                  <a:lnTo>
                    <a:pt x="1531" y="4784"/>
                  </a:lnTo>
                  <a:cubicBezTo>
                    <a:pt x="1531" y="4737"/>
                    <a:pt x="1531" y="4693"/>
                    <a:pt x="1534" y="4675"/>
                  </a:cubicBezTo>
                  <a:cubicBezTo>
                    <a:pt x="1478" y="4617"/>
                    <a:pt x="1502" y="4573"/>
                    <a:pt x="1478" y="4500"/>
                  </a:cubicBezTo>
                  <a:lnTo>
                    <a:pt x="1478" y="4438"/>
                  </a:lnTo>
                  <a:lnTo>
                    <a:pt x="1559" y="4438"/>
                  </a:lnTo>
                  <a:cubicBezTo>
                    <a:pt x="1552" y="4434"/>
                    <a:pt x="1559" y="4413"/>
                    <a:pt x="1559" y="4402"/>
                  </a:cubicBezTo>
                  <a:cubicBezTo>
                    <a:pt x="1559" y="4398"/>
                    <a:pt x="1581" y="4347"/>
                    <a:pt x="1656" y="4347"/>
                  </a:cubicBezTo>
                  <a:cubicBezTo>
                    <a:pt x="1777" y="4347"/>
                    <a:pt x="1876" y="4391"/>
                    <a:pt x="2005" y="4391"/>
                  </a:cubicBezTo>
                  <a:cubicBezTo>
                    <a:pt x="2001" y="4409"/>
                    <a:pt x="2005" y="4420"/>
                    <a:pt x="2005" y="4438"/>
                  </a:cubicBezTo>
                  <a:close/>
                  <a:moveTo>
                    <a:pt x="1389" y="4165"/>
                  </a:moveTo>
                  <a:cubicBezTo>
                    <a:pt x="1389" y="4129"/>
                    <a:pt x="1428" y="4110"/>
                    <a:pt x="1435" y="4110"/>
                  </a:cubicBezTo>
                  <a:cubicBezTo>
                    <a:pt x="1474" y="4110"/>
                    <a:pt x="1460" y="4026"/>
                    <a:pt x="1542" y="4026"/>
                  </a:cubicBezTo>
                  <a:cubicBezTo>
                    <a:pt x="1606" y="4026"/>
                    <a:pt x="1691" y="4099"/>
                    <a:pt x="1691" y="4146"/>
                  </a:cubicBezTo>
                  <a:cubicBezTo>
                    <a:pt x="1691" y="4209"/>
                    <a:pt x="1670" y="4263"/>
                    <a:pt x="1620" y="4263"/>
                  </a:cubicBezTo>
                  <a:cubicBezTo>
                    <a:pt x="1595" y="4263"/>
                    <a:pt x="1389" y="4165"/>
                    <a:pt x="1389" y="4165"/>
                  </a:cubicBezTo>
                  <a:close/>
                  <a:moveTo>
                    <a:pt x="1264" y="4865"/>
                  </a:moveTo>
                  <a:cubicBezTo>
                    <a:pt x="1232" y="4875"/>
                    <a:pt x="1225" y="4919"/>
                    <a:pt x="1193" y="4919"/>
                  </a:cubicBezTo>
                  <a:cubicBezTo>
                    <a:pt x="1143" y="4919"/>
                    <a:pt x="1136" y="4879"/>
                    <a:pt x="1114" y="4857"/>
                  </a:cubicBezTo>
                  <a:cubicBezTo>
                    <a:pt x="1015" y="4755"/>
                    <a:pt x="904" y="4770"/>
                    <a:pt x="801" y="4664"/>
                  </a:cubicBezTo>
                  <a:lnTo>
                    <a:pt x="801" y="4602"/>
                  </a:lnTo>
                  <a:cubicBezTo>
                    <a:pt x="847" y="4602"/>
                    <a:pt x="901" y="4646"/>
                    <a:pt x="961" y="4646"/>
                  </a:cubicBezTo>
                  <a:lnTo>
                    <a:pt x="1015" y="4646"/>
                  </a:lnTo>
                  <a:lnTo>
                    <a:pt x="1015" y="4547"/>
                  </a:lnTo>
                  <a:cubicBezTo>
                    <a:pt x="968" y="4540"/>
                    <a:pt x="901" y="4547"/>
                    <a:pt x="901" y="4500"/>
                  </a:cubicBezTo>
                  <a:cubicBezTo>
                    <a:pt x="901" y="4489"/>
                    <a:pt x="922" y="4482"/>
                    <a:pt x="926" y="4471"/>
                  </a:cubicBezTo>
                  <a:cubicBezTo>
                    <a:pt x="983" y="4413"/>
                    <a:pt x="1061" y="4427"/>
                    <a:pt x="1139" y="4427"/>
                  </a:cubicBezTo>
                  <a:lnTo>
                    <a:pt x="1282" y="4427"/>
                  </a:lnTo>
                  <a:cubicBezTo>
                    <a:pt x="1292" y="4427"/>
                    <a:pt x="1317" y="4446"/>
                    <a:pt x="1317" y="4464"/>
                  </a:cubicBezTo>
                  <a:cubicBezTo>
                    <a:pt x="1317" y="4536"/>
                    <a:pt x="1228" y="4566"/>
                    <a:pt x="1203" y="4599"/>
                  </a:cubicBezTo>
                  <a:cubicBezTo>
                    <a:pt x="1232" y="4595"/>
                    <a:pt x="1335" y="4562"/>
                    <a:pt x="1335" y="4602"/>
                  </a:cubicBezTo>
                  <a:cubicBezTo>
                    <a:pt x="1335" y="4653"/>
                    <a:pt x="1325" y="4620"/>
                    <a:pt x="1325" y="4657"/>
                  </a:cubicBezTo>
                  <a:cubicBezTo>
                    <a:pt x="1339" y="4661"/>
                    <a:pt x="1385" y="4668"/>
                    <a:pt x="1406" y="4675"/>
                  </a:cubicBezTo>
                  <a:cubicBezTo>
                    <a:pt x="1389" y="4874"/>
                    <a:pt x="1378" y="4821"/>
                    <a:pt x="1264" y="4865"/>
                  </a:cubicBezTo>
                  <a:close/>
                  <a:moveTo>
                    <a:pt x="1495" y="5389"/>
                  </a:moveTo>
                  <a:cubicBezTo>
                    <a:pt x="1460" y="5411"/>
                    <a:pt x="1446" y="5447"/>
                    <a:pt x="1406" y="5447"/>
                  </a:cubicBezTo>
                  <a:cubicBezTo>
                    <a:pt x="1360" y="5447"/>
                    <a:pt x="1097" y="5349"/>
                    <a:pt x="1097" y="5338"/>
                  </a:cubicBezTo>
                  <a:cubicBezTo>
                    <a:pt x="1097" y="5309"/>
                    <a:pt x="1161" y="5324"/>
                    <a:pt x="1175" y="5320"/>
                  </a:cubicBezTo>
                  <a:cubicBezTo>
                    <a:pt x="1218" y="5305"/>
                    <a:pt x="1203" y="5203"/>
                    <a:pt x="1275" y="5203"/>
                  </a:cubicBezTo>
                  <a:cubicBezTo>
                    <a:pt x="1328" y="5203"/>
                    <a:pt x="1474" y="5338"/>
                    <a:pt x="1495" y="5389"/>
                  </a:cubicBezTo>
                  <a:close/>
                  <a:moveTo>
                    <a:pt x="3465" y="4569"/>
                  </a:moveTo>
                  <a:cubicBezTo>
                    <a:pt x="3454" y="4602"/>
                    <a:pt x="3433" y="4628"/>
                    <a:pt x="3401" y="4628"/>
                  </a:cubicBezTo>
                  <a:cubicBezTo>
                    <a:pt x="3354" y="4628"/>
                    <a:pt x="3333" y="4602"/>
                    <a:pt x="3294" y="4602"/>
                  </a:cubicBezTo>
                  <a:cubicBezTo>
                    <a:pt x="3254" y="4602"/>
                    <a:pt x="3222" y="4639"/>
                    <a:pt x="3162" y="4639"/>
                  </a:cubicBezTo>
                  <a:cubicBezTo>
                    <a:pt x="3091" y="4639"/>
                    <a:pt x="3030" y="4620"/>
                    <a:pt x="3055" y="4559"/>
                  </a:cubicBezTo>
                  <a:cubicBezTo>
                    <a:pt x="3023" y="4540"/>
                    <a:pt x="2984" y="4522"/>
                    <a:pt x="2984" y="4482"/>
                  </a:cubicBezTo>
                  <a:cubicBezTo>
                    <a:pt x="2984" y="4446"/>
                    <a:pt x="3016" y="4427"/>
                    <a:pt x="3045" y="4427"/>
                  </a:cubicBezTo>
                  <a:cubicBezTo>
                    <a:pt x="3123" y="4427"/>
                    <a:pt x="3148" y="4456"/>
                    <a:pt x="3222" y="4456"/>
                  </a:cubicBezTo>
                  <a:cubicBezTo>
                    <a:pt x="3319" y="4456"/>
                    <a:pt x="3401" y="4536"/>
                    <a:pt x="3465" y="4569"/>
                  </a:cubicBezTo>
                  <a:close/>
                  <a:moveTo>
                    <a:pt x="5121" y="8855"/>
                  </a:moveTo>
                  <a:cubicBezTo>
                    <a:pt x="5121" y="8881"/>
                    <a:pt x="5081" y="8903"/>
                    <a:pt x="5042" y="8903"/>
                  </a:cubicBezTo>
                  <a:cubicBezTo>
                    <a:pt x="5007" y="8903"/>
                    <a:pt x="4985" y="8885"/>
                    <a:pt x="4985" y="8863"/>
                  </a:cubicBezTo>
                  <a:cubicBezTo>
                    <a:pt x="4985" y="8841"/>
                    <a:pt x="5035" y="8749"/>
                    <a:pt x="5067" y="8739"/>
                  </a:cubicBezTo>
                  <a:cubicBezTo>
                    <a:pt x="5074" y="8753"/>
                    <a:pt x="5092" y="8761"/>
                    <a:pt x="5092" y="8775"/>
                  </a:cubicBezTo>
                  <a:cubicBezTo>
                    <a:pt x="5092" y="8808"/>
                    <a:pt x="5039" y="8830"/>
                    <a:pt x="5121" y="8830"/>
                  </a:cubicBezTo>
                  <a:cubicBezTo>
                    <a:pt x="5121" y="8830"/>
                    <a:pt x="5121" y="8855"/>
                    <a:pt x="5121" y="8855"/>
                  </a:cubicBezTo>
                  <a:close/>
                  <a:moveTo>
                    <a:pt x="5039" y="12937"/>
                  </a:moveTo>
                  <a:cubicBezTo>
                    <a:pt x="5032" y="12952"/>
                    <a:pt x="5017" y="12985"/>
                    <a:pt x="4996" y="12985"/>
                  </a:cubicBezTo>
                  <a:cubicBezTo>
                    <a:pt x="4985" y="12985"/>
                    <a:pt x="4964" y="12996"/>
                    <a:pt x="4964" y="12985"/>
                  </a:cubicBezTo>
                  <a:cubicBezTo>
                    <a:pt x="4964" y="12948"/>
                    <a:pt x="4985" y="12912"/>
                    <a:pt x="5007" y="12912"/>
                  </a:cubicBezTo>
                  <a:lnTo>
                    <a:pt x="5039" y="12912"/>
                  </a:lnTo>
                  <a:cubicBezTo>
                    <a:pt x="5039" y="12912"/>
                    <a:pt x="5039" y="12937"/>
                    <a:pt x="5039" y="12937"/>
                  </a:cubicBezTo>
                  <a:close/>
                  <a:moveTo>
                    <a:pt x="4882" y="8451"/>
                  </a:moveTo>
                  <a:cubicBezTo>
                    <a:pt x="4825" y="8451"/>
                    <a:pt x="4722" y="8374"/>
                    <a:pt x="4679" y="8342"/>
                  </a:cubicBezTo>
                  <a:cubicBezTo>
                    <a:pt x="4789" y="8316"/>
                    <a:pt x="4857" y="8385"/>
                    <a:pt x="4932" y="8429"/>
                  </a:cubicBezTo>
                  <a:cubicBezTo>
                    <a:pt x="4921" y="8447"/>
                    <a:pt x="4910" y="8451"/>
                    <a:pt x="4882" y="8451"/>
                  </a:cubicBezTo>
                  <a:close/>
                  <a:moveTo>
                    <a:pt x="4896" y="8815"/>
                  </a:moveTo>
                  <a:cubicBezTo>
                    <a:pt x="4896" y="8837"/>
                    <a:pt x="4861" y="8855"/>
                    <a:pt x="4854" y="8855"/>
                  </a:cubicBezTo>
                  <a:cubicBezTo>
                    <a:pt x="4829" y="8855"/>
                    <a:pt x="4697" y="8786"/>
                    <a:pt x="4697" y="8761"/>
                  </a:cubicBezTo>
                  <a:cubicBezTo>
                    <a:pt x="4697" y="8749"/>
                    <a:pt x="4704" y="8739"/>
                    <a:pt x="4711" y="8735"/>
                  </a:cubicBezTo>
                  <a:cubicBezTo>
                    <a:pt x="4729" y="8771"/>
                    <a:pt x="4754" y="8786"/>
                    <a:pt x="4789" y="8793"/>
                  </a:cubicBezTo>
                  <a:lnTo>
                    <a:pt x="4896" y="8793"/>
                  </a:lnTo>
                  <a:cubicBezTo>
                    <a:pt x="4896" y="8793"/>
                    <a:pt x="4896" y="8815"/>
                    <a:pt x="4896" y="8815"/>
                  </a:cubicBezTo>
                  <a:close/>
                  <a:moveTo>
                    <a:pt x="4501" y="12132"/>
                  </a:moveTo>
                  <a:cubicBezTo>
                    <a:pt x="4458" y="12132"/>
                    <a:pt x="4412" y="12128"/>
                    <a:pt x="4412" y="12092"/>
                  </a:cubicBezTo>
                  <a:cubicBezTo>
                    <a:pt x="4412" y="12073"/>
                    <a:pt x="4440" y="12069"/>
                    <a:pt x="4451" y="12069"/>
                  </a:cubicBezTo>
                  <a:cubicBezTo>
                    <a:pt x="4462" y="12069"/>
                    <a:pt x="4547" y="12088"/>
                    <a:pt x="4558" y="12110"/>
                  </a:cubicBezTo>
                  <a:cubicBezTo>
                    <a:pt x="4547" y="12132"/>
                    <a:pt x="4522" y="12132"/>
                    <a:pt x="4501" y="12132"/>
                  </a:cubicBezTo>
                  <a:close/>
                  <a:moveTo>
                    <a:pt x="4152" y="12088"/>
                  </a:moveTo>
                  <a:cubicBezTo>
                    <a:pt x="4127" y="12103"/>
                    <a:pt x="4113" y="12117"/>
                    <a:pt x="4088" y="12117"/>
                  </a:cubicBezTo>
                  <a:cubicBezTo>
                    <a:pt x="4067" y="12117"/>
                    <a:pt x="4070" y="12099"/>
                    <a:pt x="4052" y="12099"/>
                  </a:cubicBezTo>
                  <a:cubicBezTo>
                    <a:pt x="4006" y="12099"/>
                    <a:pt x="4009" y="12164"/>
                    <a:pt x="3970" y="12164"/>
                  </a:cubicBezTo>
                  <a:cubicBezTo>
                    <a:pt x="3938" y="12164"/>
                    <a:pt x="3945" y="12128"/>
                    <a:pt x="3928" y="12117"/>
                  </a:cubicBezTo>
                  <a:cubicBezTo>
                    <a:pt x="3896" y="12095"/>
                    <a:pt x="3810" y="12106"/>
                    <a:pt x="3767" y="12106"/>
                  </a:cubicBezTo>
                  <a:cubicBezTo>
                    <a:pt x="3743" y="12106"/>
                    <a:pt x="3743" y="12117"/>
                    <a:pt x="3725" y="12106"/>
                  </a:cubicBezTo>
                  <a:cubicBezTo>
                    <a:pt x="3725" y="12117"/>
                    <a:pt x="3721" y="12125"/>
                    <a:pt x="3721" y="12135"/>
                  </a:cubicBezTo>
                  <a:cubicBezTo>
                    <a:pt x="3700" y="12132"/>
                    <a:pt x="3678" y="12099"/>
                    <a:pt x="3678" y="12077"/>
                  </a:cubicBezTo>
                  <a:cubicBezTo>
                    <a:pt x="3686" y="12077"/>
                    <a:pt x="3693" y="12066"/>
                    <a:pt x="3696" y="12062"/>
                  </a:cubicBezTo>
                  <a:cubicBezTo>
                    <a:pt x="3778" y="12062"/>
                    <a:pt x="3814" y="12081"/>
                    <a:pt x="3856" y="12059"/>
                  </a:cubicBezTo>
                  <a:cubicBezTo>
                    <a:pt x="3835" y="12037"/>
                    <a:pt x="3831" y="12011"/>
                    <a:pt x="3831" y="11983"/>
                  </a:cubicBezTo>
                  <a:cubicBezTo>
                    <a:pt x="3810" y="11983"/>
                    <a:pt x="3785" y="11964"/>
                    <a:pt x="3785" y="11942"/>
                  </a:cubicBezTo>
                  <a:cubicBezTo>
                    <a:pt x="3785" y="11931"/>
                    <a:pt x="3803" y="11917"/>
                    <a:pt x="3814" y="11917"/>
                  </a:cubicBezTo>
                  <a:cubicBezTo>
                    <a:pt x="3846" y="11917"/>
                    <a:pt x="3867" y="11942"/>
                    <a:pt x="3899" y="11942"/>
                  </a:cubicBezTo>
                  <a:cubicBezTo>
                    <a:pt x="3945" y="11942"/>
                    <a:pt x="3967" y="11928"/>
                    <a:pt x="4006" y="11928"/>
                  </a:cubicBezTo>
                  <a:cubicBezTo>
                    <a:pt x="4120" y="11928"/>
                    <a:pt x="4141" y="11990"/>
                    <a:pt x="4205" y="12023"/>
                  </a:cubicBezTo>
                  <a:lnTo>
                    <a:pt x="4188" y="12008"/>
                  </a:lnTo>
                  <a:cubicBezTo>
                    <a:pt x="4223" y="12037"/>
                    <a:pt x="4259" y="12052"/>
                    <a:pt x="4284" y="12088"/>
                  </a:cubicBezTo>
                  <a:cubicBezTo>
                    <a:pt x="4284" y="12088"/>
                    <a:pt x="4152" y="12088"/>
                    <a:pt x="4152" y="12088"/>
                  </a:cubicBezTo>
                  <a:close/>
                  <a:moveTo>
                    <a:pt x="3536" y="11942"/>
                  </a:moveTo>
                  <a:cubicBezTo>
                    <a:pt x="3454" y="11942"/>
                    <a:pt x="3397" y="11917"/>
                    <a:pt x="3329" y="11917"/>
                  </a:cubicBezTo>
                  <a:lnTo>
                    <a:pt x="3329" y="11895"/>
                  </a:lnTo>
                  <a:cubicBezTo>
                    <a:pt x="3347" y="11895"/>
                    <a:pt x="3362" y="11880"/>
                    <a:pt x="3365" y="11862"/>
                  </a:cubicBezTo>
                  <a:cubicBezTo>
                    <a:pt x="3312" y="11836"/>
                    <a:pt x="3254" y="11840"/>
                    <a:pt x="3244" y="11786"/>
                  </a:cubicBezTo>
                  <a:cubicBezTo>
                    <a:pt x="3215" y="11786"/>
                    <a:pt x="3219" y="11760"/>
                    <a:pt x="3205" y="11753"/>
                  </a:cubicBezTo>
                  <a:cubicBezTo>
                    <a:pt x="3176" y="11738"/>
                    <a:pt x="3158" y="11749"/>
                    <a:pt x="3130" y="11749"/>
                  </a:cubicBezTo>
                  <a:cubicBezTo>
                    <a:pt x="3080" y="11749"/>
                    <a:pt x="3055" y="11695"/>
                    <a:pt x="3005" y="11695"/>
                  </a:cubicBezTo>
                  <a:lnTo>
                    <a:pt x="2902" y="11695"/>
                  </a:lnTo>
                  <a:cubicBezTo>
                    <a:pt x="2881" y="11680"/>
                    <a:pt x="2884" y="11665"/>
                    <a:pt x="2895" y="11655"/>
                  </a:cubicBezTo>
                  <a:cubicBezTo>
                    <a:pt x="2881" y="11640"/>
                    <a:pt x="2863" y="11643"/>
                    <a:pt x="2845" y="11643"/>
                  </a:cubicBezTo>
                  <a:cubicBezTo>
                    <a:pt x="2777" y="11643"/>
                    <a:pt x="2681" y="11695"/>
                    <a:pt x="2646" y="11731"/>
                  </a:cubicBezTo>
                  <a:lnTo>
                    <a:pt x="2614" y="11731"/>
                  </a:lnTo>
                  <a:cubicBezTo>
                    <a:pt x="2670" y="11632"/>
                    <a:pt x="2745" y="11571"/>
                    <a:pt x="2906" y="11571"/>
                  </a:cubicBezTo>
                  <a:cubicBezTo>
                    <a:pt x="3062" y="11571"/>
                    <a:pt x="3137" y="11662"/>
                    <a:pt x="3254" y="11662"/>
                  </a:cubicBezTo>
                  <a:cubicBezTo>
                    <a:pt x="3279" y="11662"/>
                    <a:pt x="3308" y="11698"/>
                    <a:pt x="3315" y="11705"/>
                  </a:cubicBezTo>
                  <a:cubicBezTo>
                    <a:pt x="3365" y="11756"/>
                    <a:pt x="3454" y="11796"/>
                    <a:pt x="3536" y="11796"/>
                  </a:cubicBezTo>
                  <a:cubicBezTo>
                    <a:pt x="3536" y="11804"/>
                    <a:pt x="3532" y="11815"/>
                    <a:pt x="3536" y="11822"/>
                  </a:cubicBezTo>
                  <a:lnTo>
                    <a:pt x="3589" y="11825"/>
                  </a:lnTo>
                  <a:cubicBezTo>
                    <a:pt x="3629" y="11836"/>
                    <a:pt x="3646" y="11888"/>
                    <a:pt x="3671" y="11898"/>
                  </a:cubicBezTo>
                  <a:cubicBezTo>
                    <a:pt x="3646" y="11942"/>
                    <a:pt x="3579" y="11942"/>
                    <a:pt x="3536" y="11942"/>
                  </a:cubicBezTo>
                  <a:close/>
                  <a:moveTo>
                    <a:pt x="3347" y="12154"/>
                  </a:moveTo>
                  <a:cubicBezTo>
                    <a:pt x="3319" y="12154"/>
                    <a:pt x="3290" y="12128"/>
                    <a:pt x="3290" y="12099"/>
                  </a:cubicBezTo>
                  <a:cubicBezTo>
                    <a:pt x="3290" y="12085"/>
                    <a:pt x="3312" y="12077"/>
                    <a:pt x="3326" y="12077"/>
                  </a:cubicBezTo>
                  <a:cubicBezTo>
                    <a:pt x="3369" y="12077"/>
                    <a:pt x="3419" y="12099"/>
                    <a:pt x="3440" y="12106"/>
                  </a:cubicBezTo>
                  <a:lnTo>
                    <a:pt x="3433" y="12099"/>
                  </a:lnTo>
                  <a:cubicBezTo>
                    <a:pt x="3454" y="12106"/>
                    <a:pt x="3461" y="12117"/>
                    <a:pt x="3465" y="12132"/>
                  </a:cubicBezTo>
                  <a:cubicBezTo>
                    <a:pt x="3422" y="12139"/>
                    <a:pt x="3390" y="12154"/>
                    <a:pt x="3347" y="12154"/>
                  </a:cubicBezTo>
                  <a:close/>
                  <a:moveTo>
                    <a:pt x="2809" y="11767"/>
                  </a:moveTo>
                  <a:cubicBezTo>
                    <a:pt x="2806" y="11767"/>
                    <a:pt x="2760" y="11774"/>
                    <a:pt x="2760" y="11767"/>
                  </a:cubicBezTo>
                  <a:cubicBezTo>
                    <a:pt x="2760" y="11742"/>
                    <a:pt x="2781" y="11734"/>
                    <a:pt x="2792" y="11734"/>
                  </a:cubicBezTo>
                  <a:lnTo>
                    <a:pt x="2792" y="11709"/>
                  </a:lnTo>
                  <a:lnTo>
                    <a:pt x="2799" y="11709"/>
                  </a:lnTo>
                  <a:lnTo>
                    <a:pt x="2809" y="11713"/>
                  </a:lnTo>
                  <a:cubicBezTo>
                    <a:pt x="2813" y="11731"/>
                    <a:pt x="2817" y="11749"/>
                    <a:pt x="2809" y="11767"/>
                  </a:cubicBezTo>
                  <a:close/>
                  <a:moveTo>
                    <a:pt x="3312" y="11421"/>
                  </a:moveTo>
                  <a:cubicBezTo>
                    <a:pt x="3312" y="11428"/>
                    <a:pt x="3301" y="11439"/>
                    <a:pt x="3294" y="11439"/>
                  </a:cubicBezTo>
                  <a:cubicBezTo>
                    <a:pt x="3258" y="11439"/>
                    <a:pt x="3258" y="11399"/>
                    <a:pt x="3258" y="11370"/>
                  </a:cubicBezTo>
                  <a:cubicBezTo>
                    <a:pt x="3258" y="11367"/>
                    <a:pt x="3269" y="11370"/>
                    <a:pt x="3273" y="11370"/>
                  </a:cubicBezTo>
                  <a:cubicBezTo>
                    <a:pt x="3301" y="11374"/>
                    <a:pt x="3312" y="11396"/>
                    <a:pt x="3312" y="11421"/>
                  </a:cubicBezTo>
                  <a:close/>
                  <a:moveTo>
                    <a:pt x="3254" y="11162"/>
                  </a:moveTo>
                  <a:cubicBezTo>
                    <a:pt x="3279" y="11162"/>
                    <a:pt x="3290" y="11180"/>
                    <a:pt x="3297" y="11192"/>
                  </a:cubicBezTo>
                  <a:cubicBezTo>
                    <a:pt x="3262" y="11195"/>
                    <a:pt x="3226" y="11192"/>
                    <a:pt x="3205" y="11192"/>
                  </a:cubicBezTo>
                  <a:cubicBezTo>
                    <a:pt x="3212" y="11177"/>
                    <a:pt x="3237" y="11162"/>
                    <a:pt x="3254" y="11162"/>
                  </a:cubicBezTo>
                  <a:close/>
                  <a:moveTo>
                    <a:pt x="3365" y="11206"/>
                  </a:moveTo>
                  <a:lnTo>
                    <a:pt x="3383" y="11235"/>
                  </a:lnTo>
                  <a:cubicBezTo>
                    <a:pt x="3372" y="11239"/>
                    <a:pt x="3362" y="11217"/>
                    <a:pt x="3365" y="11206"/>
                  </a:cubicBezTo>
                  <a:close/>
                  <a:moveTo>
                    <a:pt x="3725" y="11786"/>
                  </a:moveTo>
                  <a:cubicBezTo>
                    <a:pt x="3753" y="11793"/>
                    <a:pt x="3782" y="11775"/>
                    <a:pt x="3796" y="11753"/>
                  </a:cubicBezTo>
                  <a:lnTo>
                    <a:pt x="3796" y="11786"/>
                  </a:lnTo>
                  <a:cubicBezTo>
                    <a:pt x="3782" y="11800"/>
                    <a:pt x="3757" y="11807"/>
                    <a:pt x="3739" y="11807"/>
                  </a:cubicBezTo>
                  <a:cubicBezTo>
                    <a:pt x="3735" y="11807"/>
                    <a:pt x="3725" y="11811"/>
                    <a:pt x="3725" y="11807"/>
                  </a:cubicBezTo>
                  <a:cubicBezTo>
                    <a:pt x="3725" y="11807"/>
                    <a:pt x="3725" y="11786"/>
                    <a:pt x="3725" y="11786"/>
                  </a:cubicBezTo>
                  <a:close/>
                  <a:moveTo>
                    <a:pt x="10216" y="7755"/>
                  </a:moveTo>
                  <a:cubicBezTo>
                    <a:pt x="10216" y="7707"/>
                    <a:pt x="10245" y="7715"/>
                    <a:pt x="10256" y="7715"/>
                  </a:cubicBezTo>
                  <a:cubicBezTo>
                    <a:pt x="10277" y="7715"/>
                    <a:pt x="10337" y="7696"/>
                    <a:pt x="10359" y="7674"/>
                  </a:cubicBezTo>
                  <a:cubicBezTo>
                    <a:pt x="10345" y="7652"/>
                    <a:pt x="10337" y="7645"/>
                    <a:pt x="10337" y="7627"/>
                  </a:cubicBezTo>
                  <a:cubicBezTo>
                    <a:pt x="10337" y="7602"/>
                    <a:pt x="10409" y="7558"/>
                    <a:pt x="10444" y="7558"/>
                  </a:cubicBezTo>
                  <a:lnTo>
                    <a:pt x="10505" y="7558"/>
                  </a:lnTo>
                  <a:cubicBezTo>
                    <a:pt x="10587" y="7558"/>
                    <a:pt x="10626" y="7645"/>
                    <a:pt x="10626" y="7707"/>
                  </a:cubicBezTo>
                  <a:cubicBezTo>
                    <a:pt x="10626" y="7737"/>
                    <a:pt x="10562" y="7733"/>
                    <a:pt x="10562" y="7762"/>
                  </a:cubicBezTo>
                  <a:lnTo>
                    <a:pt x="10562" y="7886"/>
                  </a:lnTo>
                  <a:cubicBezTo>
                    <a:pt x="10562" y="7915"/>
                    <a:pt x="10587" y="7959"/>
                    <a:pt x="10559" y="7988"/>
                  </a:cubicBezTo>
                  <a:cubicBezTo>
                    <a:pt x="10537" y="8010"/>
                    <a:pt x="10501" y="8006"/>
                    <a:pt x="10466" y="8006"/>
                  </a:cubicBezTo>
                  <a:cubicBezTo>
                    <a:pt x="10409" y="8006"/>
                    <a:pt x="10366" y="8068"/>
                    <a:pt x="10337" y="8087"/>
                  </a:cubicBezTo>
                  <a:cubicBezTo>
                    <a:pt x="10320" y="8097"/>
                    <a:pt x="10291" y="8101"/>
                    <a:pt x="10270" y="8101"/>
                  </a:cubicBezTo>
                  <a:cubicBezTo>
                    <a:pt x="10227" y="8101"/>
                    <a:pt x="10181" y="8061"/>
                    <a:pt x="10181" y="8017"/>
                  </a:cubicBezTo>
                  <a:cubicBezTo>
                    <a:pt x="10181" y="7926"/>
                    <a:pt x="10270" y="7919"/>
                    <a:pt x="10284" y="7831"/>
                  </a:cubicBezTo>
                  <a:cubicBezTo>
                    <a:pt x="10249" y="7813"/>
                    <a:pt x="10216" y="7791"/>
                    <a:pt x="10216" y="7755"/>
                  </a:cubicBezTo>
                  <a:close/>
                  <a:moveTo>
                    <a:pt x="10569" y="7095"/>
                  </a:moveTo>
                  <a:cubicBezTo>
                    <a:pt x="10569" y="7135"/>
                    <a:pt x="10541" y="7179"/>
                    <a:pt x="10501" y="7179"/>
                  </a:cubicBezTo>
                  <a:cubicBezTo>
                    <a:pt x="10491" y="7179"/>
                    <a:pt x="10480" y="7150"/>
                    <a:pt x="10480" y="7135"/>
                  </a:cubicBezTo>
                  <a:cubicBezTo>
                    <a:pt x="10480" y="7113"/>
                    <a:pt x="10541" y="7095"/>
                    <a:pt x="10569" y="7095"/>
                  </a:cubicBezTo>
                  <a:close/>
                  <a:moveTo>
                    <a:pt x="10711" y="7740"/>
                  </a:moveTo>
                  <a:cubicBezTo>
                    <a:pt x="10711" y="7722"/>
                    <a:pt x="10715" y="7707"/>
                    <a:pt x="10736" y="7696"/>
                  </a:cubicBezTo>
                  <a:lnTo>
                    <a:pt x="10754" y="7696"/>
                  </a:lnTo>
                  <a:cubicBezTo>
                    <a:pt x="10754" y="7707"/>
                    <a:pt x="10751" y="7722"/>
                    <a:pt x="10751" y="7740"/>
                  </a:cubicBezTo>
                  <a:cubicBezTo>
                    <a:pt x="10751" y="7740"/>
                    <a:pt x="10711" y="7740"/>
                    <a:pt x="10711" y="7740"/>
                  </a:cubicBezTo>
                  <a:close/>
                  <a:moveTo>
                    <a:pt x="10615" y="7248"/>
                  </a:moveTo>
                  <a:cubicBezTo>
                    <a:pt x="10622" y="7248"/>
                    <a:pt x="10629" y="7233"/>
                    <a:pt x="10629" y="7226"/>
                  </a:cubicBezTo>
                  <a:cubicBezTo>
                    <a:pt x="10622" y="7223"/>
                    <a:pt x="10612" y="7212"/>
                    <a:pt x="10612" y="7204"/>
                  </a:cubicBezTo>
                  <a:cubicBezTo>
                    <a:pt x="10612" y="7175"/>
                    <a:pt x="10637" y="7161"/>
                    <a:pt x="10662" y="7161"/>
                  </a:cubicBezTo>
                  <a:cubicBezTo>
                    <a:pt x="10662" y="7131"/>
                    <a:pt x="10676" y="7117"/>
                    <a:pt x="10676" y="7099"/>
                  </a:cubicBezTo>
                  <a:cubicBezTo>
                    <a:pt x="10676" y="7081"/>
                    <a:pt x="10711" y="7051"/>
                    <a:pt x="10733" y="7051"/>
                  </a:cubicBezTo>
                  <a:lnTo>
                    <a:pt x="10836" y="7051"/>
                  </a:lnTo>
                  <a:cubicBezTo>
                    <a:pt x="10850" y="7051"/>
                    <a:pt x="10872" y="7077"/>
                    <a:pt x="10872" y="7084"/>
                  </a:cubicBezTo>
                  <a:cubicBezTo>
                    <a:pt x="10872" y="7135"/>
                    <a:pt x="10793" y="7128"/>
                    <a:pt x="10783" y="7179"/>
                  </a:cubicBezTo>
                  <a:cubicBezTo>
                    <a:pt x="10783" y="7190"/>
                    <a:pt x="10786" y="7197"/>
                    <a:pt x="10793" y="7208"/>
                  </a:cubicBezTo>
                  <a:lnTo>
                    <a:pt x="11003" y="7208"/>
                  </a:lnTo>
                  <a:cubicBezTo>
                    <a:pt x="11018" y="7310"/>
                    <a:pt x="10908" y="7353"/>
                    <a:pt x="10908" y="7430"/>
                  </a:cubicBezTo>
                  <a:cubicBezTo>
                    <a:pt x="10893" y="7434"/>
                    <a:pt x="10883" y="7445"/>
                    <a:pt x="10879" y="7459"/>
                  </a:cubicBezTo>
                  <a:cubicBezTo>
                    <a:pt x="10915" y="7470"/>
                    <a:pt x="10932" y="7456"/>
                    <a:pt x="10961" y="7463"/>
                  </a:cubicBezTo>
                  <a:cubicBezTo>
                    <a:pt x="11029" y="7485"/>
                    <a:pt x="11018" y="7572"/>
                    <a:pt x="11061" y="7616"/>
                  </a:cubicBezTo>
                  <a:cubicBezTo>
                    <a:pt x="11117" y="7674"/>
                    <a:pt x="11210" y="7700"/>
                    <a:pt x="11210" y="7787"/>
                  </a:cubicBezTo>
                  <a:cubicBezTo>
                    <a:pt x="11210" y="7816"/>
                    <a:pt x="11249" y="7835"/>
                    <a:pt x="11249" y="7864"/>
                  </a:cubicBezTo>
                  <a:cubicBezTo>
                    <a:pt x="11249" y="7875"/>
                    <a:pt x="11242" y="7886"/>
                    <a:pt x="11231" y="7890"/>
                  </a:cubicBezTo>
                  <a:lnTo>
                    <a:pt x="11231" y="7915"/>
                  </a:lnTo>
                  <a:cubicBezTo>
                    <a:pt x="11256" y="7908"/>
                    <a:pt x="11260" y="7897"/>
                    <a:pt x="11274" y="7890"/>
                  </a:cubicBezTo>
                  <a:lnTo>
                    <a:pt x="11256" y="7904"/>
                  </a:lnTo>
                  <a:cubicBezTo>
                    <a:pt x="11281" y="7886"/>
                    <a:pt x="11274" y="7890"/>
                    <a:pt x="11303" y="7890"/>
                  </a:cubicBezTo>
                  <a:cubicBezTo>
                    <a:pt x="11345" y="7890"/>
                    <a:pt x="11378" y="7923"/>
                    <a:pt x="11378" y="7959"/>
                  </a:cubicBezTo>
                  <a:cubicBezTo>
                    <a:pt x="11378" y="8024"/>
                    <a:pt x="11292" y="8057"/>
                    <a:pt x="11263" y="8105"/>
                  </a:cubicBezTo>
                  <a:cubicBezTo>
                    <a:pt x="11299" y="8115"/>
                    <a:pt x="11313" y="8119"/>
                    <a:pt x="11335" y="8119"/>
                  </a:cubicBezTo>
                  <a:lnTo>
                    <a:pt x="11335" y="8145"/>
                  </a:lnTo>
                  <a:cubicBezTo>
                    <a:pt x="11303" y="8177"/>
                    <a:pt x="11278" y="8199"/>
                    <a:pt x="11235" y="8199"/>
                  </a:cubicBezTo>
                  <a:lnTo>
                    <a:pt x="11093" y="8199"/>
                  </a:lnTo>
                  <a:cubicBezTo>
                    <a:pt x="11057" y="8199"/>
                    <a:pt x="10961" y="8232"/>
                    <a:pt x="10908" y="8232"/>
                  </a:cubicBezTo>
                  <a:cubicBezTo>
                    <a:pt x="10883" y="8232"/>
                    <a:pt x="10868" y="8210"/>
                    <a:pt x="10843" y="8210"/>
                  </a:cubicBezTo>
                  <a:cubicBezTo>
                    <a:pt x="10808" y="8210"/>
                    <a:pt x="10786" y="8243"/>
                    <a:pt x="10786" y="8272"/>
                  </a:cubicBezTo>
                  <a:lnTo>
                    <a:pt x="10737" y="8272"/>
                  </a:lnTo>
                  <a:cubicBezTo>
                    <a:pt x="10711" y="8272"/>
                    <a:pt x="10701" y="8287"/>
                    <a:pt x="10686" y="8301"/>
                  </a:cubicBezTo>
                  <a:lnTo>
                    <a:pt x="10662" y="8301"/>
                  </a:lnTo>
                  <a:lnTo>
                    <a:pt x="10662" y="8279"/>
                  </a:lnTo>
                  <a:cubicBezTo>
                    <a:pt x="10669" y="8265"/>
                    <a:pt x="10776" y="8148"/>
                    <a:pt x="10786" y="8145"/>
                  </a:cubicBezTo>
                  <a:cubicBezTo>
                    <a:pt x="10836" y="8130"/>
                    <a:pt x="10908" y="8148"/>
                    <a:pt x="10908" y="8097"/>
                  </a:cubicBezTo>
                  <a:cubicBezTo>
                    <a:pt x="10908" y="8090"/>
                    <a:pt x="10900" y="8079"/>
                    <a:pt x="10900" y="8072"/>
                  </a:cubicBezTo>
                  <a:cubicBezTo>
                    <a:pt x="10886" y="8094"/>
                    <a:pt x="10861" y="8108"/>
                    <a:pt x="10836" y="8108"/>
                  </a:cubicBezTo>
                  <a:cubicBezTo>
                    <a:pt x="10790" y="8108"/>
                    <a:pt x="10776" y="8065"/>
                    <a:pt x="10737" y="8065"/>
                  </a:cubicBezTo>
                  <a:cubicBezTo>
                    <a:pt x="10715" y="8065"/>
                    <a:pt x="10719" y="8083"/>
                    <a:pt x="10701" y="8083"/>
                  </a:cubicBezTo>
                  <a:cubicBezTo>
                    <a:pt x="10694" y="8083"/>
                    <a:pt x="10683" y="8072"/>
                    <a:pt x="10683" y="8065"/>
                  </a:cubicBezTo>
                  <a:cubicBezTo>
                    <a:pt x="10683" y="8010"/>
                    <a:pt x="10783" y="8006"/>
                    <a:pt x="10783" y="7952"/>
                  </a:cubicBezTo>
                  <a:cubicBezTo>
                    <a:pt x="10783" y="7904"/>
                    <a:pt x="10754" y="7886"/>
                    <a:pt x="10754" y="7846"/>
                  </a:cubicBezTo>
                  <a:cubicBezTo>
                    <a:pt x="10818" y="7846"/>
                    <a:pt x="10897" y="7813"/>
                    <a:pt x="10915" y="7776"/>
                  </a:cubicBezTo>
                  <a:lnTo>
                    <a:pt x="10915" y="7722"/>
                  </a:lnTo>
                  <a:cubicBezTo>
                    <a:pt x="10879" y="7726"/>
                    <a:pt x="10829" y="7718"/>
                    <a:pt x="10829" y="7682"/>
                  </a:cubicBezTo>
                  <a:cubicBezTo>
                    <a:pt x="10829" y="7652"/>
                    <a:pt x="10847" y="7645"/>
                    <a:pt x="10854" y="7631"/>
                  </a:cubicBezTo>
                  <a:cubicBezTo>
                    <a:pt x="10843" y="7631"/>
                    <a:pt x="10833" y="7627"/>
                    <a:pt x="10822" y="7627"/>
                  </a:cubicBezTo>
                  <a:cubicBezTo>
                    <a:pt x="10786" y="7627"/>
                    <a:pt x="10769" y="7645"/>
                    <a:pt x="10740" y="7645"/>
                  </a:cubicBezTo>
                  <a:cubicBezTo>
                    <a:pt x="10708" y="7645"/>
                    <a:pt x="10683" y="7645"/>
                    <a:pt x="10683" y="7616"/>
                  </a:cubicBezTo>
                  <a:cubicBezTo>
                    <a:pt x="10683" y="7587"/>
                    <a:pt x="10719" y="7569"/>
                    <a:pt x="10719" y="7540"/>
                  </a:cubicBezTo>
                  <a:cubicBezTo>
                    <a:pt x="10719" y="7507"/>
                    <a:pt x="10708" y="7499"/>
                    <a:pt x="10719" y="7470"/>
                  </a:cubicBezTo>
                  <a:cubicBezTo>
                    <a:pt x="10690" y="7470"/>
                    <a:pt x="10669" y="7459"/>
                    <a:pt x="10658" y="7452"/>
                  </a:cubicBezTo>
                  <a:cubicBezTo>
                    <a:pt x="10640" y="7481"/>
                    <a:pt x="10651" y="7492"/>
                    <a:pt x="10658" y="7507"/>
                  </a:cubicBezTo>
                  <a:lnTo>
                    <a:pt x="10629" y="7507"/>
                  </a:lnTo>
                  <a:lnTo>
                    <a:pt x="10629" y="7449"/>
                  </a:lnTo>
                  <a:cubicBezTo>
                    <a:pt x="10629" y="7437"/>
                    <a:pt x="10633" y="7430"/>
                    <a:pt x="10644" y="7423"/>
                  </a:cubicBezTo>
                  <a:lnTo>
                    <a:pt x="10644" y="7390"/>
                  </a:lnTo>
                  <a:cubicBezTo>
                    <a:pt x="10622" y="7387"/>
                    <a:pt x="10590" y="7376"/>
                    <a:pt x="10590" y="7361"/>
                  </a:cubicBezTo>
                  <a:cubicBezTo>
                    <a:pt x="10590" y="7343"/>
                    <a:pt x="10615" y="7317"/>
                    <a:pt x="10615" y="7314"/>
                  </a:cubicBezTo>
                  <a:lnTo>
                    <a:pt x="10615" y="7285"/>
                  </a:lnTo>
                  <a:cubicBezTo>
                    <a:pt x="10562" y="7274"/>
                    <a:pt x="10533" y="7263"/>
                    <a:pt x="10533" y="7215"/>
                  </a:cubicBezTo>
                  <a:lnTo>
                    <a:pt x="10590" y="7215"/>
                  </a:lnTo>
                  <a:cubicBezTo>
                    <a:pt x="10590" y="7237"/>
                    <a:pt x="10608" y="7248"/>
                    <a:pt x="10615" y="7248"/>
                  </a:cubicBezTo>
                  <a:close/>
                  <a:moveTo>
                    <a:pt x="12254" y="3284"/>
                  </a:moveTo>
                  <a:cubicBezTo>
                    <a:pt x="12253" y="3282"/>
                    <a:pt x="12251" y="3281"/>
                    <a:pt x="12250" y="3279"/>
                  </a:cubicBezTo>
                  <a:lnTo>
                    <a:pt x="12255" y="3284"/>
                  </a:lnTo>
                  <a:cubicBezTo>
                    <a:pt x="12257" y="3282"/>
                    <a:pt x="12258" y="3280"/>
                    <a:pt x="12261" y="3279"/>
                  </a:cubicBezTo>
                  <a:lnTo>
                    <a:pt x="12261" y="3290"/>
                  </a:lnTo>
                  <a:lnTo>
                    <a:pt x="12255" y="3284"/>
                  </a:lnTo>
                  <a:cubicBezTo>
                    <a:pt x="12254" y="3284"/>
                    <a:pt x="12254" y="3284"/>
                    <a:pt x="12254" y="3284"/>
                  </a:cubicBezTo>
                  <a:cubicBezTo>
                    <a:pt x="12299" y="3342"/>
                    <a:pt x="12347" y="3358"/>
                    <a:pt x="12371" y="3436"/>
                  </a:cubicBezTo>
                  <a:cubicBezTo>
                    <a:pt x="12303" y="3419"/>
                    <a:pt x="12201" y="3318"/>
                    <a:pt x="12254" y="3284"/>
                  </a:cubicBezTo>
                  <a:close/>
                  <a:moveTo>
                    <a:pt x="12374" y="3061"/>
                  </a:moveTo>
                  <a:cubicBezTo>
                    <a:pt x="12432" y="3061"/>
                    <a:pt x="12471" y="3061"/>
                    <a:pt x="12553" y="3075"/>
                  </a:cubicBezTo>
                  <a:cubicBezTo>
                    <a:pt x="12535" y="3097"/>
                    <a:pt x="12520" y="3108"/>
                    <a:pt x="12510" y="3126"/>
                  </a:cubicBezTo>
                  <a:cubicBezTo>
                    <a:pt x="12541" y="3151"/>
                    <a:pt x="12571" y="3155"/>
                    <a:pt x="12595" y="3172"/>
                  </a:cubicBezTo>
                  <a:cubicBezTo>
                    <a:pt x="12587" y="3162"/>
                    <a:pt x="12581" y="3149"/>
                    <a:pt x="12581" y="3133"/>
                  </a:cubicBezTo>
                  <a:cubicBezTo>
                    <a:pt x="12581" y="3101"/>
                    <a:pt x="12610" y="3071"/>
                    <a:pt x="12641" y="3071"/>
                  </a:cubicBezTo>
                  <a:cubicBezTo>
                    <a:pt x="12738" y="3071"/>
                    <a:pt x="12713" y="3199"/>
                    <a:pt x="12802" y="3232"/>
                  </a:cubicBezTo>
                  <a:cubicBezTo>
                    <a:pt x="12780" y="3173"/>
                    <a:pt x="12759" y="3141"/>
                    <a:pt x="12759" y="3071"/>
                  </a:cubicBezTo>
                  <a:cubicBezTo>
                    <a:pt x="12759" y="3017"/>
                    <a:pt x="12784" y="3017"/>
                    <a:pt x="12830" y="3017"/>
                  </a:cubicBezTo>
                  <a:cubicBezTo>
                    <a:pt x="12877" y="3017"/>
                    <a:pt x="12973" y="3053"/>
                    <a:pt x="12973" y="3090"/>
                  </a:cubicBezTo>
                  <a:cubicBezTo>
                    <a:pt x="12973" y="3115"/>
                    <a:pt x="12962" y="3137"/>
                    <a:pt x="12962" y="3163"/>
                  </a:cubicBezTo>
                  <a:cubicBezTo>
                    <a:pt x="12990" y="3148"/>
                    <a:pt x="12998" y="3115"/>
                    <a:pt x="13026" y="3115"/>
                  </a:cubicBezTo>
                  <a:cubicBezTo>
                    <a:pt x="13083" y="3115"/>
                    <a:pt x="13076" y="3173"/>
                    <a:pt x="13069" y="3203"/>
                  </a:cubicBezTo>
                  <a:cubicBezTo>
                    <a:pt x="13080" y="3203"/>
                    <a:pt x="13094" y="3206"/>
                    <a:pt x="13105" y="3206"/>
                  </a:cubicBezTo>
                  <a:cubicBezTo>
                    <a:pt x="13165" y="3206"/>
                    <a:pt x="13354" y="3316"/>
                    <a:pt x="13390" y="3359"/>
                  </a:cubicBezTo>
                  <a:cubicBezTo>
                    <a:pt x="13379" y="3363"/>
                    <a:pt x="13365" y="3363"/>
                    <a:pt x="13354" y="3363"/>
                  </a:cubicBezTo>
                  <a:cubicBezTo>
                    <a:pt x="13382" y="3370"/>
                    <a:pt x="13393" y="3367"/>
                    <a:pt x="13418" y="3363"/>
                  </a:cubicBezTo>
                  <a:cubicBezTo>
                    <a:pt x="13425" y="3381"/>
                    <a:pt x="13429" y="3403"/>
                    <a:pt x="13418" y="3418"/>
                  </a:cubicBezTo>
                  <a:lnTo>
                    <a:pt x="13532" y="3418"/>
                  </a:lnTo>
                  <a:cubicBezTo>
                    <a:pt x="13532" y="3531"/>
                    <a:pt x="13635" y="3502"/>
                    <a:pt x="13667" y="3549"/>
                  </a:cubicBezTo>
                  <a:cubicBezTo>
                    <a:pt x="13571" y="3582"/>
                    <a:pt x="13532" y="3644"/>
                    <a:pt x="13443" y="3673"/>
                  </a:cubicBezTo>
                  <a:cubicBezTo>
                    <a:pt x="13436" y="3644"/>
                    <a:pt x="13436" y="3626"/>
                    <a:pt x="13446" y="3607"/>
                  </a:cubicBezTo>
                  <a:cubicBezTo>
                    <a:pt x="13404" y="3600"/>
                    <a:pt x="13329" y="3604"/>
                    <a:pt x="13283" y="3600"/>
                  </a:cubicBezTo>
                  <a:cubicBezTo>
                    <a:pt x="13290" y="3534"/>
                    <a:pt x="13329" y="3553"/>
                    <a:pt x="13336" y="3498"/>
                  </a:cubicBezTo>
                  <a:cubicBezTo>
                    <a:pt x="13311" y="3491"/>
                    <a:pt x="13279" y="3425"/>
                    <a:pt x="13265" y="3396"/>
                  </a:cubicBezTo>
                  <a:cubicBezTo>
                    <a:pt x="13283" y="3392"/>
                    <a:pt x="13297" y="3389"/>
                    <a:pt x="13315" y="3389"/>
                  </a:cubicBezTo>
                  <a:cubicBezTo>
                    <a:pt x="13257" y="3381"/>
                    <a:pt x="13229" y="3334"/>
                    <a:pt x="13229" y="3334"/>
                  </a:cubicBezTo>
                  <a:cubicBezTo>
                    <a:pt x="13108" y="3334"/>
                    <a:pt x="13069" y="3494"/>
                    <a:pt x="13034" y="3589"/>
                  </a:cubicBezTo>
                  <a:cubicBezTo>
                    <a:pt x="13026" y="3611"/>
                    <a:pt x="12998" y="3604"/>
                    <a:pt x="12980" y="3618"/>
                  </a:cubicBezTo>
                  <a:cubicBezTo>
                    <a:pt x="12919" y="3666"/>
                    <a:pt x="12927" y="3768"/>
                    <a:pt x="12877" y="3819"/>
                  </a:cubicBezTo>
                  <a:cubicBezTo>
                    <a:pt x="12791" y="3760"/>
                    <a:pt x="12599" y="3713"/>
                    <a:pt x="12599" y="3589"/>
                  </a:cubicBezTo>
                  <a:cubicBezTo>
                    <a:pt x="12649" y="3582"/>
                    <a:pt x="12731" y="3593"/>
                    <a:pt x="12731" y="3593"/>
                  </a:cubicBezTo>
                  <a:cubicBezTo>
                    <a:pt x="12766" y="3563"/>
                    <a:pt x="12805" y="3574"/>
                    <a:pt x="12848" y="3563"/>
                  </a:cubicBezTo>
                  <a:cubicBezTo>
                    <a:pt x="12827" y="3549"/>
                    <a:pt x="12713" y="3545"/>
                    <a:pt x="12688" y="3545"/>
                  </a:cubicBezTo>
                  <a:cubicBezTo>
                    <a:pt x="12645" y="3545"/>
                    <a:pt x="12553" y="3585"/>
                    <a:pt x="12553" y="3498"/>
                  </a:cubicBezTo>
                  <a:cubicBezTo>
                    <a:pt x="12553" y="3465"/>
                    <a:pt x="12634" y="3465"/>
                    <a:pt x="12652" y="3461"/>
                  </a:cubicBezTo>
                  <a:cubicBezTo>
                    <a:pt x="12699" y="3447"/>
                    <a:pt x="12795" y="3403"/>
                    <a:pt x="12834" y="3370"/>
                  </a:cubicBezTo>
                  <a:lnTo>
                    <a:pt x="12741" y="3370"/>
                  </a:lnTo>
                  <a:cubicBezTo>
                    <a:pt x="12734" y="3370"/>
                    <a:pt x="12702" y="3348"/>
                    <a:pt x="12688" y="3338"/>
                  </a:cubicBezTo>
                  <a:lnTo>
                    <a:pt x="12659" y="3338"/>
                  </a:lnTo>
                  <a:cubicBezTo>
                    <a:pt x="12627" y="3356"/>
                    <a:pt x="12627" y="3436"/>
                    <a:pt x="12553" y="3436"/>
                  </a:cubicBezTo>
                  <a:cubicBezTo>
                    <a:pt x="12496" y="3436"/>
                    <a:pt x="12456" y="3414"/>
                    <a:pt x="12439" y="3378"/>
                  </a:cubicBezTo>
                  <a:cubicBezTo>
                    <a:pt x="12449" y="3374"/>
                    <a:pt x="12456" y="3370"/>
                    <a:pt x="12467" y="3370"/>
                  </a:cubicBezTo>
                  <a:cubicBezTo>
                    <a:pt x="12407" y="3338"/>
                    <a:pt x="12353" y="3308"/>
                    <a:pt x="12367" y="3250"/>
                  </a:cubicBezTo>
                  <a:cubicBezTo>
                    <a:pt x="12357" y="3246"/>
                    <a:pt x="12350" y="3236"/>
                    <a:pt x="12339" y="3236"/>
                  </a:cubicBezTo>
                  <a:cubicBezTo>
                    <a:pt x="12314" y="3236"/>
                    <a:pt x="12275" y="3173"/>
                    <a:pt x="12250" y="3148"/>
                  </a:cubicBezTo>
                  <a:cubicBezTo>
                    <a:pt x="12264" y="3130"/>
                    <a:pt x="12339" y="3061"/>
                    <a:pt x="12374" y="3061"/>
                  </a:cubicBezTo>
                  <a:close/>
                  <a:moveTo>
                    <a:pt x="13044" y="2951"/>
                  </a:moveTo>
                  <a:cubicBezTo>
                    <a:pt x="13065" y="2966"/>
                    <a:pt x="13094" y="2973"/>
                    <a:pt x="13116" y="2962"/>
                  </a:cubicBezTo>
                  <a:lnTo>
                    <a:pt x="13116" y="2944"/>
                  </a:lnTo>
                  <a:lnTo>
                    <a:pt x="13176" y="2944"/>
                  </a:lnTo>
                  <a:lnTo>
                    <a:pt x="13158" y="2907"/>
                  </a:lnTo>
                  <a:lnTo>
                    <a:pt x="13257" y="2907"/>
                  </a:lnTo>
                  <a:cubicBezTo>
                    <a:pt x="13279" y="2929"/>
                    <a:pt x="13382" y="2981"/>
                    <a:pt x="13400" y="2981"/>
                  </a:cubicBezTo>
                  <a:cubicBezTo>
                    <a:pt x="13443" y="2981"/>
                    <a:pt x="13472" y="2911"/>
                    <a:pt x="13489" y="2897"/>
                  </a:cubicBezTo>
                  <a:lnTo>
                    <a:pt x="13532" y="2897"/>
                  </a:lnTo>
                  <a:cubicBezTo>
                    <a:pt x="13532" y="2944"/>
                    <a:pt x="13525" y="2962"/>
                    <a:pt x="13532" y="2988"/>
                  </a:cubicBezTo>
                  <a:cubicBezTo>
                    <a:pt x="13564" y="2988"/>
                    <a:pt x="13585" y="2951"/>
                    <a:pt x="13639" y="2951"/>
                  </a:cubicBezTo>
                  <a:lnTo>
                    <a:pt x="13756" y="2951"/>
                  </a:lnTo>
                  <a:cubicBezTo>
                    <a:pt x="13827" y="2951"/>
                    <a:pt x="13895" y="3006"/>
                    <a:pt x="13917" y="3050"/>
                  </a:cubicBezTo>
                  <a:cubicBezTo>
                    <a:pt x="13831" y="3108"/>
                    <a:pt x="13653" y="3236"/>
                    <a:pt x="13550" y="3236"/>
                  </a:cubicBezTo>
                  <a:cubicBezTo>
                    <a:pt x="13486" y="3236"/>
                    <a:pt x="13450" y="3214"/>
                    <a:pt x="13425" y="3170"/>
                  </a:cubicBezTo>
                  <a:lnTo>
                    <a:pt x="13222" y="3170"/>
                  </a:lnTo>
                  <a:cubicBezTo>
                    <a:pt x="13190" y="3159"/>
                    <a:pt x="13179" y="3141"/>
                    <a:pt x="13176" y="3111"/>
                  </a:cubicBezTo>
                  <a:cubicBezTo>
                    <a:pt x="13201" y="3108"/>
                    <a:pt x="13240" y="3108"/>
                    <a:pt x="13247" y="3108"/>
                  </a:cubicBezTo>
                  <a:cubicBezTo>
                    <a:pt x="13279" y="3097"/>
                    <a:pt x="13318" y="3097"/>
                    <a:pt x="13336" y="3090"/>
                  </a:cubicBezTo>
                  <a:cubicBezTo>
                    <a:pt x="13322" y="3090"/>
                    <a:pt x="13176" y="3079"/>
                    <a:pt x="13169" y="3079"/>
                  </a:cubicBezTo>
                  <a:cubicBezTo>
                    <a:pt x="13108" y="3079"/>
                    <a:pt x="13037" y="3122"/>
                    <a:pt x="13044" y="3039"/>
                  </a:cubicBezTo>
                  <a:cubicBezTo>
                    <a:pt x="13016" y="3017"/>
                    <a:pt x="12994" y="2988"/>
                    <a:pt x="12990" y="2951"/>
                  </a:cubicBezTo>
                  <a:cubicBezTo>
                    <a:pt x="12990" y="2951"/>
                    <a:pt x="13044" y="2951"/>
                    <a:pt x="13044" y="2951"/>
                  </a:cubicBezTo>
                  <a:close/>
                  <a:moveTo>
                    <a:pt x="15918" y="2805"/>
                  </a:moveTo>
                  <a:cubicBezTo>
                    <a:pt x="16007" y="2805"/>
                    <a:pt x="16057" y="2853"/>
                    <a:pt x="16125" y="2853"/>
                  </a:cubicBezTo>
                  <a:cubicBezTo>
                    <a:pt x="16178" y="2853"/>
                    <a:pt x="16203" y="2805"/>
                    <a:pt x="16256" y="2805"/>
                  </a:cubicBezTo>
                  <a:cubicBezTo>
                    <a:pt x="16299" y="2805"/>
                    <a:pt x="16342" y="2835"/>
                    <a:pt x="16363" y="2842"/>
                  </a:cubicBezTo>
                  <a:cubicBezTo>
                    <a:pt x="16356" y="2908"/>
                    <a:pt x="16310" y="2875"/>
                    <a:pt x="16267" y="2908"/>
                  </a:cubicBezTo>
                  <a:cubicBezTo>
                    <a:pt x="16256" y="2911"/>
                    <a:pt x="16242" y="2911"/>
                    <a:pt x="16231" y="2908"/>
                  </a:cubicBezTo>
                  <a:lnTo>
                    <a:pt x="16231" y="2929"/>
                  </a:lnTo>
                  <a:cubicBezTo>
                    <a:pt x="16239" y="2926"/>
                    <a:pt x="16247" y="2922"/>
                    <a:pt x="16256" y="2915"/>
                  </a:cubicBezTo>
                  <a:lnTo>
                    <a:pt x="16231" y="2944"/>
                  </a:lnTo>
                  <a:lnTo>
                    <a:pt x="16231" y="2929"/>
                  </a:lnTo>
                  <a:cubicBezTo>
                    <a:pt x="16186" y="2948"/>
                    <a:pt x="16155" y="2916"/>
                    <a:pt x="16107" y="2944"/>
                  </a:cubicBezTo>
                  <a:cubicBezTo>
                    <a:pt x="16075" y="2962"/>
                    <a:pt x="16067" y="3028"/>
                    <a:pt x="16035" y="3024"/>
                  </a:cubicBezTo>
                  <a:cubicBezTo>
                    <a:pt x="16017" y="3020"/>
                    <a:pt x="16007" y="3002"/>
                    <a:pt x="15996" y="2988"/>
                  </a:cubicBezTo>
                  <a:lnTo>
                    <a:pt x="16000" y="2988"/>
                  </a:lnTo>
                  <a:cubicBezTo>
                    <a:pt x="15946" y="2988"/>
                    <a:pt x="15911" y="2977"/>
                    <a:pt x="15900" y="2944"/>
                  </a:cubicBezTo>
                  <a:cubicBezTo>
                    <a:pt x="15928" y="2929"/>
                    <a:pt x="15946" y="2922"/>
                    <a:pt x="15975" y="2915"/>
                  </a:cubicBezTo>
                  <a:cubicBezTo>
                    <a:pt x="15943" y="2915"/>
                    <a:pt x="15925" y="2911"/>
                    <a:pt x="15911" y="2908"/>
                  </a:cubicBezTo>
                  <a:cubicBezTo>
                    <a:pt x="15928" y="2896"/>
                    <a:pt x="15946" y="2889"/>
                    <a:pt x="15964" y="2875"/>
                  </a:cubicBezTo>
                  <a:cubicBezTo>
                    <a:pt x="15932" y="2864"/>
                    <a:pt x="15914" y="2842"/>
                    <a:pt x="15882" y="2842"/>
                  </a:cubicBezTo>
                  <a:cubicBezTo>
                    <a:pt x="15843" y="2842"/>
                    <a:pt x="15776" y="2889"/>
                    <a:pt x="15722" y="2889"/>
                  </a:cubicBezTo>
                  <a:cubicBezTo>
                    <a:pt x="15693" y="2889"/>
                    <a:pt x="15672" y="2878"/>
                    <a:pt x="15644" y="2875"/>
                  </a:cubicBezTo>
                  <a:cubicBezTo>
                    <a:pt x="15676" y="2816"/>
                    <a:pt x="15843" y="2805"/>
                    <a:pt x="15918" y="2805"/>
                  </a:cubicBezTo>
                  <a:close/>
                  <a:moveTo>
                    <a:pt x="16488" y="4657"/>
                  </a:moveTo>
                  <a:lnTo>
                    <a:pt x="16488" y="4602"/>
                  </a:lnTo>
                  <a:cubicBezTo>
                    <a:pt x="16488" y="4540"/>
                    <a:pt x="16602" y="4515"/>
                    <a:pt x="16658" y="4500"/>
                  </a:cubicBezTo>
                  <a:cubicBezTo>
                    <a:pt x="16655" y="4456"/>
                    <a:pt x="16605" y="4449"/>
                    <a:pt x="16605" y="4420"/>
                  </a:cubicBezTo>
                  <a:cubicBezTo>
                    <a:pt x="16605" y="4358"/>
                    <a:pt x="16790" y="4303"/>
                    <a:pt x="16790" y="4201"/>
                  </a:cubicBezTo>
                  <a:cubicBezTo>
                    <a:pt x="16790" y="4172"/>
                    <a:pt x="16766" y="4158"/>
                    <a:pt x="16766" y="4136"/>
                  </a:cubicBezTo>
                  <a:cubicBezTo>
                    <a:pt x="16766" y="4121"/>
                    <a:pt x="16776" y="4099"/>
                    <a:pt x="16801" y="4099"/>
                  </a:cubicBezTo>
                  <a:cubicBezTo>
                    <a:pt x="16855" y="4099"/>
                    <a:pt x="16890" y="4073"/>
                    <a:pt x="16943" y="4073"/>
                  </a:cubicBezTo>
                  <a:cubicBezTo>
                    <a:pt x="17032" y="4073"/>
                    <a:pt x="17132" y="3899"/>
                    <a:pt x="17264" y="3899"/>
                  </a:cubicBezTo>
                  <a:cubicBezTo>
                    <a:pt x="17310" y="3899"/>
                    <a:pt x="17310" y="3855"/>
                    <a:pt x="17378" y="3855"/>
                  </a:cubicBezTo>
                  <a:cubicBezTo>
                    <a:pt x="17421" y="3855"/>
                    <a:pt x="17442" y="3899"/>
                    <a:pt x="17485" y="3899"/>
                  </a:cubicBezTo>
                  <a:cubicBezTo>
                    <a:pt x="17673" y="3899"/>
                    <a:pt x="17841" y="3691"/>
                    <a:pt x="18019" y="3691"/>
                  </a:cubicBezTo>
                  <a:cubicBezTo>
                    <a:pt x="18061" y="3691"/>
                    <a:pt x="18161" y="3742"/>
                    <a:pt x="18161" y="3782"/>
                  </a:cubicBezTo>
                  <a:cubicBezTo>
                    <a:pt x="18161" y="3906"/>
                    <a:pt x="17887" y="3928"/>
                    <a:pt x="17798" y="3972"/>
                  </a:cubicBezTo>
                  <a:cubicBezTo>
                    <a:pt x="17673" y="4034"/>
                    <a:pt x="17584" y="4004"/>
                    <a:pt x="17467" y="4063"/>
                  </a:cubicBezTo>
                  <a:cubicBezTo>
                    <a:pt x="17446" y="4073"/>
                    <a:pt x="17431" y="4146"/>
                    <a:pt x="17389" y="4146"/>
                  </a:cubicBezTo>
                  <a:cubicBezTo>
                    <a:pt x="17299" y="4146"/>
                    <a:pt x="17282" y="4227"/>
                    <a:pt x="17218" y="4245"/>
                  </a:cubicBezTo>
                  <a:cubicBezTo>
                    <a:pt x="17036" y="4296"/>
                    <a:pt x="16790" y="4540"/>
                    <a:pt x="16790" y="4773"/>
                  </a:cubicBezTo>
                  <a:cubicBezTo>
                    <a:pt x="16790" y="4906"/>
                    <a:pt x="16906" y="4939"/>
                    <a:pt x="16985" y="5011"/>
                  </a:cubicBezTo>
                  <a:cubicBezTo>
                    <a:pt x="16984" y="5010"/>
                    <a:pt x="16984" y="5008"/>
                    <a:pt x="16983" y="5007"/>
                  </a:cubicBezTo>
                  <a:lnTo>
                    <a:pt x="16997" y="5021"/>
                  </a:lnTo>
                  <a:cubicBezTo>
                    <a:pt x="16993" y="5018"/>
                    <a:pt x="16989" y="5014"/>
                    <a:pt x="16985" y="5011"/>
                  </a:cubicBezTo>
                  <a:cubicBezTo>
                    <a:pt x="16989" y="5017"/>
                    <a:pt x="16994" y="5022"/>
                    <a:pt x="16997" y="5029"/>
                  </a:cubicBezTo>
                  <a:lnTo>
                    <a:pt x="16719" y="5029"/>
                  </a:lnTo>
                  <a:cubicBezTo>
                    <a:pt x="16712" y="5025"/>
                    <a:pt x="16705" y="5003"/>
                    <a:pt x="16694" y="5003"/>
                  </a:cubicBezTo>
                  <a:cubicBezTo>
                    <a:pt x="16669" y="5003"/>
                    <a:pt x="16612" y="5021"/>
                    <a:pt x="16605" y="5003"/>
                  </a:cubicBezTo>
                  <a:cubicBezTo>
                    <a:pt x="16580" y="4952"/>
                    <a:pt x="16612" y="4894"/>
                    <a:pt x="16552" y="4875"/>
                  </a:cubicBezTo>
                  <a:cubicBezTo>
                    <a:pt x="16541" y="4872"/>
                    <a:pt x="16445" y="4875"/>
                    <a:pt x="16445" y="4875"/>
                  </a:cubicBezTo>
                  <a:cubicBezTo>
                    <a:pt x="16445" y="4875"/>
                    <a:pt x="16381" y="4846"/>
                    <a:pt x="16381" y="4803"/>
                  </a:cubicBezTo>
                  <a:cubicBezTo>
                    <a:pt x="16381" y="4715"/>
                    <a:pt x="16488" y="4722"/>
                    <a:pt x="16488" y="4657"/>
                  </a:cubicBezTo>
                  <a:close/>
                  <a:moveTo>
                    <a:pt x="17104" y="2951"/>
                  </a:moveTo>
                  <a:cubicBezTo>
                    <a:pt x="17032" y="2951"/>
                    <a:pt x="17036" y="3006"/>
                    <a:pt x="16986" y="3006"/>
                  </a:cubicBezTo>
                  <a:cubicBezTo>
                    <a:pt x="16965" y="3006"/>
                    <a:pt x="16936" y="2970"/>
                    <a:pt x="16915" y="2970"/>
                  </a:cubicBezTo>
                  <a:cubicBezTo>
                    <a:pt x="16908" y="3006"/>
                    <a:pt x="16893" y="3006"/>
                    <a:pt x="16861" y="3006"/>
                  </a:cubicBezTo>
                  <a:cubicBezTo>
                    <a:pt x="16844" y="3006"/>
                    <a:pt x="16826" y="2995"/>
                    <a:pt x="16826" y="2981"/>
                  </a:cubicBezTo>
                  <a:cubicBezTo>
                    <a:pt x="16826" y="2929"/>
                    <a:pt x="16968" y="2908"/>
                    <a:pt x="17004" y="2908"/>
                  </a:cubicBezTo>
                  <a:cubicBezTo>
                    <a:pt x="17050" y="2908"/>
                    <a:pt x="17086" y="2926"/>
                    <a:pt x="17104" y="2951"/>
                  </a:cubicBezTo>
                  <a:close/>
                  <a:moveTo>
                    <a:pt x="16712" y="2769"/>
                  </a:moveTo>
                  <a:lnTo>
                    <a:pt x="16861" y="2769"/>
                  </a:lnTo>
                  <a:cubicBezTo>
                    <a:pt x="16822" y="2754"/>
                    <a:pt x="16837" y="2740"/>
                    <a:pt x="16801" y="2762"/>
                  </a:cubicBezTo>
                  <a:lnTo>
                    <a:pt x="16801" y="2714"/>
                  </a:lnTo>
                  <a:cubicBezTo>
                    <a:pt x="16908" y="2714"/>
                    <a:pt x="16911" y="2641"/>
                    <a:pt x="17015" y="2641"/>
                  </a:cubicBezTo>
                  <a:cubicBezTo>
                    <a:pt x="17018" y="2609"/>
                    <a:pt x="17043" y="2579"/>
                    <a:pt x="17075" y="2579"/>
                  </a:cubicBezTo>
                  <a:cubicBezTo>
                    <a:pt x="17082" y="2579"/>
                    <a:pt x="17086" y="2612"/>
                    <a:pt x="17086" y="2623"/>
                  </a:cubicBezTo>
                  <a:cubicBezTo>
                    <a:pt x="17071" y="2634"/>
                    <a:pt x="17054" y="2652"/>
                    <a:pt x="17054" y="2670"/>
                  </a:cubicBezTo>
                  <a:cubicBezTo>
                    <a:pt x="16997" y="2707"/>
                    <a:pt x="16926" y="2729"/>
                    <a:pt x="16890" y="2765"/>
                  </a:cubicBezTo>
                  <a:cubicBezTo>
                    <a:pt x="16990" y="2780"/>
                    <a:pt x="17015" y="2787"/>
                    <a:pt x="17093" y="2820"/>
                  </a:cubicBezTo>
                  <a:cubicBezTo>
                    <a:pt x="17064" y="2842"/>
                    <a:pt x="17025" y="2835"/>
                    <a:pt x="16986" y="2835"/>
                  </a:cubicBezTo>
                  <a:cubicBezTo>
                    <a:pt x="16943" y="2835"/>
                    <a:pt x="16887" y="2878"/>
                    <a:pt x="16844" y="2878"/>
                  </a:cubicBezTo>
                  <a:cubicBezTo>
                    <a:pt x="16819" y="2878"/>
                    <a:pt x="16673" y="2813"/>
                    <a:pt x="16666" y="2809"/>
                  </a:cubicBezTo>
                  <a:cubicBezTo>
                    <a:pt x="16687" y="2791"/>
                    <a:pt x="16694" y="2783"/>
                    <a:pt x="16712" y="2769"/>
                  </a:cubicBezTo>
                  <a:close/>
                  <a:moveTo>
                    <a:pt x="17253" y="2816"/>
                  </a:moveTo>
                  <a:cubicBezTo>
                    <a:pt x="17250" y="2787"/>
                    <a:pt x="17253" y="2776"/>
                    <a:pt x="17253" y="2769"/>
                  </a:cubicBezTo>
                  <a:lnTo>
                    <a:pt x="17371" y="2769"/>
                  </a:lnTo>
                  <a:cubicBezTo>
                    <a:pt x="17364" y="2787"/>
                    <a:pt x="17342" y="2798"/>
                    <a:pt x="17335" y="2798"/>
                  </a:cubicBezTo>
                  <a:cubicBezTo>
                    <a:pt x="17357" y="2802"/>
                    <a:pt x="17417" y="2805"/>
                    <a:pt x="17449" y="2798"/>
                  </a:cubicBezTo>
                  <a:cubicBezTo>
                    <a:pt x="17453" y="2831"/>
                    <a:pt x="17449" y="2838"/>
                    <a:pt x="17449" y="2853"/>
                  </a:cubicBezTo>
                  <a:cubicBezTo>
                    <a:pt x="17428" y="2886"/>
                    <a:pt x="17392" y="2871"/>
                    <a:pt x="17360" y="2871"/>
                  </a:cubicBezTo>
                  <a:lnTo>
                    <a:pt x="17378" y="2915"/>
                  </a:lnTo>
                  <a:cubicBezTo>
                    <a:pt x="17357" y="2926"/>
                    <a:pt x="17182" y="2933"/>
                    <a:pt x="17182" y="2915"/>
                  </a:cubicBezTo>
                  <a:cubicBezTo>
                    <a:pt x="17182" y="2860"/>
                    <a:pt x="17210" y="2831"/>
                    <a:pt x="17253" y="2816"/>
                  </a:cubicBezTo>
                  <a:close/>
                  <a:moveTo>
                    <a:pt x="17713" y="2660"/>
                  </a:moveTo>
                  <a:lnTo>
                    <a:pt x="17762" y="2776"/>
                  </a:lnTo>
                  <a:cubicBezTo>
                    <a:pt x="17738" y="2795"/>
                    <a:pt x="17599" y="2824"/>
                    <a:pt x="17574" y="2824"/>
                  </a:cubicBezTo>
                  <a:cubicBezTo>
                    <a:pt x="17531" y="2824"/>
                    <a:pt x="17513" y="2805"/>
                    <a:pt x="17513" y="2769"/>
                  </a:cubicBezTo>
                  <a:cubicBezTo>
                    <a:pt x="17513" y="2718"/>
                    <a:pt x="17660" y="2660"/>
                    <a:pt x="17713" y="2660"/>
                  </a:cubicBezTo>
                  <a:close/>
                  <a:moveTo>
                    <a:pt x="18261" y="4511"/>
                  </a:moveTo>
                  <a:cubicBezTo>
                    <a:pt x="18261" y="4478"/>
                    <a:pt x="18282" y="4438"/>
                    <a:pt x="18315" y="4438"/>
                  </a:cubicBezTo>
                  <a:cubicBezTo>
                    <a:pt x="18357" y="4438"/>
                    <a:pt x="18368" y="4478"/>
                    <a:pt x="18403" y="4507"/>
                  </a:cubicBezTo>
                  <a:cubicBezTo>
                    <a:pt x="18386" y="4522"/>
                    <a:pt x="18304" y="4547"/>
                    <a:pt x="18261" y="4547"/>
                  </a:cubicBezTo>
                  <a:cubicBezTo>
                    <a:pt x="18251" y="4547"/>
                    <a:pt x="18261" y="4522"/>
                    <a:pt x="18261" y="4511"/>
                  </a:cubicBezTo>
                  <a:close/>
                  <a:moveTo>
                    <a:pt x="17218" y="5186"/>
                  </a:moveTo>
                  <a:cubicBezTo>
                    <a:pt x="17171" y="5186"/>
                    <a:pt x="17093" y="5138"/>
                    <a:pt x="17093" y="5094"/>
                  </a:cubicBezTo>
                  <a:cubicBezTo>
                    <a:pt x="17093" y="5021"/>
                    <a:pt x="17264" y="5094"/>
                    <a:pt x="17264" y="5167"/>
                  </a:cubicBezTo>
                  <a:cubicBezTo>
                    <a:pt x="17264" y="5192"/>
                    <a:pt x="17218" y="5186"/>
                    <a:pt x="17218" y="5186"/>
                  </a:cubicBezTo>
                  <a:close/>
                  <a:moveTo>
                    <a:pt x="16238" y="5313"/>
                  </a:moveTo>
                  <a:cubicBezTo>
                    <a:pt x="16192" y="5338"/>
                    <a:pt x="16149" y="5375"/>
                    <a:pt x="16089" y="5375"/>
                  </a:cubicBezTo>
                  <a:cubicBezTo>
                    <a:pt x="16046" y="5375"/>
                    <a:pt x="16025" y="5368"/>
                    <a:pt x="16025" y="5331"/>
                  </a:cubicBezTo>
                  <a:cubicBezTo>
                    <a:pt x="16025" y="5317"/>
                    <a:pt x="16064" y="5247"/>
                    <a:pt x="16071" y="5247"/>
                  </a:cubicBezTo>
                  <a:cubicBezTo>
                    <a:pt x="16089" y="5247"/>
                    <a:pt x="16096" y="5211"/>
                    <a:pt x="16113" y="5211"/>
                  </a:cubicBezTo>
                  <a:cubicBezTo>
                    <a:pt x="16163" y="5211"/>
                    <a:pt x="16188" y="5258"/>
                    <a:pt x="16238" y="5265"/>
                  </a:cubicBezTo>
                  <a:cubicBezTo>
                    <a:pt x="16238" y="5265"/>
                    <a:pt x="16238" y="5313"/>
                    <a:pt x="16238" y="5313"/>
                  </a:cubicBezTo>
                  <a:close/>
                  <a:moveTo>
                    <a:pt x="12278" y="7627"/>
                  </a:moveTo>
                  <a:lnTo>
                    <a:pt x="12278" y="7598"/>
                  </a:lnTo>
                  <a:cubicBezTo>
                    <a:pt x="12236" y="7598"/>
                    <a:pt x="12196" y="7587"/>
                    <a:pt x="12196" y="7550"/>
                  </a:cubicBezTo>
                  <a:lnTo>
                    <a:pt x="12196" y="7514"/>
                  </a:lnTo>
                  <a:lnTo>
                    <a:pt x="12264" y="7514"/>
                  </a:lnTo>
                  <a:cubicBezTo>
                    <a:pt x="12264" y="7558"/>
                    <a:pt x="12289" y="7550"/>
                    <a:pt x="12289" y="7587"/>
                  </a:cubicBezTo>
                  <a:cubicBezTo>
                    <a:pt x="12289" y="7616"/>
                    <a:pt x="12282" y="7609"/>
                    <a:pt x="12278" y="7627"/>
                  </a:cubicBezTo>
                  <a:close/>
                  <a:moveTo>
                    <a:pt x="12307" y="7518"/>
                  </a:moveTo>
                  <a:cubicBezTo>
                    <a:pt x="12307" y="7503"/>
                    <a:pt x="12350" y="7409"/>
                    <a:pt x="12375" y="7409"/>
                  </a:cubicBezTo>
                  <a:cubicBezTo>
                    <a:pt x="12446" y="7409"/>
                    <a:pt x="12449" y="7441"/>
                    <a:pt x="12467" y="7503"/>
                  </a:cubicBezTo>
                  <a:cubicBezTo>
                    <a:pt x="12407" y="7521"/>
                    <a:pt x="12435" y="7649"/>
                    <a:pt x="12357" y="7649"/>
                  </a:cubicBezTo>
                  <a:cubicBezTo>
                    <a:pt x="12332" y="7649"/>
                    <a:pt x="12311" y="7631"/>
                    <a:pt x="12307" y="7627"/>
                  </a:cubicBezTo>
                  <a:cubicBezTo>
                    <a:pt x="12311" y="7620"/>
                    <a:pt x="12321" y="7612"/>
                    <a:pt x="12325" y="7609"/>
                  </a:cubicBezTo>
                  <a:lnTo>
                    <a:pt x="12332" y="7624"/>
                  </a:lnTo>
                  <a:cubicBezTo>
                    <a:pt x="12357" y="7620"/>
                    <a:pt x="12382" y="7594"/>
                    <a:pt x="12382" y="7576"/>
                  </a:cubicBezTo>
                  <a:cubicBezTo>
                    <a:pt x="12346" y="7569"/>
                    <a:pt x="12307" y="7540"/>
                    <a:pt x="12307" y="7518"/>
                  </a:cubicBezTo>
                  <a:close/>
                  <a:moveTo>
                    <a:pt x="13016" y="7233"/>
                  </a:moveTo>
                  <a:cubicBezTo>
                    <a:pt x="13016" y="7212"/>
                    <a:pt x="13034" y="7146"/>
                    <a:pt x="13097" y="7142"/>
                  </a:cubicBezTo>
                  <a:cubicBezTo>
                    <a:pt x="13090" y="7157"/>
                    <a:pt x="13069" y="7171"/>
                    <a:pt x="13069" y="7190"/>
                  </a:cubicBezTo>
                  <a:cubicBezTo>
                    <a:pt x="13069" y="7230"/>
                    <a:pt x="13041" y="7248"/>
                    <a:pt x="13016" y="7281"/>
                  </a:cubicBezTo>
                  <a:cubicBezTo>
                    <a:pt x="13005" y="7266"/>
                    <a:pt x="13016" y="7252"/>
                    <a:pt x="13016" y="7233"/>
                  </a:cubicBezTo>
                  <a:close/>
                  <a:moveTo>
                    <a:pt x="13436" y="6997"/>
                  </a:moveTo>
                  <a:cubicBezTo>
                    <a:pt x="13436" y="6979"/>
                    <a:pt x="13468" y="6960"/>
                    <a:pt x="13468" y="6960"/>
                  </a:cubicBezTo>
                  <a:cubicBezTo>
                    <a:pt x="13486" y="6982"/>
                    <a:pt x="13493" y="6989"/>
                    <a:pt x="13507" y="6997"/>
                  </a:cubicBezTo>
                  <a:cubicBezTo>
                    <a:pt x="13504" y="7015"/>
                    <a:pt x="13486" y="7040"/>
                    <a:pt x="13478" y="7044"/>
                  </a:cubicBezTo>
                  <a:lnTo>
                    <a:pt x="13478" y="7088"/>
                  </a:lnTo>
                  <a:cubicBezTo>
                    <a:pt x="13478" y="7099"/>
                    <a:pt x="13432" y="7124"/>
                    <a:pt x="13418" y="7124"/>
                  </a:cubicBezTo>
                  <a:cubicBezTo>
                    <a:pt x="13386" y="7124"/>
                    <a:pt x="13382" y="7092"/>
                    <a:pt x="13382" y="7069"/>
                  </a:cubicBezTo>
                  <a:cubicBezTo>
                    <a:pt x="13411" y="7066"/>
                    <a:pt x="13432" y="7044"/>
                    <a:pt x="13461" y="7040"/>
                  </a:cubicBezTo>
                  <a:cubicBezTo>
                    <a:pt x="13450" y="7026"/>
                    <a:pt x="13436" y="7015"/>
                    <a:pt x="13436" y="6997"/>
                  </a:cubicBezTo>
                  <a:close/>
                  <a:moveTo>
                    <a:pt x="11516" y="9610"/>
                  </a:moveTo>
                  <a:cubicBezTo>
                    <a:pt x="11516" y="9617"/>
                    <a:pt x="11534" y="9639"/>
                    <a:pt x="11534" y="9650"/>
                  </a:cubicBezTo>
                  <a:cubicBezTo>
                    <a:pt x="11534" y="9661"/>
                    <a:pt x="11516" y="9668"/>
                    <a:pt x="11506" y="9668"/>
                  </a:cubicBezTo>
                  <a:cubicBezTo>
                    <a:pt x="11491" y="9668"/>
                    <a:pt x="11463" y="9639"/>
                    <a:pt x="11459" y="9635"/>
                  </a:cubicBezTo>
                  <a:cubicBezTo>
                    <a:pt x="11481" y="9624"/>
                    <a:pt x="11495" y="9613"/>
                    <a:pt x="11516" y="9610"/>
                  </a:cubicBezTo>
                  <a:close/>
                  <a:moveTo>
                    <a:pt x="12107" y="9446"/>
                  </a:moveTo>
                  <a:cubicBezTo>
                    <a:pt x="12132" y="9446"/>
                    <a:pt x="12143" y="9468"/>
                    <a:pt x="12154" y="9468"/>
                  </a:cubicBezTo>
                  <a:cubicBezTo>
                    <a:pt x="12185" y="9526"/>
                    <a:pt x="12176" y="9558"/>
                    <a:pt x="12176" y="9617"/>
                  </a:cubicBezTo>
                  <a:cubicBezTo>
                    <a:pt x="12176" y="9668"/>
                    <a:pt x="12111" y="9719"/>
                    <a:pt x="12083" y="9719"/>
                  </a:cubicBezTo>
                  <a:cubicBezTo>
                    <a:pt x="12047" y="9719"/>
                    <a:pt x="12047" y="9672"/>
                    <a:pt x="12047" y="9643"/>
                  </a:cubicBezTo>
                  <a:cubicBezTo>
                    <a:pt x="12051" y="9613"/>
                    <a:pt x="12068" y="9595"/>
                    <a:pt x="12068" y="9570"/>
                  </a:cubicBezTo>
                  <a:cubicBezTo>
                    <a:pt x="12068" y="9540"/>
                    <a:pt x="12036" y="9522"/>
                    <a:pt x="12033" y="9493"/>
                  </a:cubicBezTo>
                  <a:cubicBezTo>
                    <a:pt x="12072" y="9482"/>
                    <a:pt x="12076" y="9446"/>
                    <a:pt x="12107" y="9446"/>
                  </a:cubicBezTo>
                  <a:close/>
                  <a:moveTo>
                    <a:pt x="12083" y="9271"/>
                  </a:moveTo>
                  <a:cubicBezTo>
                    <a:pt x="12107" y="9271"/>
                    <a:pt x="12122" y="9238"/>
                    <a:pt x="12139" y="9234"/>
                  </a:cubicBezTo>
                  <a:cubicBezTo>
                    <a:pt x="12139" y="9253"/>
                    <a:pt x="12143" y="9271"/>
                    <a:pt x="12154" y="9275"/>
                  </a:cubicBezTo>
                  <a:cubicBezTo>
                    <a:pt x="12143" y="9318"/>
                    <a:pt x="12132" y="9398"/>
                    <a:pt x="12122" y="9420"/>
                  </a:cubicBezTo>
                  <a:cubicBezTo>
                    <a:pt x="12086" y="9413"/>
                    <a:pt x="12076" y="9307"/>
                    <a:pt x="12058" y="9278"/>
                  </a:cubicBezTo>
                  <a:cubicBezTo>
                    <a:pt x="12065" y="9278"/>
                    <a:pt x="12076" y="9271"/>
                    <a:pt x="12083" y="9271"/>
                  </a:cubicBezTo>
                  <a:close/>
                  <a:moveTo>
                    <a:pt x="12446" y="9839"/>
                  </a:moveTo>
                  <a:cubicBezTo>
                    <a:pt x="12520" y="9803"/>
                    <a:pt x="12553" y="9850"/>
                    <a:pt x="12603" y="9850"/>
                  </a:cubicBezTo>
                  <a:cubicBezTo>
                    <a:pt x="12649" y="9850"/>
                    <a:pt x="12670" y="9815"/>
                    <a:pt x="12724" y="9826"/>
                  </a:cubicBezTo>
                  <a:lnTo>
                    <a:pt x="12709" y="9869"/>
                  </a:lnTo>
                  <a:cubicBezTo>
                    <a:pt x="12709" y="9869"/>
                    <a:pt x="12691" y="9894"/>
                    <a:pt x="12691" y="9908"/>
                  </a:cubicBezTo>
                  <a:cubicBezTo>
                    <a:pt x="12691" y="9934"/>
                    <a:pt x="12709" y="9938"/>
                    <a:pt x="12709" y="9967"/>
                  </a:cubicBezTo>
                  <a:cubicBezTo>
                    <a:pt x="12709" y="9978"/>
                    <a:pt x="12699" y="9993"/>
                    <a:pt x="12688" y="9993"/>
                  </a:cubicBezTo>
                  <a:cubicBezTo>
                    <a:pt x="12677" y="9993"/>
                    <a:pt x="12659" y="9989"/>
                    <a:pt x="12659" y="9978"/>
                  </a:cubicBezTo>
                  <a:cubicBezTo>
                    <a:pt x="12599" y="9963"/>
                    <a:pt x="12553" y="9901"/>
                    <a:pt x="12496" y="9883"/>
                  </a:cubicBezTo>
                  <a:cubicBezTo>
                    <a:pt x="12485" y="9879"/>
                    <a:pt x="12456" y="9883"/>
                    <a:pt x="12446" y="9865"/>
                  </a:cubicBezTo>
                  <a:cubicBezTo>
                    <a:pt x="12446" y="9865"/>
                    <a:pt x="12446" y="9839"/>
                    <a:pt x="12446" y="9839"/>
                  </a:cubicBezTo>
                  <a:close/>
                  <a:moveTo>
                    <a:pt x="13827" y="10178"/>
                  </a:moveTo>
                  <a:cubicBezTo>
                    <a:pt x="13781" y="10204"/>
                    <a:pt x="13763" y="10186"/>
                    <a:pt x="13738" y="10186"/>
                  </a:cubicBezTo>
                  <a:cubicBezTo>
                    <a:pt x="13710" y="10186"/>
                    <a:pt x="13642" y="10178"/>
                    <a:pt x="13603" y="10156"/>
                  </a:cubicBezTo>
                  <a:cubicBezTo>
                    <a:pt x="13681" y="10142"/>
                    <a:pt x="13767" y="10160"/>
                    <a:pt x="13827" y="10178"/>
                  </a:cubicBezTo>
                  <a:close/>
                  <a:moveTo>
                    <a:pt x="14668" y="10113"/>
                  </a:moveTo>
                  <a:cubicBezTo>
                    <a:pt x="14661" y="10149"/>
                    <a:pt x="14643" y="10135"/>
                    <a:pt x="14622" y="10146"/>
                  </a:cubicBezTo>
                  <a:cubicBezTo>
                    <a:pt x="14611" y="10149"/>
                    <a:pt x="14618" y="10171"/>
                    <a:pt x="14615" y="10182"/>
                  </a:cubicBezTo>
                  <a:cubicBezTo>
                    <a:pt x="14604" y="10204"/>
                    <a:pt x="14536" y="10222"/>
                    <a:pt x="14504" y="10222"/>
                  </a:cubicBezTo>
                  <a:cubicBezTo>
                    <a:pt x="14493" y="10222"/>
                    <a:pt x="14479" y="10215"/>
                    <a:pt x="14479" y="10204"/>
                  </a:cubicBezTo>
                  <a:cubicBezTo>
                    <a:pt x="14472" y="10204"/>
                    <a:pt x="14461" y="10193"/>
                    <a:pt x="14461" y="10186"/>
                  </a:cubicBezTo>
                  <a:cubicBezTo>
                    <a:pt x="14515" y="10160"/>
                    <a:pt x="14607" y="10123"/>
                    <a:pt x="14668" y="10113"/>
                  </a:cubicBezTo>
                  <a:close/>
                  <a:moveTo>
                    <a:pt x="21370" y="13528"/>
                  </a:moveTo>
                  <a:cubicBezTo>
                    <a:pt x="21338" y="13422"/>
                    <a:pt x="21331" y="13346"/>
                    <a:pt x="21291" y="13262"/>
                  </a:cubicBezTo>
                  <a:cubicBezTo>
                    <a:pt x="21266" y="13211"/>
                    <a:pt x="21242" y="13079"/>
                    <a:pt x="21184" y="13079"/>
                  </a:cubicBezTo>
                  <a:cubicBezTo>
                    <a:pt x="21149" y="13079"/>
                    <a:pt x="21171" y="13101"/>
                    <a:pt x="21138" y="13079"/>
                  </a:cubicBezTo>
                  <a:cubicBezTo>
                    <a:pt x="21131" y="13079"/>
                    <a:pt x="21138" y="13065"/>
                    <a:pt x="21138" y="13057"/>
                  </a:cubicBezTo>
                  <a:cubicBezTo>
                    <a:pt x="21138" y="13006"/>
                    <a:pt x="21145" y="12970"/>
                    <a:pt x="21156" y="12919"/>
                  </a:cubicBezTo>
                  <a:lnTo>
                    <a:pt x="21163" y="12919"/>
                  </a:lnTo>
                  <a:lnTo>
                    <a:pt x="21174" y="12919"/>
                  </a:lnTo>
                  <a:cubicBezTo>
                    <a:pt x="21145" y="12904"/>
                    <a:pt x="21174" y="12821"/>
                    <a:pt x="21174" y="12781"/>
                  </a:cubicBezTo>
                  <a:cubicBezTo>
                    <a:pt x="21174" y="12620"/>
                    <a:pt x="21081" y="12526"/>
                    <a:pt x="21081" y="12409"/>
                  </a:cubicBezTo>
                  <a:cubicBezTo>
                    <a:pt x="21035" y="12409"/>
                    <a:pt x="21096" y="12299"/>
                    <a:pt x="21060" y="12245"/>
                  </a:cubicBezTo>
                  <a:cubicBezTo>
                    <a:pt x="21049" y="12227"/>
                    <a:pt x="21021" y="12234"/>
                    <a:pt x="21013" y="12227"/>
                  </a:cubicBezTo>
                  <a:cubicBezTo>
                    <a:pt x="20992" y="12205"/>
                    <a:pt x="21003" y="12190"/>
                    <a:pt x="20982" y="12168"/>
                  </a:cubicBezTo>
                  <a:cubicBezTo>
                    <a:pt x="20921" y="12230"/>
                    <a:pt x="20896" y="12336"/>
                    <a:pt x="20796" y="12336"/>
                  </a:cubicBezTo>
                  <a:cubicBezTo>
                    <a:pt x="20743" y="12336"/>
                    <a:pt x="20739" y="12292"/>
                    <a:pt x="20739" y="12245"/>
                  </a:cubicBezTo>
                  <a:cubicBezTo>
                    <a:pt x="20739" y="12197"/>
                    <a:pt x="20757" y="12175"/>
                    <a:pt x="20757" y="12135"/>
                  </a:cubicBezTo>
                  <a:cubicBezTo>
                    <a:pt x="20757" y="12117"/>
                    <a:pt x="20739" y="12106"/>
                    <a:pt x="20736" y="12088"/>
                  </a:cubicBezTo>
                  <a:cubicBezTo>
                    <a:pt x="20711" y="12011"/>
                    <a:pt x="20668" y="11953"/>
                    <a:pt x="20633" y="11895"/>
                  </a:cubicBezTo>
                  <a:cubicBezTo>
                    <a:pt x="20583" y="11855"/>
                    <a:pt x="20544" y="11826"/>
                    <a:pt x="20515" y="11778"/>
                  </a:cubicBezTo>
                  <a:cubicBezTo>
                    <a:pt x="20487" y="11734"/>
                    <a:pt x="20494" y="11676"/>
                    <a:pt x="20480" y="11632"/>
                  </a:cubicBezTo>
                  <a:cubicBezTo>
                    <a:pt x="20465" y="11581"/>
                    <a:pt x="20405" y="11560"/>
                    <a:pt x="20351" y="11549"/>
                  </a:cubicBezTo>
                  <a:cubicBezTo>
                    <a:pt x="20351" y="11658"/>
                    <a:pt x="20252" y="11680"/>
                    <a:pt x="20159" y="11680"/>
                  </a:cubicBezTo>
                  <a:cubicBezTo>
                    <a:pt x="20102" y="11680"/>
                    <a:pt x="20102" y="11662"/>
                    <a:pt x="20074" y="11643"/>
                  </a:cubicBezTo>
                  <a:cubicBezTo>
                    <a:pt x="20049" y="11698"/>
                    <a:pt x="19974" y="11702"/>
                    <a:pt x="19963" y="11734"/>
                  </a:cubicBezTo>
                  <a:cubicBezTo>
                    <a:pt x="19949" y="11786"/>
                    <a:pt x="19952" y="11826"/>
                    <a:pt x="19920" y="11858"/>
                  </a:cubicBezTo>
                  <a:cubicBezTo>
                    <a:pt x="19856" y="11924"/>
                    <a:pt x="19753" y="11942"/>
                    <a:pt x="19696" y="12000"/>
                  </a:cubicBezTo>
                  <a:cubicBezTo>
                    <a:pt x="19625" y="12073"/>
                    <a:pt x="19561" y="12146"/>
                    <a:pt x="19493" y="12215"/>
                  </a:cubicBezTo>
                  <a:cubicBezTo>
                    <a:pt x="19465" y="12245"/>
                    <a:pt x="19426" y="12289"/>
                    <a:pt x="19400" y="12296"/>
                  </a:cubicBezTo>
                  <a:cubicBezTo>
                    <a:pt x="19336" y="12318"/>
                    <a:pt x="19262" y="12329"/>
                    <a:pt x="19262" y="12405"/>
                  </a:cubicBezTo>
                  <a:cubicBezTo>
                    <a:pt x="19262" y="12471"/>
                    <a:pt x="19287" y="12507"/>
                    <a:pt x="19287" y="12566"/>
                  </a:cubicBezTo>
                  <a:cubicBezTo>
                    <a:pt x="19287" y="12656"/>
                    <a:pt x="19244" y="12715"/>
                    <a:pt x="19244" y="12784"/>
                  </a:cubicBezTo>
                  <a:lnTo>
                    <a:pt x="19262" y="12879"/>
                  </a:lnTo>
                  <a:lnTo>
                    <a:pt x="19244" y="12883"/>
                  </a:lnTo>
                  <a:cubicBezTo>
                    <a:pt x="19244" y="12893"/>
                    <a:pt x="19219" y="12893"/>
                    <a:pt x="19208" y="12897"/>
                  </a:cubicBezTo>
                  <a:cubicBezTo>
                    <a:pt x="19158" y="12912"/>
                    <a:pt x="19169" y="13006"/>
                    <a:pt x="19140" y="13021"/>
                  </a:cubicBezTo>
                  <a:cubicBezTo>
                    <a:pt x="19098" y="13043"/>
                    <a:pt x="19091" y="13029"/>
                    <a:pt x="19073" y="13065"/>
                  </a:cubicBezTo>
                  <a:cubicBezTo>
                    <a:pt x="19059" y="13094"/>
                    <a:pt x="19055" y="13138"/>
                    <a:pt x="19027" y="13138"/>
                  </a:cubicBezTo>
                  <a:cubicBezTo>
                    <a:pt x="18998" y="13141"/>
                    <a:pt x="18977" y="13127"/>
                    <a:pt x="18973" y="13101"/>
                  </a:cubicBezTo>
                  <a:cubicBezTo>
                    <a:pt x="18955" y="13101"/>
                    <a:pt x="18945" y="13076"/>
                    <a:pt x="18941" y="13065"/>
                  </a:cubicBezTo>
                  <a:cubicBezTo>
                    <a:pt x="18913" y="12977"/>
                    <a:pt x="18874" y="12904"/>
                    <a:pt x="18849" y="12828"/>
                  </a:cubicBezTo>
                  <a:cubicBezTo>
                    <a:pt x="18834" y="12777"/>
                    <a:pt x="18785" y="12740"/>
                    <a:pt x="18770" y="12711"/>
                  </a:cubicBezTo>
                  <a:cubicBezTo>
                    <a:pt x="18742" y="12653"/>
                    <a:pt x="18759" y="12605"/>
                    <a:pt x="18731" y="12562"/>
                  </a:cubicBezTo>
                  <a:cubicBezTo>
                    <a:pt x="18703" y="12514"/>
                    <a:pt x="18703" y="12492"/>
                    <a:pt x="18688" y="12445"/>
                  </a:cubicBezTo>
                  <a:cubicBezTo>
                    <a:pt x="18671" y="12391"/>
                    <a:pt x="18606" y="12271"/>
                    <a:pt x="18581" y="12190"/>
                  </a:cubicBezTo>
                  <a:cubicBezTo>
                    <a:pt x="18560" y="12117"/>
                    <a:pt x="18521" y="12048"/>
                    <a:pt x="18521" y="11979"/>
                  </a:cubicBezTo>
                  <a:cubicBezTo>
                    <a:pt x="18521" y="11968"/>
                    <a:pt x="18515" y="11938"/>
                    <a:pt x="18515" y="11927"/>
                  </a:cubicBezTo>
                  <a:lnTo>
                    <a:pt x="18518" y="11930"/>
                  </a:lnTo>
                  <a:cubicBezTo>
                    <a:pt x="18519" y="11881"/>
                    <a:pt x="18535" y="11871"/>
                    <a:pt x="18535" y="11826"/>
                  </a:cubicBezTo>
                  <a:cubicBezTo>
                    <a:pt x="18535" y="11767"/>
                    <a:pt x="18500" y="11724"/>
                    <a:pt x="18500" y="11676"/>
                  </a:cubicBezTo>
                  <a:cubicBezTo>
                    <a:pt x="18500" y="11665"/>
                    <a:pt x="18521" y="11640"/>
                    <a:pt x="18521" y="11625"/>
                  </a:cubicBezTo>
                  <a:lnTo>
                    <a:pt x="18493" y="11625"/>
                  </a:lnTo>
                  <a:cubicBezTo>
                    <a:pt x="18446" y="11673"/>
                    <a:pt x="18443" y="11796"/>
                    <a:pt x="18350" y="11796"/>
                  </a:cubicBezTo>
                  <a:cubicBezTo>
                    <a:pt x="18240" y="11796"/>
                    <a:pt x="18197" y="11683"/>
                    <a:pt x="18144" y="11629"/>
                  </a:cubicBezTo>
                  <a:cubicBezTo>
                    <a:pt x="18176" y="11607"/>
                    <a:pt x="18200" y="11625"/>
                    <a:pt x="18233" y="11614"/>
                  </a:cubicBezTo>
                  <a:cubicBezTo>
                    <a:pt x="18261" y="11607"/>
                    <a:pt x="18264" y="11574"/>
                    <a:pt x="18279" y="11560"/>
                  </a:cubicBezTo>
                  <a:cubicBezTo>
                    <a:pt x="18251" y="11552"/>
                    <a:pt x="18225" y="11552"/>
                    <a:pt x="18197" y="11552"/>
                  </a:cubicBezTo>
                  <a:cubicBezTo>
                    <a:pt x="18126" y="11552"/>
                    <a:pt x="18022" y="11480"/>
                    <a:pt x="17987" y="11425"/>
                  </a:cubicBezTo>
                  <a:cubicBezTo>
                    <a:pt x="17958" y="11377"/>
                    <a:pt x="17937" y="11293"/>
                    <a:pt x="17894" y="11279"/>
                  </a:cubicBezTo>
                  <a:cubicBezTo>
                    <a:pt x="17855" y="11268"/>
                    <a:pt x="17827" y="11276"/>
                    <a:pt x="17787" y="11276"/>
                  </a:cubicBezTo>
                  <a:cubicBezTo>
                    <a:pt x="17745" y="11276"/>
                    <a:pt x="17734" y="11304"/>
                    <a:pt x="17698" y="11304"/>
                  </a:cubicBezTo>
                  <a:lnTo>
                    <a:pt x="17605" y="11279"/>
                  </a:lnTo>
                  <a:cubicBezTo>
                    <a:pt x="17591" y="11286"/>
                    <a:pt x="17581" y="11297"/>
                    <a:pt x="17574" y="11304"/>
                  </a:cubicBezTo>
                  <a:lnTo>
                    <a:pt x="17449" y="11312"/>
                  </a:lnTo>
                  <a:cubicBezTo>
                    <a:pt x="17449" y="11315"/>
                    <a:pt x="17435" y="11312"/>
                    <a:pt x="17431" y="11312"/>
                  </a:cubicBezTo>
                  <a:cubicBezTo>
                    <a:pt x="17364" y="11312"/>
                    <a:pt x="17207" y="11268"/>
                    <a:pt x="17111" y="11268"/>
                  </a:cubicBezTo>
                  <a:cubicBezTo>
                    <a:pt x="17093" y="11268"/>
                    <a:pt x="16990" y="11239"/>
                    <a:pt x="16986" y="11235"/>
                  </a:cubicBezTo>
                  <a:cubicBezTo>
                    <a:pt x="16950" y="11199"/>
                    <a:pt x="16950" y="11089"/>
                    <a:pt x="16876" y="11089"/>
                  </a:cubicBezTo>
                  <a:cubicBezTo>
                    <a:pt x="16837" y="11089"/>
                    <a:pt x="16822" y="11122"/>
                    <a:pt x="16801" y="11144"/>
                  </a:cubicBezTo>
                  <a:lnTo>
                    <a:pt x="16623" y="11144"/>
                  </a:lnTo>
                  <a:cubicBezTo>
                    <a:pt x="16566" y="11126"/>
                    <a:pt x="16537" y="11078"/>
                    <a:pt x="16502" y="11042"/>
                  </a:cubicBezTo>
                  <a:cubicBezTo>
                    <a:pt x="16459" y="10998"/>
                    <a:pt x="16402" y="11020"/>
                    <a:pt x="16363" y="10980"/>
                  </a:cubicBezTo>
                  <a:cubicBezTo>
                    <a:pt x="16342" y="10958"/>
                    <a:pt x="16352" y="10929"/>
                    <a:pt x="16345" y="10915"/>
                  </a:cubicBezTo>
                  <a:cubicBezTo>
                    <a:pt x="16306" y="10835"/>
                    <a:pt x="16228" y="10721"/>
                    <a:pt x="16128" y="10721"/>
                  </a:cubicBezTo>
                  <a:cubicBezTo>
                    <a:pt x="16078" y="10721"/>
                    <a:pt x="16057" y="10787"/>
                    <a:pt x="16057" y="10838"/>
                  </a:cubicBezTo>
                  <a:cubicBezTo>
                    <a:pt x="16057" y="10875"/>
                    <a:pt x="16057" y="10893"/>
                    <a:pt x="16064" y="10922"/>
                  </a:cubicBezTo>
                  <a:cubicBezTo>
                    <a:pt x="16085" y="11009"/>
                    <a:pt x="16185" y="11166"/>
                    <a:pt x="16267" y="11184"/>
                  </a:cubicBezTo>
                  <a:cubicBezTo>
                    <a:pt x="16267" y="11224"/>
                    <a:pt x="16288" y="11235"/>
                    <a:pt x="16292" y="11268"/>
                  </a:cubicBezTo>
                  <a:cubicBezTo>
                    <a:pt x="16334" y="11257"/>
                    <a:pt x="16327" y="11210"/>
                    <a:pt x="16363" y="11202"/>
                  </a:cubicBezTo>
                  <a:cubicBezTo>
                    <a:pt x="16366" y="11217"/>
                    <a:pt x="16366" y="11228"/>
                    <a:pt x="16366" y="11242"/>
                  </a:cubicBezTo>
                  <a:cubicBezTo>
                    <a:pt x="16366" y="11286"/>
                    <a:pt x="16342" y="11315"/>
                    <a:pt x="16342" y="11359"/>
                  </a:cubicBezTo>
                  <a:cubicBezTo>
                    <a:pt x="16342" y="11410"/>
                    <a:pt x="16434" y="11436"/>
                    <a:pt x="16488" y="11436"/>
                  </a:cubicBezTo>
                  <a:cubicBezTo>
                    <a:pt x="16726" y="11436"/>
                    <a:pt x="16744" y="11286"/>
                    <a:pt x="16872" y="11188"/>
                  </a:cubicBezTo>
                  <a:lnTo>
                    <a:pt x="16872" y="11323"/>
                  </a:lnTo>
                  <a:cubicBezTo>
                    <a:pt x="16922" y="11428"/>
                    <a:pt x="16990" y="11447"/>
                    <a:pt x="17093" y="11480"/>
                  </a:cubicBezTo>
                  <a:cubicBezTo>
                    <a:pt x="17132" y="11490"/>
                    <a:pt x="17136" y="11552"/>
                    <a:pt x="17160" y="11567"/>
                  </a:cubicBezTo>
                  <a:lnTo>
                    <a:pt x="17160" y="11563"/>
                  </a:lnTo>
                  <a:cubicBezTo>
                    <a:pt x="17178" y="11596"/>
                    <a:pt x="17228" y="11589"/>
                    <a:pt x="17228" y="11622"/>
                  </a:cubicBezTo>
                  <a:cubicBezTo>
                    <a:pt x="17228" y="11705"/>
                    <a:pt x="17125" y="11734"/>
                    <a:pt x="17125" y="11822"/>
                  </a:cubicBezTo>
                  <a:cubicBezTo>
                    <a:pt x="17071" y="11822"/>
                    <a:pt x="17036" y="11836"/>
                    <a:pt x="17022" y="11880"/>
                  </a:cubicBezTo>
                  <a:cubicBezTo>
                    <a:pt x="17007" y="11924"/>
                    <a:pt x="17011" y="11986"/>
                    <a:pt x="16968" y="11986"/>
                  </a:cubicBezTo>
                  <a:cubicBezTo>
                    <a:pt x="16915" y="11986"/>
                    <a:pt x="16919" y="12092"/>
                    <a:pt x="16865" y="12092"/>
                  </a:cubicBezTo>
                  <a:cubicBezTo>
                    <a:pt x="16833" y="12092"/>
                    <a:pt x="16766" y="12154"/>
                    <a:pt x="16766" y="12197"/>
                  </a:cubicBezTo>
                  <a:cubicBezTo>
                    <a:pt x="16669" y="12215"/>
                    <a:pt x="16452" y="12256"/>
                    <a:pt x="16452" y="12336"/>
                  </a:cubicBezTo>
                  <a:cubicBezTo>
                    <a:pt x="16452" y="12347"/>
                    <a:pt x="16459" y="12361"/>
                    <a:pt x="16466" y="12369"/>
                  </a:cubicBezTo>
                  <a:cubicBezTo>
                    <a:pt x="16384" y="12409"/>
                    <a:pt x="16274" y="12434"/>
                    <a:pt x="16188" y="12456"/>
                  </a:cubicBezTo>
                  <a:cubicBezTo>
                    <a:pt x="16146" y="12467"/>
                    <a:pt x="16003" y="12569"/>
                    <a:pt x="15957" y="12591"/>
                  </a:cubicBezTo>
                  <a:lnTo>
                    <a:pt x="15847" y="12591"/>
                  </a:lnTo>
                  <a:cubicBezTo>
                    <a:pt x="15786" y="12635"/>
                    <a:pt x="15776" y="12665"/>
                    <a:pt x="15702" y="12665"/>
                  </a:cubicBezTo>
                  <a:lnTo>
                    <a:pt x="15679" y="12679"/>
                  </a:lnTo>
                  <a:cubicBezTo>
                    <a:pt x="15669" y="12679"/>
                    <a:pt x="15578" y="12633"/>
                    <a:pt x="15568" y="12628"/>
                  </a:cubicBezTo>
                  <a:cubicBezTo>
                    <a:pt x="15559" y="12624"/>
                    <a:pt x="15587" y="12624"/>
                    <a:pt x="15564" y="12588"/>
                  </a:cubicBezTo>
                  <a:cubicBezTo>
                    <a:pt x="15527" y="12530"/>
                    <a:pt x="15501" y="12471"/>
                    <a:pt x="15501" y="12401"/>
                  </a:cubicBezTo>
                  <a:cubicBezTo>
                    <a:pt x="15462" y="12398"/>
                    <a:pt x="15490" y="12329"/>
                    <a:pt x="15497" y="12296"/>
                  </a:cubicBezTo>
                  <a:cubicBezTo>
                    <a:pt x="15515" y="12215"/>
                    <a:pt x="15455" y="12183"/>
                    <a:pt x="15416" y="12142"/>
                  </a:cubicBezTo>
                  <a:cubicBezTo>
                    <a:pt x="15373" y="12099"/>
                    <a:pt x="15274" y="11973"/>
                    <a:pt x="15274" y="11886"/>
                  </a:cubicBezTo>
                  <a:cubicBezTo>
                    <a:pt x="15150" y="11857"/>
                    <a:pt x="15120" y="11782"/>
                    <a:pt x="15120" y="11643"/>
                  </a:cubicBezTo>
                  <a:cubicBezTo>
                    <a:pt x="15120" y="11560"/>
                    <a:pt x="15074" y="11541"/>
                    <a:pt x="15060" y="11472"/>
                  </a:cubicBezTo>
                  <a:cubicBezTo>
                    <a:pt x="15042" y="11458"/>
                    <a:pt x="15024" y="11436"/>
                    <a:pt x="15013" y="11425"/>
                  </a:cubicBezTo>
                  <a:cubicBezTo>
                    <a:pt x="14999" y="11410"/>
                    <a:pt x="14953" y="11417"/>
                    <a:pt x="14942" y="11407"/>
                  </a:cubicBezTo>
                  <a:cubicBezTo>
                    <a:pt x="14921" y="11385"/>
                    <a:pt x="14928" y="11330"/>
                    <a:pt x="14921" y="11308"/>
                  </a:cubicBezTo>
                  <a:cubicBezTo>
                    <a:pt x="14910" y="11271"/>
                    <a:pt x="14885" y="11242"/>
                    <a:pt x="14871" y="11221"/>
                  </a:cubicBezTo>
                  <a:cubicBezTo>
                    <a:pt x="14828" y="11155"/>
                    <a:pt x="14792" y="11100"/>
                    <a:pt x="14754" y="11038"/>
                  </a:cubicBezTo>
                  <a:cubicBezTo>
                    <a:pt x="14743" y="11020"/>
                    <a:pt x="14693" y="10962"/>
                    <a:pt x="14693" y="10951"/>
                  </a:cubicBezTo>
                  <a:cubicBezTo>
                    <a:pt x="14693" y="10926"/>
                    <a:pt x="14704" y="10880"/>
                    <a:pt x="14712" y="10835"/>
                  </a:cubicBezTo>
                  <a:cubicBezTo>
                    <a:pt x="14697" y="10888"/>
                    <a:pt x="14658" y="10981"/>
                    <a:pt x="14647" y="11017"/>
                  </a:cubicBezTo>
                  <a:cubicBezTo>
                    <a:pt x="14572" y="11006"/>
                    <a:pt x="14511" y="10842"/>
                    <a:pt x="14451" y="10780"/>
                  </a:cubicBezTo>
                  <a:lnTo>
                    <a:pt x="14451" y="10842"/>
                  </a:lnTo>
                  <a:lnTo>
                    <a:pt x="14789" y="11454"/>
                  </a:lnTo>
                  <a:cubicBezTo>
                    <a:pt x="14771" y="11530"/>
                    <a:pt x="14878" y="11691"/>
                    <a:pt x="14931" y="11734"/>
                  </a:cubicBezTo>
                  <a:lnTo>
                    <a:pt x="14931" y="11928"/>
                  </a:lnTo>
                  <a:cubicBezTo>
                    <a:pt x="14967" y="12026"/>
                    <a:pt x="15038" y="12026"/>
                    <a:pt x="15092" y="12099"/>
                  </a:cubicBezTo>
                  <a:cubicBezTo>
                    <a:pt x="15156" y="12186"/>
                    <a:pt x="15117" y="12281"/>
                    <a:pt x="15181" y="12347"/>
                  </a:cubicBezTo>
                  <a:cubicBezTo>
                    <a:pt x="15238" y="12405"/>
                    <a:pt x="15277" y="12409"/>
                    <a:pt x="15341" y="12456"/>
                  </a:cubicBezTo>
                  <a:cubicBezTo>
                    <a:pt x="15398" y="12500"/>
                    <a:pt x="15429" y="12651"/>
                    <a:pt x="15546" y="12651"/>
                  </a:cubicBezTo>
                  <a:cubicBezTo>
                    <a:pt x="15546" y="12713"/>
                    <a:pt x="15580" y="12722"/>
                    <a:pt x="15544" y="12766"/>
                  </a:cubicBezTo>
                  <a:cubicBezTo>
                    <a:pt x="15590" y="12802"/>
                    <a:pt x="15637" y="12919"/>
                    <a:pt x="15697" y="12919"/>
                  </a:cubicBezTo>
                  <a:cubicBezTo>
                    <a:pt x="15754" y="12919"/>
                    <a:pt x="15758" y="12871"/>
                    <a:pt x="15804" y="12857"/>
                  </a:cubicBezTo>
                  <a:cubicBezTo>
                    <a:pt x="15857" y="12838"/>
                    <a:pt x="15893" y="12864"/>
                    <a:pt x="15946" y="12857"/>
                  </a:cubicBezTo>
                  <a:cubicBezTo>
                    <a:pt x="16082" y="12835"/>
                    <a:pt x="16210" y="12781"/>
                    <a:pt x="16338" y="12748"/>
                  </a:cubicBezTo>
                  <a:cubicBezTo>
                    <a:pt x="16349" y="12769"/>
                    <a:pt x="16363" y="12781"/>
                    <a:pt x="16363" y="12802"/>
                  </a:cubicBezTo>
                  <a:cubicBezTo>
                    <a:pt x="16363" y="13010"/>
                    <a:pt x="16203" y="13279"/>
                    <a:pt x="16113" y="13404"/>
                  </a:cubicBezTo>
                  <a:cubicBezTo>
                    <a:pt x="16007" y="13549"/>
                    <a:pt x="15961" y="13681"/>
                    <a:pt x="15829" y="13786"/>
                  </a:cubicBezTo>
                  <a:cubicBezTo>
                    <a:pt x="15594" y="13976"/>
                    <a:pt x="15341" y="14034"/>
                    <a:pt x="15252" y="14359"/>
                  </a:cubicBezTo>
                  <a:cubicBezTo>
                    <a:pt x="15227" y="14449"/>
                    <a:pt x="15134" y="14475"/>
                    <a:pt x="15134" y="14578"/>
                  </a:cubicBezTo>
                  <a:cubicBezTo>
                    <a:pt x="15134" y="14690"/>
                    <a:pt x="15163" y="14741"/>
                    <a:pt x="15163" y="14851"/>
                  </a:cubicBezTo>
                  <a:cubicBezTo>
                    <a:pt x="15163" y="14975"/>
                    <a:pt x="15295" y="15036"/>
                    <a:pt x="15295" y="15105"/>
                  </a:cubicBezTo>
                  <a:cubicBezTo>
                    <a:pt x="15295" y="15128"/>
                    <a:pt x="15273" y="15153"/>
                    <a:pt x="15269" y="15160"/>
                  </a:cubicBezTo>
                  <a:lnTo>
                    <a:pt x="15269" y="15251"/>
                  </a:lnTo>
                  <a:cubicBezTo>
                    <a:pt x="15269" y="15310"/>
                    <a:pt x="15259" y="15379"/>
                    <a:pt x="15259" y="15481"/>
                  </a:cubicBezTo>
                  <a:cubicBezTo>
                    <a:pt x="15280" y="15503"/>
                    <a:pt x="15287" y="15525"/>
                    <a:pt x="15287" y="15554"/>
                  </a:cubicBezTo>
                  <a:cubicBezTo>
                    <a:pt x="15287" y="15838"/>
                    <a:pt x="14817" y="15806"/>
                    <a:pt x="14778" y="16046"/>
                  </a:cubicBezTo>
                  <a:cubicBezTo>
                    <a:pt x="14729" y="16053"/>
                    <a:pt x="14672" y="16115"/>
                    <a:pt x="14672" y="16155"/>
                  </a:cubicBezTo>
                  <a:cubicBezTo>
                    <a:pt x="14672" y="16235"/>
                    <a:pt x="14771" y="16290"/>
                    <a:pt x="14771" y="16399"/>
                  </a:cubicBezTo>
                  <a:cubicBezTo>
                    <a:pt x="14771" y="16458"/>
                    <a:pt x="14764" y="16578"/>
                    <a:pt x="14743" y="16611"/>
                  </a:cubicBezTo>
                  <a:cubicBezTo>
                    <a:pt x="14721" y="16640"/>
                    <a:pt x="14661" y="16626"/>
                    <a:pt x="14636" y="16636"/>
                  </a:cubicBezTo>
                  <a:cubicBezTo>
                    <a:pt x="14551" y="16680"/>
                    <a:pt x="14501" y="16716"/>
                    <a:pt x="14458" y="16808"/>
                  </a:cubicBezTo>
                  <a:cubicBezTo>
                    <a:pt x="14489" y="16826"/>
                    <a:pt x="14511" y="16851"/>
                    <a:pt x="14511" y="16884"/>
                  </a:cubicBezTo>
                  <a:cubicBezTo>
                    <a:pt x="14511" y="16986"/>
                    <a:pt x="14411" y="17066"/>
                    <a:pt x="14369" y="17110"/>
                  </a:cubicBezTo>
                  <a:cubicBezTo>
                    <a:pt x="14290" y="17190"/>
                    <a:pt x="14283" y="17274"/>
                    <a:pt x="14227" y="17347"/>
                  </a:cubicBezTo>
                  <a:cubicBezTo>
                    <a:pt x="14137" y="17464"/>
                    <a:pt x="14098" y="17566"/>
                    <a:pt x="13952" y="17639"/>
                  </a:cubicBezTo>
                  <a:cubicBezTo>
                    <a:pt x="13892" y="17668"/>
                    <a:pt x="13803" y="17639"/>
                    <a:pt x="13792" y="17704"/>
                  </a:cubicBezTo>
                  <a:cubicBezTo>
                    <a:pt x="13745" y="17708"/>
                    <a:pt x="13717" y="17729"/>
                    <a:pt x="13685" y="17729"/>
                  </a:cubicBezTo>
                  <a:cubicBezTo>
                    <a:pt x="13646" y="17729"/>
                    <a:pt x="13625" y="17693"/>
                    <a:pt x="13585" y="17693"/>
                  </a:cubicBezTo>
                  <a:cubicBezTo>
                    <a:pt x="13436" y="17693"/>
                    <a:pt x="13347" y="17803"/>
                    <a:pt x="13212" y="17803"/>
                  </a:cubicBezTo>
                  <a:cubicBezTo>
                    <a:pt x="13151" y="17803"/>
                    <a:pt x="13119" y="17770"/>
                    <a:pt x="13097" y="17729"/>
                  </a:cubicBezTo>
                  <a:cubicBezTo>
                    <a:pt x="13076" y="17733"/>
                    <a:pt x="13069" y="17744"/>
                    <a:pt x="13062" y="17748"/>
                  </a:cubicBezTo>
                  <a:cubicBezTo>
                    <a:pt x="13062" y="17675"/>
                    <a:pt x="13026" y="17595"/>
                    <a:pt x="12998" y="17566"/>
                  </a:cubicBezTo>
                  <a:cubicBezTo>
                    <a:pt x="13026" y="17537"/>
                    <a:pt x="13044" y="17507"/>
                    <a:pt x="13044" y="17467"/>
                  </a:cubicBezTo>
                  <a:cubicBezTo>
                    <a:pt x="13044" y="17409"/>
                    <a:pt x="12944" y="17299"/>
                    <a:pt x="12927" y="17267"/>
                  </a:cubicBezTo>
                  <a:cubicBezTo>
                    <a:pt x="12798" y="17044"/>
                    <a:pt x="12634" y="16829"/>
                    <a:pt x="12634" y="16509"/>
                  </a:cubicBezTo>
                  <a:lnTo>
                    <a:pt x="12634" y="16410"/>
                  </a:lnTo>
                  <a:cubicBezTo>
                    <a:pt x="12634" y="16359"/>
                    <a:pt x="12592" y="16341"/>
                    <a:pt x="12563" y="16290"/>
                  </a:cubicBezTo>
                  <a:cubicBezTo>
                    <a:pt x="12463" y="16119"/>
                    <a:pt x="12357" y="15980"/>
                    <a:pt x="12357" y="15743"/>
                  </a:cubicBezTo>
                  <a:cubicBezTo>
                    <a:pt x="12357" y="15488"/>
                    <a:pt x="12581" y="15426"/>
                    <a:pt x="12581" y="15233"/>
                  </a:cubicBezTo>
                  <a:cubicBezTo>
                    <a:pt x="12581" y="15142"/>
                    <a:pt x="12546" y="15105"/>
                    <a:pt x="12535" y="15025"/>
                  </a:cubicBezTo>
                  <a:cubicBezTo>
                    <a:pt x="12510" y="14869"/>
                    <a:pt x="12481" y="14814"/>
                    <a:pt x="12446" y="14723"/>
                  </a:cubicBezTo>
                  <a:cubicBezTo>
                    <a:pt x="12418" y="14650"/>
                    <a:pt x="12432" y="14566"/>
                    <a:pt x="12385" y="14505"/>
                  </a:cubicBezTo>
                  <a:cubicBezTo>
                    <a:pt x="12293" y="14384"/>
                    <a:pt x="12090" y="14257"/>
                    <a:pt x="12090" y="14085"/>
                  </a:cubicBezTo>
                  <a:cubicBezTo>
                    <a:pt x="12090" y="14045"/>
                    <a:pt x="12147" y="13954"/>
                    <a:pt x="12171" y="13939"/>
                  </a:cubicBezTo>
                  <a:cubicBezTo>
                    <a:pt x="12157" y="13907"/>
                    <a:pt x="12171" y="13899"/>
                    <a:pt x="12171" y="13885"/>
                  </a:cubicBezTo>
                  <a:cubicBezTo>
                    <a:pt x="12171" y="13841"/>
                    <a:pt x="12171" y="13732"/>
                    <a:pt x="12207" y="13702"/>
                  </a:cubicBezTo>
                  <a:cubicBezTo>
                    <a:pt x="12168" y="13622"/>
                    <a:pt x="12104" y="13549"/>
                    <a:pt x="11983" y="13549"/>
                  </a:cubicBezTo>
                  <a:lnTo>
                    <a:pt x="11833" y="13549"/>
                  </a:lnTo>
                  <a:cubicBezTo>
                    <a:pt x="11726" y="13549"/>
                    <a:pt x="11702" y="13338"/>
                    <a:pt x="11555" y="13338"/>
                  </a:cubicBezTo>
                  <a:cubicBezTo>
                    <a:pt x="11378" y="13338"/>
                    <a:pt x="11246" y="13422"/>
                    <a:pt x="11110" y="13466"/>
                  </a:cubicBezTo>
                  <a:cubicBezTo>
                    <a:pt x="11057" y="13484"/>
                    <a:pt x="11039" y="13531"/>
                    <a:pt x="10986" y="13531"/>
                  </a:cubicBezTo>
                  <a:cubicBezTo>
                    <a:pt x="10932" y="13531"/>
                    <a:pt x="10843" y="13476"/>
                    <a:pt x="10772" y="13476"/>
                  </a:cubicBezTo>
                  <a:cubicBezTo>
                    <a:pt x="10633" y="13476"/>
                    <a:pt x="10573" y="13549"/>
                    <a:pt x="10434" y="13549"/>
                  </a:cubicBezTo>
                  <a:cubicBezTo>
                    <a:pt x="10391" y="13549"/>
                    <a:pt x="10341" y="13531"/>
                    <a:pt x="10327" y="13520"/>
                  </a:cubicBezTo>
                  <a:cubicBezTo>
                    <a:pt x="10227" y="13444"/>
                    <a:pt x="10021" y="13320"/>
                    <a:pt x="9946" y="13203"/>
                  </a:cubicBezTo>
                  <a:cubicBezTo>
                    <a:pt x="9878" y="13098"/>
                    <a:pt x="9857" y="13010"/>
                    <a:pt x="9768" y="12937"/>
                  </a:cubicBezTo>
                  <a:cubicBezTo>
                    <a:pt x="9743" y="12919"/>
                    <a:pt x="9554" y="12748"/>
                    <a:pt x="9554" y="12733"/>
                  </a:cubicBezTo>
                  <a:cubicBezTo>
                    <a:pt x="9536" y="12711"/>
                    <a:pt x="9526" y="12704"/>
                    <a:pt x="9508" y="12682"/>
                  </a:cubicBezTo>
                  <a:lnTo>
                    <a:pt x="9519" y="12682"/>
                  </a:lnTo>
                  <a:cubicBezTo>
                    <a:pt x="9519" y="12627"/>
                    <a:pt x="9501" y="12598"/>
                    <a:pt x="9501" y="12566"/>
                  </a:cubicBezTo>
                  <a:cubicBezTo>
                    <a:pt x="9501" y="12514"/>
                    <a:pt x="9472" y="12496"/>
                    <a:pt x="9447" y="12445"/>
                  </a:cubicBezTo>
                  <a:cubicBezTo>
                    <a:pt x="9526" y="12405"/>
                    <a:pt x="9597" y="12208"/>
                    <a:pt x="9597" y="12117"/>
                  </a:cubicBezTo>
                  <a:cubicBezTo>
                    <a:pt x="9597" y="11957"/>
                    <a:pt x="9526" y="11855"/>
                    <a:pt x="9526" y="11709"/>
                  </a:cubicBezTo>
                  <a:cubicBezTo>
                    <a:pt x="9526" y="11636"/>
                    <a:pt x="9608" y="11592"/>
                    <a:pt x="9626" y="11534"/>
                  </a:cubicBezTo>
                  <a:cubicBezTo>
                    <a:pt x="9672" y="11392"/>
                    <a:pt x="9779" y="11199"/>
                    <a:pt x="9864" y="11078"/>
                  </a:cubicBezTo>
                  <a:cubicBezTo>
                    <a:pt x="9914" y="11009"/>
                    <a:pt x="10006" y="11017"/>
                    <a:pt x="10070" y="10980"/>
                  </a:cubicBezTo>
                  <a:cubicBezTo>
                    <a:pt x="10124" y="10947"/>
                    <a:pt x="10213" y="10875"/>
                    <a:pt x="10231" y="10816"/>
                  </a:cubicBezTo>
                  <a:cubicBezTo>
                    <a:pt x="10273" y="10681"/>
                    <a:pt x="10220" y="10623"/>
                    <a:pt x="10291" y="10532"/>
                  </a:cubicBezTo>
                  <a:cubicBezTo>
                    <a:pt x="10384" y="10412"/>
                    <a:pt x="10505" y="10298"/>
                    <a:pt x="10594" y="10186"/>
                  </a:cubicBezTo>
                  <a:lnTo>
                    <a:pt x="10587" y="10186"/>
                  </a:lnTo>
                  <a:cubicBezTo>
                    <a:pt x="10615" y="10149"/>
                    <a:pt x="10622" y="10116"/>
                    <a:pt x="10658" y="10087"/>
                  </a:cubicBezTo>
                  <a:cubicBezTo>
                    <a:pt x="10747" y="10153"/>
                    <a:pt x="10840" y="10178"/>
                    <a:pt x="10961" y="10178"/>
                  </a:cubicBezTo>
                  <a:cubicBezTo>
                    <a:pt x="11036" y="10178"/>
                    <a:pt x="11050" y="10135"/>
                    <a:pt x="11093" y="10113"/>
                  </a:cubicBezTo>
                  <a:cubicBezTo>
                    <a:pt x="11232" y="10044"/>
                    <a:pt x="11495" y="9942"/>
                    <a:pt x="11655" y="9942"/>
                  </a:cubicBezTo>
                  <a:cubicBezTo>
                    <a:pt x="11705" y="9942"/>
                    <a:pt x="11751" y="9978"/>
                    <a:pt x="11780" y="9978"/>
                  </a:cubicBezTo>
                  <a:cubicBezTo>
                    <a:pt x="11819" y="9978"/>
                    <a:pt x="11876" y="9923"/>
                    <a:pt x="11930" y="9923"/>
                  </a:cubicBezTo>
                  <a:cubicBezTo>
                    <a:pt x="11976" y="9923"/>
                    <a:pt x="11997" y="9949"/>
                    <a:pt x="12036" y="9949"/>
                  </a:cubicBezTo>
                  <a:cubicBezTo>
                    <a:pt x="12107" y="9949"/>
                    <a:pt x="12111" y="9894"/>
                    <a:pt x="12179" y="9894"/>
                  </a:cubicBezTo>
                  <a:cubicBezTo>
                    <a:pt x="12246" y="9894"/>
                    <a:pt x="12229" y="9960"/>
                    <a:pt x="12285" y="9960"/>
                  </a:cubicBezTo>
                  <a:cubicBezTo>
                    <a:pt x="12307" y="9960"/>
                    <a:pt x="12318" y="9942"/>
                    <a:pt x="12339" y="9938"/>
                  </a:cubicBezTo>
                  <a:cubicBezTo>
                    <a:pt x="12335" y="9993"/>
                    <a:pt x="12285" y="9985"/>
                    <a:pt x="12285" y="10033"/>
                  </a:cubicBezTo>
                  <a:cubicBezTo>
                    <a:pt x="12285" y="10065"/>
                    <a:pt x="12332" y="10080"/>
                    <a:pt x="12332" y="10113"/>
                  </a:cubicBezTo>
                  <a:cubicBezTo>
                    <a:pt x="12332" y="10167"/>
                    <a:pt x="12285" y="10196"/>
                    <a:pt x="12285" y="10251"/>
                  </a:cubicBezTo>
                  <a:cubicBezTo>
                    <a:pt x="12285" y="10342"/>
                    <a:pt x="12378" y="10422"/>
                    <a:pt x="12446" y="10422"/>
                  </a:cubicBezTo>
                  <a:lnTo>
                    <a:pt x="12546" y="10422"/>
                  </a:lnTo>
                  <a:cubicBezTo>
                    <a:pt x="12777" y="10422"/>
                    <a:pt x="12859" y="10714"/>
                    <a:pt x="13122" y="10714"/>
                  </a:cubicBezTo>
                  <a:cubicBezTo>
                    <a:pt x="13154" y="10714"/>
                    <a:pt x="13193" y="10677"/>
                    <a:pt x="13193" y="10659"/>
                  </a:cubicBezTo>
                  <a:lnTo>
                    <a:pt x="13193" y="10586"/>
                  </a:lnTo>
                  <a:cubicBezTo>
                    <a:pt x="13193" y="10470"/>
                    <a:pt x="13279" y="10470"/>
                    <a:pt x="13390" y="10434"/>
                  </a:cubicBezTo>
                  <a:lnTo>
                    <a:pt x="13400" y="10441"/>
                  </a:lnTo>
                  <a:lnTo>
                    <a:pt x="13478" y="10441"/>
                  </a:lnTo>
                  <a:cubicBezTo>
                    <a:pt x="13478" y="10492"/>
                    <a:pt x="13518" y="10503"/>
                    <a:pt x="13532" y="10524"/>
                  </a:cubicBezTo>
                  <a:cubicBezTo>
                    <a:pt x="13564" y="10568"/>
                    <a:pt x="13646" y="10539"/>
                    <a:pt x="13703" y="10561"/>
                  </a:cubicBezTo>
                  <a:cubicBezTo>
                    <a:pt x="13817" y="10605"/>
                    <a:pt x="13977" y="10659"/>
                    <a:pt x="14102" y="10659"/>
                  </a:cubicBezTo>
                  <a:cubicBezTo>
                    <a:pt x="14215" y="10659"/>
                    <a:pt x="14251" y="10605"/>
                    <a:pt x="14362" y="10605"/>
                  </a:cubicBezTo>
                  <a:cubicBezTo>
                    <a:pt x="14429" y="10605"/>
                    <a:pt x="14468" y="10652"/>
                    <a:pt x="14547" y="10652"/>
                  </a:cubicBezTo>
                  <a:cubicBezTo>
                    <a:pt x="14600" y="10652"/>
                    <a:pt x="14600" y="10634"/>
                    <a:pt x="14647" y="10623"/>
                  </a:cubicBezTo>
                  <a:cubicBezTo>
                    <a:pt x="14650" y="10632"/>
                    <a:pt x="14655" y="10640"/>
                    <a:pt x="14659" y="10649"/>
                  </a:cubicBezTo>
                  <a:lnTo>
                    <a:pt x="14639" y="10601"/>
                  </a:lnTo>
                  <a:cubicBezTo>
                    <a:pt x="14639" y="10576"/>
                    <a:pt x="14664" y="10576"/>
                    <a:pt x="14668" y="10561"/>
                  </a:cubicBezTo>
                  <a:cubicBezTo>
                    <a:pt x="14693" y="10481"/>
                    <a:pt x="14704" y="10441"/>
                    <a:pt x="14725" y="10368"/>
                  </a:cubicBezTo>
                  <a:cubicBezTo>
                    <a:pt x="14746" y="10295"/>
                    <a:pt x="14817" y="10277"/>
                    <a:pt x="14817" y="10193"/>
                  </a:cubicBezTo>
                  <a:cubicBezTo>
                    <a:pt x="14817" y="10131"/>
                    <a:pt x="14800" y="10080"/>
                    <a:pt x="14800" y="10036"/>
                  </a:cubicBezTo>
                  <a:cubicBezTo>
                    <a:pt x="14800" y="10014"/>
                    <a:pt x="14817" y="10007"/>
                    <a:pt x="14824" y="10000"/>
                  </a:cubicBezTo>
                  <a:lnTo>
                    <a:pt x="14824" y="9963"/>
                  </a:lnTo>
                  <a:cubicBezTo>
                    <a:pt x="14796" y="9974"/>
                    <a:pt x="14785" y="9996"/>
                    <a:pt x="14757" y="9996"/>
                  </a:cubicBezTo>
                  <a:cubicBezTo>
                    <a:pt x="14721" y="9996"/>
                    <a:pt x="14700" y="9982"/>
                    <a:pt x="14686" y="9967"/>
                  </a:cubicBezTo>
                  <a:cubicBezTo>
                    <a:pt x="14629" y="10011"/>
                    <a:pt x="14611" y="10058"/>
                    <a:pt x="14508" y="10058"/>
                  </a:cubicBezTo>
                  <a:cubicBezTo>
                    <a:pt x="14433" y="10058"/>
                    <a:pt x="14404" y="9967"/>
                    <a:pt x="14330" y="9967"/>
                  </a:cubicBezTo>
                  <a:cubicBezTo>
                    <a:pt x="14255" y="9967"/>
                    <a:pt x="14269" y="10051"/>
                    <a:pt x="14205" y="10051"/>
                  </a:cubicBezTo>
                  <a:cubicBezTo>
                    <a:pt x="14137" y="10051"/>
                    <a:pt x="14102" y="9952"/>
                    <a:pt x="14034" y="9985"/>
                  </a:cubicBezTo>
                  <a:lnTo>
                    <a:pt x="13995" y="9985"/>
                  </a:lnTo>
                  <a:cubicBezTo>
                    <a:pt x="14005" y="9982"/>
                    <a:pt x="14020" y="9970"/>
                    <a:pt x="14023" y="9963"/>
                  </a:cubicBezTo>
                  <a:cubicBezTo>
                    <a:pt x="14002" y="9942"/>
                    <a:pt x="13899" y="9887"/>
                    <a:pt x="13934" y="9850"/>
                  </a:cubicBezTo>
                  <a:cubicBezTo>
                    <a:pt x="13902" y="9803"/>
                    <a:pt x="13863" y="9807"/>
                    <a:pt x="13814" y="9781"/>
                  </a:cubicBezTo>
                  <a:cubicBezTo>
                    <a:pt x="13849" y="9745"/>
                    <a:pt x="13888" y="9752"/>
                    <a:pt x="13888" y="9683"/>
                  </a:cubicBezTo>
                  <a:cubicBezTo>
                    <a:pt x="13888" y="9657"/>
                    <a:pt x="13881" y="9657"/>
                    <a:pt x="13888" y="9639"/>
                  </a:cubicBezTo>
                  <a:cubicBezTo>
                    <a:pt x="13863" y="9639"/>
                    <a:pt x="13827" y="9643"/>
                    <a:pt x="13827" y="9620"/>
                  </a:cubicBezTo>
                  <a:cubicBezTo>
                    <a:pt x="13827" y="9508"/>
                    <a:pt x="14084" y="9530"/>
                    <a:pt x="14148" y="9497"/>
                  </a:cubicBezTo>
                  <a:cubicBezTo>
                    <a:pt x="14141" y="9468"/>
                    <a:pt x="14119" y="9478"/>
                    <a:pt x="14119" y="9453"/>
                  </a:cubicBezTo>
                  <a:cubicBezTo>
                    <a:pt x="14119" y="9420"/>
                    <a:pt x="14187" y="9435"/>
                    <a:pt x="14205" y="9435"/>
                  </a:cubicBezTo>
                  <a:lnTo>
                    <a:pt x="14315" y="9435"/>
                  </a:lnTo>
                  <a:cubicBezTo>
                    <a:pt x="14358" y="9435"/>
                    <a:pt x="14422" y="9387"/>
                    <a:pt x="14461" y="9362"/>
                  </a:cubicBezTo>
                  <a:cubicBezTo>
                    <a:pt x="14508" y="9333"/>
                    <a:pt x="14607" y="9329"/>
                    <a:pt x="14668" y="9329"/>
                  </a:cubicBezTo>
                  <a:cubicBezTo>
                    <a:pt x="14764" y="9329"/>
                    <a:pt x="14760" y="9384"/>
                    <a:pt x="14843" y="9384"/>
                  </a:cubicBezTo>
                  <a:cubicBezTo>
                    <a:pt x="14843" y="9428"/>
                    <a:pt x="14981" y="9453"/>
                    <a:pt x="15021" y="9457"/>
                  </a:cubicBezTo>
                  <a:lnTo>
                    <a:pt x="15223" y="9457"/>
                  </a:lnTo>
                  <a:cubicBezTo>
                    <a:pt x="15297" y="9457"/>
                    <a:pt x="15339" y="9400"/>
                    <a:pt x="15402" y="9373"/>
                  </a:cubicBezTo>
                  <a:cubicBezTo>
                    <a:pt x="15401" y="9373"/>
                    <a:pt x="15399" y="9373"/>
                    <a:pt x="15398" y="9374"/>
                  </a:cubicBezTo>
                  <a:lnTo>
                    <a:pt x="15384" y="9376"/>
                  </a:lnTo>
                  <a:cubicBezTo>
                    <a:pt x="15384" y="9089"/>
                    <a:pt x="14974" y="9125"/>
                    <a:pt x="14885" y="8910"/>
                  </a:cubicBezTo>
                  <a:cubicBezTo>
                    <a:pt x="15092" y="8856"/>
                    <a:pt x="14999" y="8757"/>
                    <a:pt x="14992" y="8735"/>
                  </a:cubicBezTo>
                  <a:cubicBezTo>
                    <a:pt x="15010" y="8728"/>
                    <a:pt x="15056" y="8673"/>
                    <a:pt x="15056" y="8673"/>
                  </a:cubicBezTo>
                  <a:cubicBezTo>
                    <a:pt x="14960" y="8710"/>
                    <a:pt x="14700" y="8808"/>
                    <a:pt x="14700" y="8837"/>
                  </a:cubicBezTo>
                  <a:cubicBezTo>
                    <a:pt x="14700" y="8881"/>
                    <a:pt x="14746" y="8892"/>
                    <a:pt x="14760" y="8892"/>
                  </a:cubicBezTo>
                  <a:cubicBezTo>
                    <a:pt x="14760" y="8892"/>
                    <a:pt x="14853" y="8906"/>
                    <a:pt x="14860" y="8906"/>
                  </a:cubicBezTo>
                  <a:cubicBezTo>
                    <a:pt x="14832" y="8943"/>
                    <a:pt x="14661" y="9019"/>
                    <a:pt x="14611" y="9019"/>
                  </a:cubicBezTo>
                  <a:cubicBezTo>
                    <a:pt x="14561" y="9019"/>
                    <a:pt x="14397" y="8746"/>
                    <a:pt x="14333" y="8746"/>
                  </a:cubicBezTo>
                  <a:cubicBezTo>
                    <a:pt x="14255" y="8746"/>
                    <a:pt x="14247" y="8841"/>
                    <a:pt x="14169" y="8863"/>
                  </a:cubicBezTo>
                  <a:cubicBezTo>
                    <a:pt x="14173" y="8881"/>
                    <a:pt x="14169" y="8899"/>
                    <a:pt x="14173" y="8917"/>
                  </a:cubicBezTo>
                  <a:cubicBezTo>
                    <a:pt x="14137" y="8925"/>
                    <a:pt x="14099" y="8942"/>
                    <a:pt x="14099" y="8979"/>
                  </a:cubicBezTo>
                  <a:cubicBezTo>
                    <a:pt x="14086" y="9038"/>
                    <a:pt x="14087" y="9009"/>
                    <a:pt x="14077" y="9030"/>
                  </a:cubicBezTo>
                  <a:lnTo>
                    <a:pt x="14077" y="9125"/>
                  </a:lnTo>
                  <a:cubicBezTo>
                    <a:pt x="14041" y="9162"/>
                    <a:pt x="13977" y="9234"/>
                    <a:pt x="13977" y="9285"/>
                  </a:cubicBezTo>
                  <a:cubicBezTo>
                    <a:pt x="13977" y="9358"/>
                    <a:pt x="14073" y="9409"/>
                    <a:pt x="14095" y="9442"/>
                  </a:cubicBezTo>
                  <a:cubicBezTo>
                    <a:pt x="14080" y="9457"/>
                    <a:pt x="14066" y="9453"/>
                    <a:pt x="14048" y="9457"/>
                  </a:cubicBezTo>
                  <a:cubicBezTo>
                    <a:pt x="14016" y="9468"/>
                    <a:pt x="13991" y="9453"/>
                    <a:pt x="13959" y="9468"/>
                  </a:cubicBezTo>
                  <a:cubicBezTo>
                    <a:pt x="13913" y="9489"/>
                    <a:pt x="13902" y="9537"/>
                    <a:pt x="13856" y="9537"/>
                  </a:cubicBezTo>
                  <a:cubicBezTo>
                    <a:pt x="13803" y="9537"/>
                    <a:pt x="13770" y="9464"/>
                    <a:pt x="13707" y="9464"/>
                  </a:cubicBezTo>
                  <a:cubicBezTo>
                    <a:pt x="13649" y="9464"/>
                    <a:pt x="13635" y="9497"/>
                    <a:pt x="13589" y="9511"/>
                  </a:cubicBezTo>
                  <a:cubicBezTo>
                    <a:pt x="13596" y="9541"/>
                    <a:pt x="13596" y="9562"/>
                    <a:pt x="13589" y="9591"/>
                  </a:cubicBezTo>
                  <a:cubicBezTo>
                    <a:pt x="13536" y="9591"/>
                    <a:pt x="13529" y="9537"/>
                    <a:pt x="13496" y="9537"/>
                  </a:cubicBezTo>
                  <a:cubicBezTo>
                    <a:pt x="13478" y="9537"/>
                    <a:pt x="13457" y="9559"/>
                    <a:pt x="13457" y="9577"/>
                  </a:cubicBezTo>
                  <a:lnTo>
                    <a:pt x="13525" y="9657"/>
                  </a:lnTo>
                  <a:cubicBezTo>
                    <a:pt x="13521" y="9679"/>
                    <a:pt x="13510" y="9690"/>
                    <a:pt x="13510" y="9701"/>
                  </a:cubicBezTo>
                  <a:cubicBezTo>
                    <a:pt x="13510" y="9712"/>
                    <a:pt x="13607" y="9803"/>
                    <a:pt x="13635" y="9803"/>
                  </a:cubicBezTo>
                  <a:cubicBezTo>
                    <a:pt x="13635" y="9814"/>
                    <a:pt x="13642" y="9828"/>
                    <a:pt x="13649" y="9836"/>
                  </a:cubicBezTo>
                  <a:cubicBezTo>
                    <a:pt x="13631" y="9846"/>
                    <a:pt x="13596" y="9832"/>
                    <a:pt x="13589" y="9858"/>
                  </a:cubicBezTo>
                  <a:lnTo>
                    <a:pt x="13582" y="9858"/>
                  </a:lnTo>
                  <a:cubicBezTo>
                    <a:pt x="13543" y="9850"/>
                    <a:pt x="13507" y="9821"/>
                    <a:pt x="13489" y="9803"/>
                  </a:cubicBezTo>
                  <a:lnTo>
                    <a:pt x="13489" y="9832"/>
                  </a:lnTo>
                  <a:cubicBezTo>
                    <a:pt x="13500" y="9854"/>
                    <a:pt x="13510" y="9865"/>
                    <a:pt x="13510" y="9894"/>
                  </a:cubicBezTo>
                  <a:cubicBezTo>
                    <a:pt x="13510" y="9916"/>
                    <a:pt x="13475" y="9960"/>
                    <a:pt x="13510" y="9978"/>
                  </a:cubicBezTo>
                  <a:lnTo>
                    <a:pt x="13461" y="9978"/>
                  </a:lnTo>
                  <a:cubicBezTo>
                    <a:pt x="13404" y="9978"/>
                    <a:pt x="13354" y="9919"/>
                    <a:pt x="13354" y="9858"/>
                  </a:cubicBezTo>
                  <a:cubicBezTo>
                    <a:pt x="13354" y="9832"/>
                    <a:pt x="13390" y="9821"/>
                    <a:pt x="13400" y="9803"/>
                  </a:cubicBezTo>
                  <a:lnTo>
                    <a:pt x="13339" y="9803"/>
                  </a:lnTo>
                  <a:cubicBezTo>
                    <a:pt x="13325" y="9803"/>
                    <a:pt x="13318" y="9770"/>
                    <a:pt x="13318" y="9763"/>
                  </a:cubicBezTo>
                  <a:cubicBezTo>
                    <a:pt x="13304" y="9712"/>
                    <a:pt x="13276" y="9679"/>
                    <a:pt x="13244" y="9646"/>
                  </a:cubicBezTo>
                  <a:cubicBezTo>
                    <a:pt x="13201" y="9603"/>
                    <a:pt x="13144" y="9570"/>
                    <a:pt x="13144" y="9493"/>
                  </a:cubicBezTo>
                  <a:lnTo>
                    <a:pt x="13144" y="9398"/>
                  </a:lnTo>
                  <a:cubicBezTo>
                    <a:pt x="13144" y="9347"/>
                    <a:pt x="13065" y="9271"/>
                    <a:pt x="13016" y="9245"/>
                  </a:cubicBezTo>
                  <a:cubicBezTo>
                    <a:pt x="12966" y="9220"/>
                    <a:pt x="12909" y="9216"/>
                    <a:pt x="12909" y="9165"/>
                  </a:cubicBezTo>
                  <a:lnTo>
                    <a:pt x="12859" y="9165"/>
                  </a:lnTo>
                  <a:cubicBezTo>
                    <a:pt x="12780" y="9165"/>
                    <a:pt x="12692" y="9041"/>
                    <a:pt x="12692" y="8957"/>
                  </a:cubicBezTo>
                  <a:lnTo>
                    <a:pt x="12585" y="8957"/>
                  </a:lnTo>
                  <a:cubicBezTo>
                    <a:pt x="12538" y="8957"/>
                    <a:pt x="12559" y="8881"/>
                    <a:pt x="12538" y="8859"/>
                  </a:cubicBezTo>
                  <a:cubicBezTo>
                    <a:pt x="12499" y="8885"/>
                    <a:pt x="12421" y="8885"/>
                    <a:pt x="12421" y="8925"/>
                  </a:cubicBezTo>
                  <a:cubicBezTo>
                    <a:pt x="12421" y="8932"/>
                    <a:pt x="12432" y="8946"/>
                    <a:pt x="12439" y="8946"/>
                  </a:cubicBezTo>
                  <a:cubicBezTo>
                    <a:pt x="12432" y="8968"/>
                    <a:pt x="12424" y="8990"/>
                    <a:pt x="12424" y="9012"/>
                  </a:cubicBezTo>
                  <a:cubicBezTo>
                    <a:pt x="12424" y="9067"/>
                    <a:pt x="12456" y="9088"/>
                    <a:pt x="12499" y="9103"/>
                  </a:cubicBezTo>
                  <a:cubicBezTo>
                    <a:pt x="12553" y="9121"/>
                    <a:pt x="12581" y="9183"/>
                    <a:pt x="12592" y="9216"/>
                  </a:cubicBezTo>
                  <a:cubicBezTo>
                    <a:pt x="12606" y="9267"/>
                    <a:pt x="12631" y="9326"/>
                    <a:pt x="12659" y="9340"/>
                  </a:cubicBezTo>
                  <a:cubicBezTo>
                    <a:pt x="12713" y="9366"/>
                    <a:pt x="12748" y="9347"/>
                    <a:pt x="12802" y="9347"/>
                  </a:cubicBezTo>
                  <a:cubicBezTo>
                    <a:pt x="12802" y="9358"/>
                    <a:pt x="12802" y="9369"/>
                    <a:pt x="12795" y="9376"/>
                  </a:cubicBezTo>
                  <a:cubicBezTo>
                    <a:pt x="12780" y="9420"/>
                    <a:pt x="12866" y="9439"/>
                    <a:pt x="12887" y="9449"/>
                  </a:cubicBezTo>
                  <a:cubicBezTo>
                    <a:pt x="12959" y="9486"/>
                    <a:pt x="13044" y="9515"/>
                    <a:pt x="13034" y="9591"/>
                  </a:cubicBezTo>
                  <a:cubicBezTo>
                    <a:pt x="12998" y="9584"/>
                    <a:pt x="12977" y="9537"/>
                    <a:pt x="12919" y="9537"/>
                  </a:cubicBezTo>
                  <a:cubicBezTo>
                    <a:pt x="12877" y="9537"/>
                    <a:pt x="12841" y="9559"/>
                    <a:pt x="12841" y="9595"/>
                  </a:cubicBezTo>
                  <a:cubicBezTo>
                    <a:pt x="12841" y="9643"/>
                    <a:pt x="12905" y="9653"/>
                    <a:pt x="12905" y="9701"/>
                  </a:cubicBezTo>
                  <a:cubicBezTo>
                    <a:pt x="12905" y="9719"/>
                    <a:pt x="12859" y="9719"/>
                    <a:pt x="12859" y="9719"/>
                  </a:cubicBezTo>
                  <a:cubicBezTo>
                    <a:pt x="12827" y="9752"/>
                    <a:pt x="12834" y="9828"/>
                    <a:pt x="12784" y="9828"/>
                  </a:cubicBezTo>
                  <a:cubicBezTo>
                    <a:pt x="12759" y="9828"/>
                    <a:pt x="12745" y="9818"/>
                    <a:pt x="12745" y="9803"/>
                  </a:cubicBezTo>
                  <a:cubicBezTo>
                    <a:pt x="12788" y="9803"/>
                    <a:pt x="12805" y="9748"/>
                    <a:pt x="12805" y="9704"/>
                  </a:cubicBezTo>
                  <a:cubicBezTo>
                    <a:pt x="12805" y="9650"/>
                    <a:pt x="12777" y="9635"/>
                    <a:pt x="12769" y="9603"/>
                  </a:cubicBezTo>
                  <a:cubicBezTo>
                    <a:pt x="12759" y="9603"/>
                    <a:pt x="12674" y="9516"/>
                    <a:pt x="12670" y="9494"/>
                  </a:cubicBezTo>
                  <a:cubicBezTo>
                    <a:pt x="12656" y="9494"/>
                    <a:pt x="12602" y="9478"/>
                    <a:pt x="12602" y="9457"/>
                  </a:cubicBezTo>
                  <a:cubicBezTo>
                    <a:pt x="12492" y="9431"/>
                    <a:pt x="12467" y="9398"/>
                    <a:pt x="12407" y="9336"/>
                  </a:cubicBezTo>
                  <a:cubicBezTo>
                    <a:pt x="12382" y="9311"/>
                    <a:pt x="12328" y="9296"/>
                    <a:pt x="12321" y="9271"/>
                  </a:cubicBezTo>
                  <a:cubicBezTo>
                    <a:pt x="12257" y="9187"/>
                    <a:pt x="12236" y="9038"/>
                    <a:pt x="12100" y="9038"/>
                  </a:cubicBezTo>
                  <a:cubicBezTo>
                    <a:pt x="12036" y="9038"/>
                    <a:pt x="12033" y="9085"/>
                    <a:pt x="12001" y="9100"/>
                  </a:cubicBezTo>
                  <a:cubicBezTo>
                    <a:pt x="11933" y="9132"/>
                    <a:pt x="11887" y="9198"/>
                    <a:pt x="11808" y="9198"/>
                  </a:cubicBezTo>
                  <a:cubicBezTo>
                    <a:pt x="11730" y="9198"/>
                    <a:pt x="11680" y="9158"/>
                    <a:pt x="11609" y="9158"/>
                  </a:cubicBezTo>
                  <a:cubicBezTo>
                    <a:pt x="11555" y="9158"/>
                    <a:pt x="11499" y="9194"/>
                    <a:pt x="11499" y="9249"/>
                  </a:cubicBezTo>
                  <a:lnTo>
                    <a:pt x="11520" y="9329"/>
                  </a:lnTo>
                  <a:cubicBezTo>
                    <a:pt x="11499" y="9402"/>
                    <a:pt x="11420" y="9428"/>
                    <a:pt x="11345" y="9446"/>
                  </a:cubicBezTo>
                  <a:cubicBezTo>
                    <a:pt x="11281" y="9461"/>
                    <a:pt x="11178" y="9610"/>
                    <a:pt x="11178" y="9690"/>
                  </a:cubicBezTo>
                  <a:cubicBezTo>
                    <a:pt x="11178" y="9719"/>
                    <a:pt x="11196" y="9730"/>
                    <a:pt x="11214" y="9737"/>
                  </a:cubicBezTo>
                  <a:cubicBezTo>
                    <a:pt x="11167" y="9810"/>
                    <a:pt x="11146" y="9854"/>
                    <a:pt x="11071" y="9890"/>
                  </a:cubicBezTo>
                  <a:cubicBezTo>
                    <a:pt x="11029" y="9912"/>
                    <a:pt x="11021" y="10003"/>
                    <a:pt x="10950" y="9982"/>
                  </a:cubicBezTo>
                  <a:lnTo>
                    <a:pt x="10950" y="9985"/>
                  </a:lnTo>
                  <a:cubicBezTo>
                    <a:pt x="10918" y="9974"/>
                    <a:pt x="10858" y="9993"/>
                    <a:pt x="10840" y="9993"/>
                  </a:cubicBezTo>
                  <a:cubicBezTo>
                    <a:pt x="10754" y="9993"/>
                    <a:pt x="10708" y="10065"/>
                    <a:pt x="10629" y="10065"/>
                  </a:cubicBezTo>
                  <a:cubicBezTo>
                    <a:pt x="10576" y="10065"/>
                    <a:pt x="10573" y="9931"/>
                    <a:pt x="10491" y="9931"/>
                  </a:cubicBezTo>
                  <a:cubicBezTo>
                    <a:pt x="10430" y="9931"/>
                    <a:pt x="10391" y="9956"/>
                    <a:pt x="10337" y="9956"/>
                  </a:cubicBezTo>
                  <a:cubicBezTo>
                    <a:pt x="10316" y="9956"/>
                    <a:pt x="10309" y="9938"/>
                    <a:pt x="10309" y="9927"/>
                  </a:cubicBezTo>
                  <a:lnTo>
                    <a:pt x="10309" y="9781"/>
                  </a:lnTo>
                  <a:cubicBezTo>
                    <a:pt x="10281" y="9781"/>
                    <a:pt x="10252" y="9759"/>
                    <a:pt x="10252" y="9730"/>
                  </a:cubicBezTo>
                  <a:cubicBezTo>
                    <a:pt x="10252" y="9683"/>
                    <a:pt x="10291" y="9672"/>
                    <a:pt x="10291" y="9646"/>
                  </a:cubicBezTo>
                  <a:cubicBezTo>
                    <a:pt x="10291" y="9555"/>
                    <a:pt x="10323" y="9461"/>
                    <a:pt x="10323" y="9366"/>
                  </a:cubicBezTo>
                  <a:cubicBezTo>
                    <a:pt x="10323" y="9311"/>
                    <a:pt x="10284" y="9260"/>
                    <a:pt x="10284" y="9227"/>
                  </a:cubicBezTo>
                  <a:cubicBezTo>
                    <a:pt x="10284" y="9205"/>
                    <a:pt x="10405" y="9129"/>
                    <a:pt x="10427" y="9129"/>
                  </a:cubicBezTo>
                  <a:cubicBezTo>
                    <a:pt x="10441" y="9129"/>
                    <a:pt x="10459" y="9150"/>
                    <a:pt x="10480" y="9143"/>
                  </a:cubicBezTo>
                  <a:lnTo>
                    <a:pt x="10640" y="9143"/>
                  </a:lnTo>
                  <a:cubicBezTo>
                    <a:pt x="10655" y="9158"/>
                    <a:pt x="10683" y="9162"/>
                    <a:pt x="10701" y="9165"/>
                  </a:cubicBezTo>
                  <a:lnTo>
                    <a:pt x="10872" y="9165"/>
                  </a:lnTo>
                  <a:cubicBezTo>
                    <a:pt x="10915" y="9154"/>
                    <a:pt x="10936" y="9179"/>
                    <a:pt x="10971" y="9179"/>
                  </a:cubicBezTo>
                  <a:cubicBezTo>
                    <a:pt x="10996" y="9179"/>
                    <a:pt x="11050" y="9162"/>
                    <a:pt x="11061" y="9162"/>
                  </a:cubicBezTo>
                  <a:cubicBezTo>
                    <a:pt x="11061" y="9088"/>
                    <a:pt x="11107" y="9067"/>
                    <a:pt x="11107" y="8998"/>
                  </a:cubicBezTo>
                  <a:cubicBezTo>
                    <a:pt x="11107" y="8983"/>
                    <a:pt x="11103" y="8919"/>
                    <a:pt x="11103" y="8897"/>
                  </a:cubicBezTo>
                  <a:lnTo>
                    <a:pt x="11096" y="8903"/>
                  </a:lnTo>
                  <a:cubicBezTo>
                    <a:pt x="11103" y="8888"/>
                    <a:pt x="11110" y="8863"/>
                    <a:pt x="11110" y="8848"/>
                  </a:cubicBezTo>
                  <a:cubicBezTo>
                    <a:pt x="11110" y="8815"/>
                    <a:pt x="11089" y="8822"/>
                    <a:pt x="11089" y="8793"/>
                  </a:cubicBezTo>
                  <a:cubicBezTo>
                    <a:pt x="11018" y="8793"/>
                    <a:pt x="10996" y="8728"/>
                    <a:pt x="10996" y="8670"/>
                  </a:cubicBezTo>
                  <a:cubicBezTo>
                    <a:pt x="10975" y="8666"/>
                    <a:pt x="10971" y="8647"/>
                    <a:pt x="10954" y="8644"/>
                  </a:cubicBezTo>
                  <a:cubicBezTo>
                    <a:pt x="10897" y="8626"/>
                    <a:pt x="10740" y="8597"/>
                    <a:pt x="10740" y="8542"/>
                  </a:cubicBezTo>
                  <a:cubicBezTo>
                    <a:pt x="10737" y="8542"/>
                    <a:pt x="10737" y="8531"/>
                    <a:pt x="10737" y="8527"/>
                  </a:cubicBezTo>
                  <a:cubicBezTo>
                    <a:pt x="10737" y="8495"/>
                    <a:pt x="10836" y="8473"/>
                    <a:pt x="10872" y="8462"/>
                  </a:cubicBezTo>
                  <a:cubicBezTo>
                    <a:pt x="10883" y="8484"/>
                    <a:pt x="10939" y="8498"/>
                    <a:pt x="10968" y="8498"/>
                  </a:cubicBezTo>
                  <a:cubicBezTo>
                    <a:pt x="10996" y="8498"/>
                    <a:pt x="11036" y="8484"/>
                    <a:pt x="11050" y="8480"/>
                  </a:cubicBezTo>
                  <a:lnTo>
                    <a:pt x="11050" y="8455"/>
                  </a:lnTo>
                  <a:cubicBezTo>
                    <a:pt x="11025" y="8447"/>
                    <a:pt x="11036" y="8393"/>
                    <a:pt x="11032" y="8382"/>
                  </a:cubicBezTo>
                  <a:lnTo>
                    <a:pt x="11032" y="8352"/>
                  </a:lnTo>
                  <a:lnTo>
                    <a:pt x="11068" y="8352"/>
                  </a:lnTo>
                  <a:cubicBezTo>
                    <a:pt x="11096" y="8382"/>
                    <a:pt x="11132" y="8400"/>
                    <a:pt x="11174" y="8400"/>
                  </a:cubicBezTo>
                  <a:cubicBezTo>
                    <a:pt x="11203" y="8400"/>
                    <a:pt x="11228" y="8374"/>
                    <a:pt x="11235" y="8345"/>
                  </a:cubicBezTo>
                  <a:cubicBezTo>
                    <a:pt x="11342" y="8345"/>
                    <a:pt x="11370" y="8265"/>
                    <a:pt x="11392" y="8177"/>
                  </a:cubicBezTo>
                  <a:cubicBezTo>
                    <a:pt x="11413" y="8177"/>
                    <a:pt x="11424" y="8174"/>
                    <a:pt x="11442" y="8170"/>
                  </a:cubicBezTo>
                  <a:cubicBezTo>
                    <a:pt x="11463" y="8163"/>
                    <a:pt x="11605" y="8105"/>
                    <a:pt x="11619" y="8090"/>
                  </a:cubicBezTo>
                  <a:cubicBezTo>
                    <a:pt x="11648" y="8061"/>
                    <a:pt x="11637" y="8017"/>
                    <a:pt x="11637" y="7973"/>
                  </a:cubicBezTo>
                  <a:cubicBezTo>
                    <a:pt x="11637" y="7959"/>
                    <a:pt x="11669" y="7937"/>
                    <a:pt x="11673" y="7933"/>
                  </a:cubicBezTo>
                  <a:cubicBezTo>
                    <a:pt x="11723" y="7882"/>
                    <a:pt x="11773" y="7824"/>
                    <a:pt x="11855" y="7824"/>
                  </a:cubicBezTo>
                  <a:cubicBezTo>
                    <a:pt x="11901" y="7824"/>
                    <a:pt x="11880" y="7835"/>
                    <a:pt x="11904" y="7824"/>
                  </a:cubicBezTo>
                  <a:cubicBezTo>
                    <a:pt x="11915" y="7835"/>
                    <a:pt x="11926" y="7806"/>
                    <a:pt x="11933" y="7799"/>
                  </a:cubicBezTo>
                  <a:cubicBezTo>
                    <a:pt x="11958" y="7773"/>
                    <a:pt x="11990" y="7795"/>
                    <a:pt x="12022" y="7795"/>
                  </a:cubicBezTo>
                  <a:cubicBezTo>
                    <a:pt x="12043" y="7795"/>
                    <a:pt x="12100" y="7762"/>
                    <a:pt x="12100" y="7733"/>
                  </a:cubicBezTo>
                  <a:cubicBezTo>
                    <a:pt x="12100" y="7715"/>
                    <a:pt x="12076" y="7645"/>
                    <a:pt x="12076" y="7641"/>
                  </a:cubicBezTo>
                  <a:cubicBezTo>
                    <a:pt x="12061" y="7543"/>
                    <a:pt x="12004" y="7514"/>
                    <a:pt x="12004" y="7427"/>
                  </a:cubicBezTo>
                  <a:cubicBezTo>
                    <a:pt x="12004" y="7274"/>
                    <a:pt x="12143" y="7263"/>
                    <a:pt x="12232" y="7197"/>
                  </a:cubicBezTo>
                  <a:lnTo>
                    <a:pt x="12232" y="7241"/>
                  </a:lnTo>
                  <a:cubicBezTo>
                    <a:pt x="12214" y="7277"/>
                    <a:pt x="12211" y="7299"/>
                    <a:pt x="12211" y="7336"/>
                  </a:cubicBezTo>
                  <a:cubicBezTo>
                    <a:pt x="12211" y="7372"/>
                    <a:pt x="12250" y="7376"/>
                    <a:pt x="12279" y="7376"/>
                  </a:cubicBezTo>
                  <a:lnTo>
                    <a:pt x="12279" y="7405"/>
                  </a:lnTo>
                  <a:cubicBezTo>
                    <a:pt x="12279" y="7423"/>
                    <a:pt x="12246" y="7430"/>
                    <a:pt x="12236" y="7441"/>
                  </a:cubicBezTo>
                  <a:cubicBezTo>
                    <a:pt x="12200" y="7478"/>
                    <a:pt x="12157" y="7511"/>
                    <a:pt x="12157" y="7576"/>
                  </a:cubicBezTo>
                  <a:cubicBezTo>
                    <a:pt x="12157" y="7612"/>
                    <a:pt x="12175" y="7638"/>
                    <a:pt x="12196" y="7641"/>
                  </a:cubicBezTo>
                  <a:cubicBezTo>
                    <a:pt x="12196" y="7664"/>
                    <a:pt x="12200" y="7671"/>
                    <a:pt x="12196" y="7682"/>
                  </a:cubicBezTo>
                  <a:cubicBezTo>
                    <a:pt x="12236" y="7682"/>
                    <a:pt x="12250" y="7696"/>
                    <a:pt x="12282" y="7696"/>
                  </a:cubicBezTo>
                  <a:cubicBezTo>
                    <a:pt x="12289" y="7715"/>
                    <a:pt x="12296" y="7740"/>
                    <a:pt x="12307" y="7740"/>
                  </a:cubicBezTo>
                  <a:cubicBezTo>
                    <a:pt x="12403" y="7740"/>
                    <a:pt x="12471" y="7656"/>
                    <a:pt x="12553" y="7667"/>
                  </a:cubicBezTo>
                  <a:cubicBezTo>
                    <a:pt x="12549" y="7686"/>
                    <a:pt x="12531" y="7696"/>
                    <a:pt x="12531" y="7707"/>
                  </a:cubicBezTo>
                  <a:cubicBezTo>
                    <a:pt x="12531" y="7715"/>
                    <a:pt x="12592" y="7758"/>
                    <a:pt x="12592" y="7758"/>
                  </a:cubicBezTo>
                  <a:cubicBezTo>
                    <a:pt x="12631" y="7758"/>
                    <a:pt x="12634" y="7733"/>
                    <a:pt x="12652" y="7726"/>
                  </a:cubicBezTo>
                  <a:cubicBezTo>
                    <a:pt x="12713" y="7696"/>
                    <a:pt x="12759" y="7707"/>
                    <a:pt x="12812" y="7682"/>
                  </a:cubicBezTo>
                  <a:cubicBezTo>
                    <a:pt x="12845" y="7667"/>
                    <a:pt x="12901" y="7612"/>
                    <a:pt x="12944" y="7612"/>
                  </a:cubicBezTo>
                  <a:cubicBezTo>
                    <a:pt x="12990" y="7612"/>
                    <a:pt x="13040" y="7616"/>
                    <a:pt x="13065" y="7627"/>
                  </a:cubicBezTo>
                  <a:cubicBezTo>
                    <a:pt x="13058" y="7641"/>
                    <a:pt x="13051" y="7660"/>
                    <a:pt x="13051" y="7667"/>
                  </a:cubicBezTo>
                  <a:cubicBezTo>
                    <a:pt x="13094" y="7667"/>
                    <a:pt x="13138" y="7663"/>
                    <a:pt x="13179" y="7659"/>
                  </a:cubicBezTo>
                  <a:cubicBezTo>
                    <a:pt x="13186" y="7531"/>
                    <a:pt x="13300" y="7551"/>
                    <a:pt x="13300" y="7409"/>
                  </a:cubicBezTo>
                  <a:cubicBezTo>
                    <a:pt x="13300" y="7321"/>
                    <a:pt x="13379" y="7153"/>
                    <a:pt x="13443" y="7153"/>
                  </a:cubicBezTo>
                  <a:cubicBezTo>
                    <a:pt x="13504" y="7153"/>
                    <a:pt x="13514" y="7244"/>
                    <a:pt x="13585" y="7244"/>
                  </a:cubicBezTo>
                  <a:cubicBezTo>
                    <a:pt x="13628" y="7244"/>
                    <a:pt x="13723" y="7178"/>
                    <a:pt x="13543" y="7006"/>
                  </a:cubicBezTo>
                  <a:cubicBezTo>
                    <a:pt x="13488" y="6954"/>
                    <a:pt x="13667" y="6880"/>
                    <a:pt x="13746" y="6880"/>
                  </a:cubicBezTo>
                  <a:cubicBezTo>
                    <a:pt x="13824" y="6880"/>
                    <a:pt x="13863" y="6906"/>
                    <a:pt x="13924" y="6906"/>
                  </a:cubicBezTo>
                  <a:cubicBezTo>
                    <a:pt x="13970" y="6906"/>
                    <a:pt x="14077" y="6855"/>
                    <a:pt x="14119" y="6825"/>
                  </a:cubicBezTo>
                  <a:cubicBezTo>
                    <a:pt x="14095" y="6756"/>
                    <a:pt x="14059" y="6738"/>
                    <a:pt x="14030" y="6698"/>
                  </a:cubicBezTo>
                  <a:cubicBezTo>
                    <a:pt x="13995" y="6771"/>
                    <a:pt x="13831" y="6782"/>
                    <a:pt x="13763" y="6771"/>
                  </a:cubicBezTo>
                  <a:cubicBezTo>
                    <a:pt x="13692" y="6793"/>
                    <a:pt x="13610" y="6825"/>
                    <a:pt x="13550" y="6825"/>
                  </a:cubicBezTo>
                  <a:cubicBezTo>
                    <a:pt x="13504" y="6825"/>
                    <a:pt x="13472" y="6818"/>
                    <a:pt x="13472" y="6778"/>
                  </a:cubicBezTo>
                  <a:cubicBezTo>
                    <a:pt x="13397" y="6778"/>
                    <a:pt x="13318" y="6727"/>
                    <a:pt x="13318" y="6651"/>
                  </a:cubicBezTo>
                  <a:cubicBezTo>
                    <a:pt x="13318" y="6614"/>
                    <a:pt x="13358" y="6588"/>
                    <a:pt x="13368" y="6570"/>
                  </a:cubicBezTo>
                  <a:cubicBezTo>
                    <a:pt x="13332" y="6556"/>
                    <a:pt x="13300" y="6472"/>
                    <a:pt x="13300" y="6432"/>
                  </a:cubicBezTo>
                  <a:cubicBezTo>
                    <a:pt x="13300" y="6406"/>
                    <a:pt x="13308" y="6384"/>
                    <a:pt x="13300" y="6359"/>
                  </a:cubicBezTo>
                  <a:cubicBezTo>
                    <a:pt x="13450" y="6359"/>
                    <a:pt x="13529" y="6158"/>
                    <a:pt x="13621" y="6104"/>
                  </a:cubicBezTo>
                  <a:cubicBezTo>
                    <a:pt x="13671" y="6075"/>
                    <a:pt x="13756" y="6056"/>
                    <a:pt x="13756" y="5994"/>
                  </a:cubicBezTo>
                  <a:cubicBezTo>
                    <a:pt x="13756" y="5903"/>
                    <a:pt x="13639" y="5885"/>
                    <a:pt x="13550" y="5885"/>
                  </a:cubicBezTo>
                  <a:cubicBezTo>
                    <a:pt x="13432" y="5885"/>
                    <a:pt x="13336" y="5929"/>
                    <a:pt x="13336" y="6031"/>
                  </a:cubicBezTo>
                  <a:cubicBezTo>
                    <a:pt x="13336" y="6075"/>
                    <a:pt x="13347" y="6092"/>
                    <a:pt x="13336" y="6115"/>
                  </a:cubicBezTo>
                  <a:cubicBezTo>
                    <a:pt x="13336" y="6198"/>
                    <a:pt x="13172" y="6271"/>
                    <a:pt x="13097" y="6315"/>
                  </a:cubicBezTo>
                  <a:cubicBezTo>
                    <a:pt x="13037" y="6351"/>
                    <a:pt x="12973" y="6366"/>
                    <a:pt x="12937" y="6432"/>
                  </a:cubicBezTo>
                  <a:cubicBezTo>
                    <a:pt x="12909" y="6483"/>
                    <a:pt x="12944" y="6552"/>
                    <a:pt x="12891" y="6578"/>
                  </a:cubicBezTo>
                  <a:lnTo>
                    <a:pt x="12891" y="6651"/>
                  </a:lnTo>
                  <a:cubicBezTo>
                    <a:pt x="12909" y="6665"/>
                    <a:pt x="12919" y="6690"/>
                    <a:pt x="12919" y="6716"/>
                  </a:cubicBezTo>
                  <a:cubicBezTo>
                    <a:pt x="12983" y="6727"/>
                    <a:pt x="13080" y="6793"/>
                    <a:pt x="13080" y="6862"/>
                  </a:cubicBezTo>
                  <a:cubicBezTo>
                    <a:pt x="13080" y="6916"/>
                    <a:pt x="12973" y="7008"/>
                    <a:pt x="12937" y="7008"/>
                  </a:cubicBezTo>
                  <a:cubicBezTo>
                    <a:pt x="12866" y="7008"/>
                    <a:pt x="12838" y="7113"/>
                    <a:pt x="12838" y="7190"/>
                  </a:cubicBezTo>
                  <a:cubicBezTo>
                    <a:pt x="12838" y="7233"/>
                    <a:pt x="12870" y="7248"/>
                    <a:pt x="12891" y="7252"/>
                  </a:cubicBezTo>
                  <a:cubicBezTo>
                    <a:pt x="12880" y="7350"/>
                    <a:pt x="12795" y="7357"/>
                    <a:pt x="12784" y="7427"/>
                  </a:cubicBezTo>
                  <a:lnTo>
                    <a:pt x="12688" y="7427"/>
                  </a:lnTo>
                  <a:cubicBezTo>
                    <a:pt x="12627" y="7427"/>
                    <a:pt x="12606" y="7543"/>
                    <a:pt x="12517" y="7543"/>
                  </a:cubicBezTo>
                  <a:cubicBezTo>
                    <a:pt x="12488" y="7543"/>
                    <a:pt x="12439" y="7390"/>
                    <a:pt x="12439" y="7372"/>
                  </a:cubicBezTo>
                  <a:cubicBezTo>
                    <a:pt x="12439" y="7361"/>
                    <a:pt x="12446" y="7346"/>
                    <a:pt x="12446" y="7336"/>
                  </a:cubicBezTo>
                  <a:cubicBezTo>
                    <a:pt x="12385" y="7274"/>
                    <a:pt x="12392" y="7222"/>
                    <a:pt x="12367" y="7142"/>
                  </a:cubicBezTo>
                  <a:cubicBezTo>
                    <a:pt x="12350" y="7088"/>
                    <a:pt x="12296" y="7073"/>
                    <a:pt x="12296" y="7008"/>
                  </a:cubicBezTo>
                  <a:cubicBezTo>
                    <a:pt x="12296" y="6990"/>
                    <a:pt x="12306" y="6969"/>
                    <a:pt x="12314" y="6955"/>
                  </a:cubicBezTo>
                  <a:cubicBezTo>
                    <a:pt x="12275" y="6934"/>
                    <a:pt x="12266" y="6903"/>
                    <a:pt x="12243" y="6869"/>
                  </a:cubicBezTo>
                  <a:cubicBezTo>
                    <a:pt x="12168" y="6979"/>
                    <a:pt x="12054" y="7117"/>
                    <a:pt x="11904" y="7117"/>
                  </a:cubicBezTo>
                  <a:cubicBezTo>
                    <a:pt x="11883" y="7117"/>
                    <a:pt x="11744" y="7029"/>
                    <a:pt x="11744" y="7015"/>
                  </a:cubicBezTo>
                  <a:cubicBezTo>
                    <a:pt x="11744" y="6986"/>
                    <a:pt x="11791" y="6968"/>
                    <a:pt x="11805" y="6960"/>
                  </a:cubicBezTo>
                  <a:lnTo>
                    <a:pt x="11805" y="6906"/>
                  </a:lnTo>
                  <a:cubicBezTo>
                    <a:pt x="11755" y="6906"/>
                    <a:pt x="11755" y="6906"/>
                    <a:pt x="11712" y="6924"/>
                  </a:cubicBezTo>
                  <a:cubicBezTo>
                    <a:pt x="11712" y="6898"/>
                    <a:pt x="11751" y="6855"/>
                    <a:pt x="11769" y="6829"/>
                  </a:cubicBezTo>
                  <a:cubicBezTo>
                    <a:pt x="11716" y="6764"/>
                    <a:pt x="11709" y="6672"/>
                    <a:pt x="11709" y="6570"/>
                  </a:cubicBezTo>
                  <a:cubicBezTo>
                    <a:pt x="11709" y="6516"/>
                    <a:pt x="11765" y="6519"/>
                    <a:pt x="11787" y="6486"/>
                  </a:cubicBezTo>
                  <a:cubicBezTo>
                    <a:pt x="11830" y="6424"/>
                    <a:pt x="11869" y="6380"/>
                    <a:pt x="11947" y="6359"/>
                  </a:cubicBezTo>
                  <a:cubicBezTo>
                    <a:pt x="12012" y="6341"/>
                    <a:pt x="12026" y="6253"/>
                    <a:pt x="12154" y="6268"/>
                  </a:cubicBezTo>
                  <a:cubicBezTo>
                    <a:pt x="12115" y="6257"/>
                    <a:pt x="12100" y="6250"/>
                    <a:pt x="12068" y="6242"/>
                  </a:cubicBezTo>
                  <a:cubicBezTo>
                    <a:pt x="12225" y="6202"/>
                    <a:pt x="12285" y="6075"/>
                    <a:pt x="12392" y="5987"/>
                  </a:cubicBezTo>
                  <a:cubicBezTo>
                    <a:pt x="12435" y="5954"/>
                    <a:pt x="12428" y="5841"/>
                    <a:pt x="12456" y="5841"/>
                  </a:cubicBezTo>
                  <a:cubicBezTo>
                    <a:pt x="12456" y="5841"/>
                    <a:pt x="12492" y="5761"/>
                    <a:pt x="12492" y="5757"/>
                  </a:cubicBezTo>
                  <a:cubicBezTo>
                    <a:pt x="12535" y="5685"/>
                    <a:pt x="12585" y="5634"/>
                    <a:pt x="12659" y="5604"/>
                  </a:cubicBezTo>
                  <a:cubicBezTo>
                    <a:pt x="12734" y="5575"/>
                    <a:pt x="12834" y="5451"/>
                    <a:pt x="12852" y="5375"/>
                  </a:cubicBezTo>
                  <a:cubicBezTo>
                    <a:pt x="12763" y="5393"/>
                    <a:pt x="12727" y="5441"/>
                    <a:pt x="12641" y="5441"/>
                  </a:cubicBezTo>
                  <a:cubicBezTo>
                    <a:pt x="12659" y="5415"/>
                    <a:pt x="12699" y="5397"/>
                    <a:pt x="12713" y="5389"/>
                  </a:cubicBezTo>
                  <a:cubicBezTo>
                    <a:pt x="12695" y="5389"/>
                    <a:pt x="12659" y="5378"/>
                    <a:pt x="12659" y="5378"/>
                  </a:cubicBezTo>
                  <a:cubicBezTo>
                    <a:pt x="12666" y="5342"/>
                    <a:pt x="12685" y="5320"/>
                    <a:pt x="12713" y="5320"/>
                  </a:cubicBezTo>
                  <a:cubicBezTo>
                    <a:pt x="12724" y="5320"/>
                    <a:pt x="12731" y="5331"/>
                    <a:pt x="12741" y="5331"/>
                  </a:cubicBezTo>
                  <a:cubicBezTo>
                    <a:pt x="12752" y="5309"/>
                    <a:pt x="12763" y="5295"/>
                    <a:pt x="12773" y="5284"/>
                  </a:cubicBezTo>
                  <a:cubicBezTo>
                    <a:pt x="12791" y="5305"/>
                    <a:pt x="12795" y="5324"/>
                    <a:pt x="12784" y="5349"/>
                  </a:cubicBezTo>
                  <a:cubicBezTo>
                    <a:pt x="12841" y="5349"/>
                    <a:pt x="12856" y="5386"/>
                    <a:pt x="12901" y="5386"/>
                  </a:cubicBezTo>
                  <a:cubicBezTo>
                    <a:pt x="12919" y="5386"/>
                    <a:pt x="12959" y="5298"/>
                    <a:pt x="12966" y="5295"/>
                  </a:cubicBezTo>
                  <a:cubicBezTo>
                    <a:pt x="12941" y="5287"/>
                    <a:pt x="12941" y="5284"/>
                    <a:pt x="12909" y="5287"/>
                  </a:cubicBezTo>
                  <a:cubicBezTo>
                    <a:pt x="12927" y="5258"/>
                    <a:pt x="12955" y="5229"/>
                    <a:pt x="12990" y="5229"/>
                  </a:cubicBezTo>
                  <a:cubicBezTo>
                    <a:pt x="13016" y="5229"/>
                    <a:pt x="13037" y="5236"/>
                    <a:pt x="13062" y="5222"/>
                  </a:cubicBezTo>
                  <a:cubicBezTo>
                    <a:pt x="13044" y="5203"/>
                    <a:pt x="13048" y="5207"/>
                    <a:pt x="13034" y="5192"/>
                  </a:cubicBezTo>
                  <a:cubicBezTo>
                    <a:pt x="13069" y="5156"/>
                    <a:pt x="13133" y="5160"/>
                    <a:pt x="13186" y="5149"/>
                  </a:cubicBezTo>
                  <a:lnTo>
                    <a:pt x="13186" y="5192"/>
                  </a:lnTo>
                  <a:cubicBezTo>
                    <a:pt x="13233" y="5182"/>
                    <a:pt x="13244" y="5098"/>
                    <a:pt x="13318" y="5094"/>
                  </a:cubicBezTo>
                  <a:lnTo>
                    <a:pt x="13318" y="5156"/>
                  </a:lnTo>
                  <a:cubicBezTo>
                    <a:pt x="13365" y="5069"/>
                    <a:pt x="13425" y="5090"/>
                    <a:pt x="13489" y="5054"/>
                  </a:cubicBezTo>
                  <a:cubicBezTo>
                    <a:pt x="13461" y="5043"/>
                    <a:pt x="13436" y="5036"/>
                    <a:pt x="13436" y="5010"/>
                  </a:cubicBezTo>
                  <a:cubicBezTo>
                    <a:pt x="13436" y="4992"/>
                    <a:pt x="13500" y="4977"/>
                    <a:pt x="13510" y="4956"/>
                  </a:cubicBezTo>
                  <a:cubicBezTo>
                    <a:pt x="13532" y="4981"/>
                    <a:pt x="13553" y="5010"/>
                    <a:pt x="13585" y="5010"/>
                  </a:cubicBezTo>
                  <a:cubicBezTo>
                    <a:pt x="13639" y="5010"/>
                    <a:pt x="13774" y="4919"/>
                    <a:pt x="13774" y="4967"/>
                  </a:cubicBezTo>
                  <a:cubicBezTo>
                    <a:pt x="13774" y="5017"/>
                    <a:pt x="13714" y="5033"/>
                    <a:pt x="13699" y="5083"/>
                  </a:cubicBezTo>
                  <a:cubicBezTo>
                    <a:pt x="13770" y="5090"/>
                    <a:pt x="13792" y="5007"/>
                    <a:pt x="13852" y="4974"/>
                  </a:cubicBezTo>
                  <a:cubicBezTo>
                    <a:pt x="13867" y="4999"/>
                    <a:pt x="13867" y="5017"/>
                    <a:pt x="13870" y="5039"/>
                  </a:cubicBezTo>
                  <a:cubicBezTo>
                    <a:pt x="13920" y="4988"/>
                    <a:pt x="13949" y="4974"/>
                    <a:pt x="14005" y="4937"/>
                  </a:cubicBezTo>
                  <a:cubicBezTo>
                    <a:pt x="14009" y="4985"/>
                    <a:pt x="14002" y="5017"/>
                    <a:pt x="14041" y="5021"/>
                  </a:cubicBezTo>
                  <a:cubicBezTo>
                    <a:pt x="14052" y="4992"/>
                    <a:pt x="14066" y="4967"/>
                    <a:pt x="14095" y="4967"/>
                  </a:cubicBezTo>
                  <a:cubicBezTo>
                    <a:pt x="14112" y="4967"/>
                    <a:pt x="14191" y="5010"/>
                    <a:pt x="14219" y="5025"/>
                  </a:cubicBezTo>
                  <a:cubicBezTo>
                    <a:pt x="14187" y="5113"/>
                    <a:pt x="14159" y="5083"/>
                    <a:pt x="14077" y="5113"/>
                  </a:cubicBezTo>
                  <a:cubicBezTo>
                    <a:pt x="14112" y="5142"/>
                    <a:pt x="14137" y="5145"/>
                    <a:pt x="14137" y="5167"/>
                  </a:cubicBezTo>
                  <a:cubicBezTo>
                    <a:pt x="14169" y="5171"/>
                    <a:pt x="14244" y="5182"/>
                    <a:pt x="14255" y="5182"/>
                  </a:cubicBezTo>
                  <a:cubicBezTo>
                    <a:pt x="14337" y="5171"/>
                    <a:pt x="14340" y="5185"/>
                    <a:pt x="14351" y="5185"/>
                  </a:cubicBezTo>
                  <a:cubicBezTo>
                    <a:pt x="14468" y="5185"/>
                    <a:pt x="14853" y="5384"/>
                    <a:pt x="15028" y="5441"/>
                  </a:cubicBezTo>
                  <a:cubicBezTo>
                    <a:pt x="15635" y="5639"/>
                    <a:pt x="15236" y="5893"/>
                    <a:pt x="15039" y="5840"/>
                  </a:cubicBezTo>
                  <a:cubicBezTo>
                    <a:pt x="14890" y="5800"/>
                    <a:pt x="14807" y="5805"/>
                    <a:pt x="14654" y="5805"/>
                  </a:cubicBezTo>
                  <a:cubicBezTo>
                    <a:pt x="14725" y="5911"/>
                    <a:pt x="14700" y="6133"/>
                    <a:pt x="14903" y="6151"/>
                  </a:cubicBezTo>
                  <a:lnTo>
                    <a:pt x="14903" y="6005"/>
                  </a:lnTo>
                  <a:cubicBezTo>
                    <a:pt x="15315" y="6186"/>
                    <a:pt x="15266" y="5838"/>
                    <a:pt x="15366" y="5805"/>
                  </a:cubicBezTo>
                  <a:cubicBezTo>
                    <a:pt x="15466" y="5772"/>
                    <a:pt x="15651" y="5860"/>
                    <a:pt x="15651" y="5732"/>
                  </a:cubicBezTo>
                  <a:cubicBezTo>
                    <a:pt x="15651" y="5666"/>
                    <a:pt x="15587" y="5654"/>
                    <a:pt x="15597" y="5623"/>
                  </a:cubicBezTo>
                  <a:cubicBezTo>
                    <a:pt x="15751" y="5138"/>
                    <a:pt x="15831" y="5457"/>
                    <a:pt x="15776" y="5604"/>
                  </a:cubicBezTo>
                  <a:cubicBezTo>
                    <a:pt x="15760" y="5645"/>
                    <a:pt x="15822" y="5677"/>
                    <a:pt x="15865" y="5677"/>
                  </a:cubicBezTo>
                  <a:cubicBezTo>
                    <a:pt x="15996" y="5677"/>
                    <a:pt x="16530" y="5189"/>
                    <a:pt x="16612" y="5404"/>
                  </a:cubicBezTo>
                  <a:cubicBezTo>
                    <a:pt x="16775" y="5484"/>
                    <a:pt x="17000" y="5331"/>
                    <a:pt x="17111" y="5331"/>
                  </a:cubicBezTo>
                  <a:cubicBezTo>
                    <a:pt x="17175" y="5331"/>
                    <a:pt x="17291" y="5557"/>
                    <a:pt x="17307" y="5276"/>
                  </a:cubicBezTo>
                  <a:cubicBezTo>
                    <a:pt x="17308" y="5251"/>
                    <a:pt x="17151" y="5082"/>
                    <a:pt x="17638" y="5211"/>
                  </a:cubicBezTo>
                  <a:cubicBezTo>
                    <a:pt x="17815" y="5258"/>
                    <a:pt x="18288" y="5612"/>
                    <a:pt x="18090" y="5295"/>
                  </a:cubicBezTo>
                  <a:cubicBezTo>
                    <a:pt x="18005" y="5207"/>
                    <a:pt x="17930" y="5098"/>
                    <a:pt x="17930" y="4930"/>
                  </a:cubicBezTo>
                  <a:cubicBezTo>
                    <a:pt x="17930" y="4792"/>
                    <a:pt x="18222" y="4535"/>
                    <a:pt x="18375" y="4566"/>
                  </a:cubicBezTo>
                  <a:cubicBezTo>
                    <a:pt x="18680" y="4628"/>
                    <a:pt x="18482" y="4679"/>
                    <a:pt x="18482" y="4803"/>
                  </a:cubicBezTo>
                  <a:cubicBezTo>
                    <a:pt x="18482" y="4916"/>
                    <a:pt x="18522" y="5466"/>
                    <a:pt x="18671" y="5466"/>
                  </a:cubicBezTo>
                  <a:cubicBezTo>
                    <a:pt x="18787" y="5466"/>
                    <a:pt x="18567" y="5195"/>
                    <a:pt x="18642" y="5113"/>
                  </a:cubicBezTo>
                  <a:cubicBezTo>
                    <a:pt x="18751" y="4993"/>
                    <a:pt x="18599" y="4887"/>
                    <a:pt x="18571" y="4784"/>
                  </a:cubicBezTo>
                  <a:cubicBezTo>
                    <a:pt x="18664" y="4733"/>
                    <a:pt x="18738" y="4682"/>
                    <a:pt x="18756" y="4566"/>
                  </a:cubicBezTo>
                  <a:cubicBezTo>
                    <a:pt x="18806" y="4631"/>
                    <a:pt x="18787" y="4965"/>
                    <a:pt x="18998" y="4675"/>
                  </a:cubicBezTo>
                  <a:cubicBezTo>
                    <a:pt x="19248" y="4675"/>
                    <a:pt x="19276" y="4726"/>
                    <a:pt x="19354" y="4675"/>
                  </a:cubicBezTo>
                  <a:cubicBezTo>
                    <a:pt x="19340" y="4617"/>
                    <a:pt x="19301" y="4573"/>
                    <a:pt x="19301" y="4529"/>
                  </a:cubicBezTo>
                  <a:cubicBezTo>
                    <a:pt x="19301" y="4369"/>
                    <a:pt x="19563" y="4359"/>
                    <a:pt x="19737" y="4362"/>
                  </a:cubicBezTo>
                  <a:cubicBezTo>
                    <a:pt x="17592" y="1715"/>
                    <a:pt x="14157" y="0"/>
                    <a:pt x="10287" y="0"/>
                  </a:cubicBezTo>
                  <a:cubicBezTo>
                    <a:pt x="7549" y="0"/>
                    <a:pt x="5030" y="858"/>
                    <a:pt x="3031" y="2296"/>
                  </a:cubicBezTo>
                  <a:cubicBezTo>
                    <a:pt x="3033" y="2296"/>
                    <a:pt x="3035" y="2295"/>
                    <a:pt x="3037" y="2295"/>
                  </a:cubicBezTo>
                  <a:lnTo>
                    <a:pt x="3447" y="2295"/>
                  </a:lnTo>
                  <a:cubicBezTo>
                    <a:pt x="3454" y="2281"/>
                    <a:pt x="3472" y="2270"/>
                    <a:pt x="3489" y="2270"/>
                  </a:cubicBezTo>
                  <a:cubicBezTo>
                    <a:pt x="3554" y="2270"/>
                    <a:pt x="3571" y="2314"/>
                    <a:pt x="3625" y="2314"/>
                  </a:cubicBezTo>
                  <a:cubicBezTo>
                    <a:pt x="3675" y="2314"/>
                    <a:pt x="3689" y="2251"/>
                    <a:pt x="3739" y="2251"/>
                  </a:cubicBezTo>
                  <a:cubicBezTo>
                    <a:pt x="3792" y="2251"/>
                    <a:pt x="3814" y="2277"/>
                    <a:pt x="3846" y="2277"/>
                  </a:cubicBezTo>
                  <a:lnTo>
                    <a:pt x="3945" y="2277"/>
                  </a:lnTo>
                  <a:cubicBezTo>
                    <a:pt x="4031" y="2277"/>
                    <a:pt x="4337" y="2266"/>
                    <a:pt x="4408" y="2339"/>
                  </a:cubicBezTo>
                  <a:cubicBezTo>
                    <a:pt x="4383" y="2364"/>
                    <a:pt x="4373" y="2372"/>
                    <a:pt x="4344" y="2379"/>
                  </a:cubicBezTo>
                  <a:lnTo>
                    <a:pt x="4629" y="2295"/>
                  </a:lnTo>
                  <a:cubicBezTo>
                    <a:pt x="4654" y="2310"/>
                    <a:pt x="4668" y="2317"/>
                    <a:pt x="4693" y="2325"/>
                  </a:cubicBezTo>
                  <a:cubicBezTo>
                    <a:pt x="4733" y="2335"/>
                    <a:pt x="4733" y="2364"/>
                    <a:pt x="4754" y="2386"/>
                  </a:cubicBezTo>
                  <a:cubicBezTo>
                    <a:pt x="4796" y="2430"/>
                    <a:pt x="4985" y="2412"/>
                    <a:pt x="4985" y="2478"/>
                  </a:cubicBezTo>
                  <a:cubicBezTo>
                    <a:pt x="4985" y="2525"/>
                    <a:pt x="4921" y="2514"/>
                    <a:pt x="4896" y="2532"/>
                  </a:cubicBezTo>
                  <a:cubicBezTo>
                    <a:pt x="4754" y="2641"/>
                    <a:pt x="4579" y="2576"/>
                    <a:pt x="4391" y="2670"/>
                  </a:cubicBezTo>
                  <a:cubicBezTo>
                    <a:pt x="4426" y="2707"/>
                    <a:pt x="4568" y="2678"/>
                    <a:pt x="4658" y="2682"/>
                  </a:cubicBezTo>
                  <a:cubicBezTo>
                    <a:pt x="4576" y="2765"/>
                    <a:pt x="4376" y="2816"/>
                    <a:pt x="4248" y="2860"/>
                  </a:cubicBezTo>
                  <a:cubicBezTo>
                    <a:pt x="4106" y="2908"/>
                    <a:pt x="4024" y="3053"/>
                    <a:pt x="3917" y="3133"/>
                  </a:cubicBezTo>
                  <a:cubicBezTo>
                    <a:pt x="3867" y="3170"/>
                    <a:pt x="3789" y="3126"/>
                    <a:pt x="3732" y="3144"/>
                  </a:cubicBezTo>
                  <a:cubicBezTo>
                    <a:pt x="3653" y="3170"/>
                    <a:pt x="3564" y="3177"/>
                    <a:pt x="3507" y="3225"/>
                  </a:cubicBezTo>
                  <a:lnTo>
                    <a:pt x="3607" y="3225"/>
                  </a:lnTo>
                  <a:cubicBezTo>
                    <a:pt x="3614" y="3305"/>
                    <a:pt x="3571" y="3297"/>
                    <a:pt x="3504" y="3290"/>
                  </a:cubicBezTo>
                  <a:cubicBezTo>
                    <a:pt x="3547" y="3312"/>
                    <a:pt x="3586" y="3327"/>
                    <a:pt x="3607" y="3378"/>
                  </a:cubicBezTo>
                  <a:cubicBezTo>
                    <a:pt x="3532" y="3414"/>
                    <a:pt x="3507" y="3502"/>
                    <a:pt x="3447" y="3545"/>
                  </a:cubicBezTo>
                  <a:lnTo>
                    <a:pt x="3269" y="3545"/>
                  </a:lnTo>
                  <a:cubicBezTo>
                    <a:pt x="3276" y="3571"/>
                    <a:pt x="3294" y="3578"/>
                    <a:pt x="3294" y="3600"/>
                  </a:cubicBezTo>
                  <a:cubicBezTo>
                    <a:pt x="3294" y="3716"/>
                    <a:pt x="3144" y="3647"/>
                    <a:pt x="3144" y="3771"/>
                  </a:cubicBezTo>
                  <a:lnTo>
                    <a:pt x="3233" y="3771"/>
                  </a:lnTo>
                  <a:cubicBezTo>
                    <a:pt x="3244" y="3771"/>
                    <a:pt x="3287" y="3768"/>
                    <a:pt x="3287" y="3800"/>
                  </a:cubicBezTo>
                  <a:cubicBezTo>
                    <a:pt x="3287" y="3862"/>
                    <a:pt x="3084" y="3928"/>
                    <a:pt x="3002" y="3928"/>
                  </a:cubicBezTo>
                  <a:cubicBezTo>
                    <a:pt x="2920" y="3928"/>
                    <a:pt x="2955" y="3873"/>
                    <a:pt x="2884" y="3873"/>
                  </a:cubicBezTo>
                  <a:lnTo>
                    <a:pt x="2617" y="3873"/>
                  </a:lnTo>
                  <a:cubicBezTo>
                    <a:pt x="2585" y="3873"/>
                    <a:pt x="2564" y="3910"/>
                    <a:pt x="2510" y="3910"/>
                  </a:cubicBezTo>
                  <a:cubicBezTo>
                    <a:pt x="2393" y="3910"/>
                    <a:pt x="2297" y="3877"/>
                    <a:pt x="2172" y="3837"/>
                  </a:cubicBezTo>
                  <a:cubicBezTo>
                    <a:pt x="2161" y="3855"/>
                    <a:pt x="2147" y="3873"/>
                    <a:pt x="2129" y="3873"/>
                  </a:cubicBezTo>
                  <a:cubicBezTo>
                    <a:pt x="2104" y="3873"/>
                    <a:pt x="2094" y="3855"/>
                    <a:pt x="2094" y="3844"/>
                  </a:cubicBezTo>
                  <a:cubicBezTo>
                    <a:pt x="2094" y="3698"/>
                    <a:pt x="2279" y="3753"/>
                    <a:pt x="2354" y="3698"/>
                  </a:cubicBezTo>
                  <a:cubicBezTo>
                    <a:pt x="2311" y="3666"/>
                    <a:pt x="2236" y="3655"/>
                    <a:pt x="2236" y="3589"/>
                  </a:cubicBezTo>
                  <a:cubicBezTo>
                    <a:pt x="2236" y="3538"/>
                    <a:pt x="2290" y="3553"/>
                    <a:pt x="2325" y="3553"/>
                  </a:cubicBezTo>
                  <a:cubicBezTo>
                    <a:pt x="2439" y="3553"/>
                    <a:pt x="2478" y="3614"/>
                    <a:pt x="2546" y="3655"/>
                  </a:cubicBezTo>
                  <a:lnTo>
                    <a:pt x="2610" y="3655"/>
                  </a:lnTo>
                  <a:cubicBezTo>
                    <a:pt x="2560" y="3604"/>
                    <a:pt x="2450" y="3560"/>
                    <a:pt x="2450" y="3472"/>
                  </a:cubicBezTo>
                  <a:lnTo>
                    <a:pt x="2396" y="3472"/>
                  </a:lnTo>
                  <a:cubicBezTo>
                    <a:pt x="2375" y="3483"/>
                    <a:pt x="2375" y="3483"/>
                    <a:pt x="2361" y="3498"/>
                  </a:cubicBezTo>
                  <a:lnTo>
                    <a:pt x="2307" y="3498"/>
                  </a:lnTo>
                  <a:lnTo>
                    <a:pt x="2307" y="3454"/>
                  </a:lnTo>
                  <a:cubicBezTo>
                    <a:pt x="2336" y="3392"/>
                    <a:pt x="2361" y="3352"/>
                    <a:pt x="2414" y="3334"/>
                  </a:cubicBezTo>
                  <a:cubicBezTo>
                    <a:pt x="2503" y="3305"/>
                    <a:pt x="2610" y="3338"/>
                    <a:pt x="2610" y="3236"/>
                  </a:cubicBezTo>
                  <a:cubicBezTo>
                    <a:pt x="2610" y="3119"/>
                    <a:pt x="2368" y="3119"/>
                    <a:pt x="2368" y="3053"/>
                  </a:cubicBezTo>
                  <a:cubicBezTo>
                    <a:pt x="2368" y="3017"/>
                    <a:pt x="2421" y="3024"/>
                    <a:pt x="2457" y="3024"/>
                  </a:cubicBezTo>
                  <a:cubicBezTo>
                    <a:pt x="2418" y="3024"/>
                    <a:pt x="2411" y="3010"/>
                    <a:pt x="2403" y="2981"/>
                  </a:cubicBezTo>
                  <a:cubicBezTo>
                    <a:pt x="2421" y="2973"/>
                    <a:pt x="2439" y="2981"/>
                    <a:pt x="2457" y="2981"/>
                  </a:cubicBezTo>
                  <a:cubicBezTo>
                    <a:pt x="2496" y="2981"/>
                    <a:pt x="2574" y="2966"/>
                    <a:pt x="2646" y="2988"/>
                  </a:cubicBezTo>
                  <a:cubicBezTo>
                    <a:pt x="2735" y="3017"/>
                    <a:pt x="2767" y="3122"/>
                    <a:pt x="2866" y="3111"/>
                  </a:cubicBezTo>
                  <a:cubicBezTo>
                    <a:pt x="2848" y="3093"/>
                    <a:pt x="2735" y="3020"/>
                    <a:pt x="2735" y="2999"/>
                  </a:cubicBezTo>
                  <a:cubicBezTo>
                    <a:pt x="2735" y="2984"/>
                    <a:pt x="2753" y="2973"/>
                    <a:pt x="2760" y="2962"/>
                  </a:cubicBezTo>
                  <a:lnTo>
                    <a:pt x="2938" y="2962"/>
                  </a:lnTo>
                  <a:cubicBezTo>
                    <a:pt x="3005" y="2933"/>
                    <a:pt x="3066" y="2915"/>
                    <a:pt x="3109" y="2860"/>
                  </a:cubicBezTo>
                  <a:lnTo>
                    <a:pt x="3055" y="2860"/>
                  </a:lnTo>
                  <a:cubicBezTo>
                    <a:pt x="2984" y="2918"/>
                    <a:pt x="2902" y="2944"/>
                    <a:pt x="2788" y="2944"/>
                  </a:cubicBezTo>
                  <a:cubicBezTo>
                    <a:pt x="2720" y="2944"/>
                    <a:pt x="2699" y="2915"/>
                    <a:pt x="2663" y="2915"/>
                  </a:cubicBezTo>
                  <a:cubicBezTo>
                    <a:pt x="2635" y="2915"/>
                    <a:pt x="2621" y="2951"/>
                    <a:pt x="2592" y="2951"/>
                  </a:cubicBezTo>
                  <a:cubicBezTo>
                    <a:pt x="2521" y="2951"/>
                    <a:pt x="2428" y="2926"/>
                    <a:pt x="2450" y="2878"/>
                  </a:cubicBezTo>
                  <a:lnTo>
                    <a:pt x="2403" y="2878"/>
                  </a:lnTo>
                  <a:cubicBezTo>
                    <a:pt x="2379" y="2897"/>
                    <a:pt x="2357" y="2915"/>
                    <a:pt x="2325" y="2915"/>
                  </a:cubicBezTo>
                  <a:cubicBezTo>
                    <a:pt x="2304" y="2915"/>
                    <a:pt x="2281" y="2911"/>
                    <a:pt x="2258" y="2904"/>
                  </a:cubicBezTo>
                  <a:cubicBezTo>
                    <a:pt x="2225" y="2932"/>
                    <a:pt x="2192" y="2959"/>
                    <a:pt x="2160" y="2987"/>
                  </a:cubicBezTo>
                  <a:cubicBezTo>
                    <a:pt x="2165" y="3004"/>
                    <a:pt x="2169" y="3021"/>
                    <a:pt x="2183" y="3035"/>
                  </a:cubicBezTo>
                  <a:lnTo>
                    <a:pt x="2225" y="3035"/>
                  </a:lnTo>
                  <a:lnTo>
                    <a:pt x="2225" y="2988"/>
                  </a:lnTo>
                  <a:lnTo>
                    <a:pt x="2208" y="2962"/>
                  </a:lnTo>
                  <a:lnTo>
                    <a:pt x="2243" y="2962"/>
                  </a:lnTo>
                  <a:cubicBezTo>
                    <a:pt x="2293" y="2962"/>
                    <a:pt x="2290" y="2981"/>
                    <a:pt x="2290" y="3024"/>
                  </a:cubicBezTo>
                  <a:cubicBezTo>
                    <a:pt x="2290" y="3050"/>
                    <a:pt x="2332" y="3054"/>
                    <a:pt x="2332" y="3079"/>
                  </a:cubicBezTo>
                  <a:cubicBezTo>
                    <a:pt x="2332" y="3104"/>
                    <a:pt x="2307" y="3111"/>
                    <a:pt x="2307" y="3133"/>
                  </a:cubicBezTo>
                  <a:cubicBezTo>
                    <a:pt x="2307" y="3166"/>
                    <a:pt x="2361" y="3133"/>
                    <a:pt x="2368" y="3133"/>
                  </a:cubicBezTo>
                  <a:cubicBezTo>
                    <a:pt x="2404" y="3133"/>
                    <a:pt x="2496" y="3177"/>
                    <a:pt x="2542" y="3181"/>
                  </a:cubicBezTo>
                  <a:cubicBezTo>
                    <a:pt x="2542" y="3206"/>
                    <a:pt x="2549" y="3221"/>
                    <a:pt x="2539" y="3236"/>
                  </a:cubicBezTo>
                  <a:cubicBezTo>
                    <a:pt x="2525" y="3257"/>
                    <a:pt x="2485" y="3250"/>
                    <a:pt x="2457" y="3254"/>
                  </a:cubicBezTo>
                  <a:cubicBezTo>
                    <a:pt x="2386" y="3261"/>
                    <a:pt x="2336" y="3370"/>
                    <a:pt x="2290" y="3370"/>
                  </a:cubicBezTo>
                  <a:cubicBezTo>
                    <a:pt x="2243" y="3370"/>
                    <a:pt x="2243" y="3338"/>
                    <a:pt x="2233" y="3297"/>
                  </a:cubicBezTo>
                  <a:cubicBezTo>
                    <a:pt x="2215" y="3316"/>
                    <a:pt x="2208" y="3334"/>
                    <a:pt x="2190" y="3352"/>
                  </a:cubicBezTo>
                  <a:cubicBezTo>
                    <a:pt x="2211" y="3389"/>
                    <a:pt x="2225" y="3396"/>
                    <a:pt x="2236" y="3425"/>
                  </a:cubicBezTo>
                  <a:lnTo>
                    <a:pt x="2172" y="3425"/>
                  </a:lnTo>
                  <a:lnTo>
                    <a:pt x="2172" y="3472"/>
                  </a:lnTo>
                  <a:cubicBezTo>
                    <a:pt x="2140" y="3476"/>
                    <a:pt x="2076" y="3429"/>
                    <a:pt x="2044" y="3407"/>
                  </a:cubicBezTo>
                  <a:cubicBezTo>
                    <a:pt x="2044" y="3472"/>
                    <a:pt x="2012" y="3490"/>
                    <a:pt x="1958" y="3490"/>
                  </a:cubicBezTo>
                  <a:cubicBezTo>
                    <a:pt x="1901" y="3490"/>
                    <a:pt x="1823" y="3476"/>
                    <a:pt x="1816" y="3425"/>
                  </a:cubicBezTo>
                  <a:cubicBezTo>
                    <a:pt x="1841" y="3421"/>
                    <a:pt x="1852" y="3411"/>
                    <a:pt x="1862" y="3400"/>
                  </a:cubicBezTo>
                  <a:cubicBezTo>
                    <a:pt x="1828" y="3400"/>
                    <a:pt x="1782" y="3388"/>
                    <a:pt x="1747" y="3368"/>
                  </a:cubicBezTo>
                  <a:cubicBezTo>
                    <a:pt x="1676" y="3437"/>
                    <a:pt x="1605" y="3507"/>
                    <a:pt x="1536" y="3578"/>
                  </a:cubicBezTo>
                  <a:cubicBezTo>
                    <a:pt x="1578" y="3573"/>
                    <a:pt x="1624" y="3571"/>
                    <a:pt x="1656" y="3571"/>
                  </a:cubicBezTo>
                  <a:cubicBezTo>
                    <a:pt x="1695" y="3571"/>
                    <a:pt x="1666" y="3578"/>
                    <a:pt x="1702" y="3571"/>
                  </a:cubicBezTo>
                  <a:lnTo>
                    <a:pt x="1702" y="3618"/>
                  </a:lnTo>
                  <a:cubicBezTo>
                    <a:pt x="1702" y="3636"/>
                    <a:pt x="1681" y="3655"/>
                    <a:pt x="1648" y="3655"/>
                  </a:cubicBezTo>
                  <a:cubicBezTo>
                    <a:pt x="1637" y="3655"/>
                    <a:pt x="1551" y="3639"/>
                    <a:pt x="1489" y="3627"/>
                  </a:cubicBezTo>
                  <a:cubicBezTo>
                    <a:pt x="1409" y="3709"/>
                    <a:pt x="1331" y="3792"/>
                    <a:pt x="1254" y="3877"/>
                  </a:cubicBezTo>
                  <a:cubicBezTo>
                    <a:pt x="1256" y="3889"/>
                    <a:pt x="1257" y="3902"/>
                    <a:pt x="1257" y="3917"/>
                  </a:cubicBezTo>
                  <a:cubicBezTo>
                    <a:pt x="1257" y="4001"/>
                    <a:pt x="1214" y="4045"/>
                    <a:pt x="1228" y="4146"/>
                  </a:cubicBezTo>
                  <a:cubicBezTo>
                    <a:pt x="1175" y="4165"/>
                    <a:pt x="1097" y="4165"/>
                    <a:pt x="1086" y="4165"/>
                  </a:cubicBezTo>
                  <a:cubicBezTo>
                    <a:pt x="1072" y="4165"/>
                    <a:pt x="1028" y="4171"/>
                    <a:pt x="999" y="4166"/>
                  </a:cubicBezTo>
                  <a:cubicBezTo>
                    <a:pt x="835" y="4360"/>
                    <a:pt x="677" y="4558"/>
                    <a:pt x="527" y="4762"/>
                  </a:cubicBezTo>
                  <a:cubicBezTo>
                    <a:pt x="554" y="4822"/>
                    <a:pt x="587" y="4874"/>
                    <a:pt x="587" y="4930"/>
                  </a:cubicBezTo>
                  <a:cubicBezTo>
                    <a:pt x="587" y="5047"/>
                    <a:pt x="886" y="5127"/>
                    <a:pt x="954" y="5182"/>
                  </a:cubicBezTo>
                  <a:cubicBezTo>
                    <a:pt x="890" y="5225"/>
                    <a:pt x="876" y="5211"/>
                    <a:pt x="812" y="5211"/>
                  </a:cubicBezTo>
                  <a:cubicBezTo>
                    <a:pt x="783" y="5211"/>
                    <a:pt x="765" y="5222"/>
                    <a:pt x="765" y="5247"/>
                  </a:cubicBezTo>
                  <a:cubicBezTo>
                    <a:pt x="765" y="5277"/>
                    <a:pt x="805" y="5277"/>
                    <a:pt x="819" y="5277"/>
                  </a:cubicBezTo>
                  <a:cubicBezTo>
                    <a:pt x="822" y="5305"/>
                    <a:pt x="840" y="5317"/>
                    <a:pt x="854" y="5327"/>
                  </a:cubicBezTo>
                  <a:cubicBezTo>
                    <a:pt x="822" y="5397"/>
                    <a:pt x="740" y="5393"/>
                    <a:pt x="651" y="5393"/>
                  </a:cubicBezTo>
                  <a:cubicBezTo>
                    <a:pt x="512" y="5393"/>
                    <a:pt x="463" y="5284"/>
                    <a:pt x="359" y="5284"/>
                  </a:cubicBezTo>
                  <a:cubicBezTo>
                    <a:pt x="295" y="5284"/>
                    <a:pt x="320" y="5324"/>
                    <a:pt x="267" y="5349"/>
                  </a:cubicBezTo>
                  <a:cubicBezTo>
                    <a:pt x="209" y="5379"/>
                    <a:pt x="152" y="5379"/>
                    <a:pt x="100" y="5388"/>
                  </a:cubicBezTo>
                  <a:cubicBezTo>
                    <a:pt x="66" y="5442"/>
                    <a:pt x="33" y="5496"/>
                    <a:pt x="0" y="5550"/>
                  </a:cubicBezTo>
                  <a:lnTo>
                    <a:pt x="35" y="5550"/>
                  </a:lnTo>
                  <a:lnTo>
                    <a:pt x="89" y="5576"/>
                  </a:lnTo>
                  <a:cubicBezTo>
                    <a:pt x="149" y="5604"/>
                    <a:pt x="164" y="5695"/>
                    <a:pt x="235" y="5695"/>
                  </a:cubicBezTo>
                  <a:cubicBezTo>
                    <a:pt x="253" y="5695"/>
                    <a:pt x="213" y="5611"/>
                    <a:pt x="213" y="5586"/>
                  </a:cubicBezTo>
                  <a:cubicBezTo>
                    <a:pt x="213" y="5462"/>
                    <a:pt x="395" y="5561"/>
                    <a:pt x="381" y="5441"/>
                  </a:cubicBezTo>
                  <a:cubicBezTo>
                    <a:pt x="338" y="5469"/>
                    <a:pt x="244" y="5498"/>
                    <a:pt x="187" y="5498"/>
                  </a:cubicBezTo>
                  <a:cubicBezTo>
                    <a:pt x="159" y="5498"/>
                    <a:pt x="142" y="5484"/>
                    <a:pt x="142" y="5459"/>
                  </a:cubicBezTo>
                  <a:cubicBezTo>
                    <a:pt x="142" y="5378"/>
                    <a:pt x="356" y="5375"/>
                    <a:pt x="420" y="5357"/>
                  </a:cubicBezTo>
                  <a:cubicBezTo>
                    <a:pt x="466" y="5506"/>
                    <a:pt x="690" y="5576"/>
                    <a:pt x="883" y="5576"/>
                  </a:cubicBezTo>
                  <a:cubicBezTo>
                    <a:pt x="1086" y="5576"/>
                    <a:pt x="1125" y="5568"/>
                    <a:pt x="1186" y="5576"/>
                  </a:cubicBezTo>
                  <a:cubicBezTo>
                    <a:pt x="1186" y="5499"/>
                    <a:pt x="1211" y="5459"/>
                    <a:pt x="1275" y="5459"/>
                  </a:cubicBezTo>
                  <a:cubicBezTo>
                    <a:pt x="1328" y="5459"/>
                    <a:pt x="1424" y="5484"/>
                    <a:pt x="1435" y="5502"/>
                  </a:cubicBezTo>
                  <a:cubicBezTo>
                    <a:pt x="1463" y="5542"/>
                    <a:pt x="1372" y="5662"/>
                    <a:pt x="1488" y="5630"/>
                  </a:cubicBezTo>
                  <a:cubicBezTo>
                    <a:pt x="1488" y="5451"/>
                    <a:pt x="1723" y="5524"/>
                    <a:pt x="1677" y="5375"/>
                  </a:cubicBezTo>
                  <a:cubicBezTo>
                    <a:pt x="1648" y="5389"/>
                    <a:pt x="1627" y="5397"/>
                    <a:pt x="1602" y="5411"/>
                  </a:cubicBezTo>
                  <a:cubicBezTo>
                    <a:pt x="1602" y="5411"/>
                    <a:pt x="1631" y="5324"/>
                    <a:pt x="1631" y="5302"/>
                  </a:cubicBezTo>
                  <a:cubicBezTo>
                    <a:pt x="1631" y="5178"/>
                    <a:pt x="1389" y="5251"/>
                    <a:pt x="1389" y="5131"/>
                  </a:cubicBezTo>
                  <a:cubicBezTo>
                    <a:pt x="1389" y="5080"/>
                    <a:pt x="1435" y="5083"/>
                    <a:pt x="1435" y="5047"/>
                  </a:cubicBezTo>
                  <a:cubicBezTo>
                    <a:pt x="1435" y="5010"/>
                    <a:pt x="1406" y="4992"/>
                    <a:pt x="1406" y="4956"/>
                  </a:cubicBezTo>
                  <a:cubicBezTo>
                    <a:pt x="1406" y="4901"/>
                    <a:pt x="1463" y="4912"/>
                    <a:pt x="1506" y="4901"/>
                  </a:cubicBezTo>
                  <a:cubicBezTo>
                    <a:pt x="1502" y="4865"/>
                    <a:pt x="1474" y="4819"/>
                    <a:pt x="1542" y="4821"/>
                  </a:cubicBezTo>
                  <a:cubicBezTo>
                    <a:pt x="1681" y="4824"/>
                    <a:pt x="1759" y="4897"/>
                    <a:pt x="1762" y="5010"/>
                  </a:cubicBezTo>
                  <a:cubicBezTo>
                    <a:pt x="1764" y="5064"/>
                    <a:pt x="1869" y="5061"/>
                    <a:pt x="1869" y="5131"/>
                  </a:cubicBezTo>
                  <a:cubicBezTo>
                    <a:pt x="1869" y="5178"/>
                    <a:pt x="1805" y="5203"/>
                    <a:pt x="1780" y="5218"/>
                  </a:cubicBezTo>
                  <a:cubicBezTo>
                    <a:pt x="1823" y="5273"/>
                    <a:pt x="1901" y="5236"/>
                    <a:pt x="1958" y="5273"/>
                  </a:cubicBezTo>
                  <a:cubicBezTo>
                    <a:pt x="1940" y="5287"/>
                    <a:pt x="1933" y="5298"/>
                    <a:pt x="1923" y="5317"/>
                  </a:cubicBezTo>
                  <a:cubicBezTo>
                    <a:pt x="1998" y="5353"/>
                    <a:pt x="2005" y="5397"/>
                    <a:pt x="2005" y="5459"/>
                  </a:cubicBezTo>
                  <a:cubicBezTo>
                    <a:pt x="2115" y="5459"/>
                    <a:pt x="2044" y="5302"/>
                    <a:pt x="2147" y="5302"/>
                  </a:cubicBezTo>
                  <a:cubicBezTo>
                    <a:pt x="2176" y="5302"/>
                    <a:pt x="2279" y="5404"/>
                    <a:pt x="2279" y="5430"/>
                  </a:cubicBezTo>
                  <a:cubicBezTo>
                    <a:pt x="2279" y="5484"/>
                    <a:pt x="2218" y="5473"/>
                    <a:pt x="2218" y="5520"/>
                  </a:cubicBezTo>
                  <a:cubicBezTo>
                    <a:pt x="2218" y="5561"/>
                    <a:pt x="2324" y="5730"/>
                    <a:pt x="2404" y="5626"/>
                  </a:cubicBezTo>
                  <a:cubicBezTo>
                    <a:pt x="2456" y="5558"/>
                    <a:pt x="2446" y="5510"/>
                    <a:pt x="2475" y="5447"/>
                  </a:cubicBezTo>
                  <a:cubicBezTo>
                    <a:pt x="2492" y="5411"/>
                    <a:pt x="2574" y="5411"/>
                    <a:pt x="2574" y="5375"/>
                  </a:cubicBezTo>
                  <a:cubicBezTo>
                    <a:pt x="2574" y="5342"/>
                    <a:pt x="2521" y="5324"/>
                    <a:pt x="2521" y="5276"/>
                  </a:cubicBezTo>
                  <a:cubicBezTo>
                    <a:pt x="2521" y="5233"/>
                    <a:pt x="2567" y="5203"/>
                    <a:pt x="2610" y="5203"/>
                  </a:cubicBezTo>
                  <a:cubicBezTo>
                    <a:pt x="2642" y="5203"/>
                    <a:pt x="2667" y="5225"/>
                    <a:pt x="2699" y="5229"/>
                  </a:cubicBezTo>
                  <a:cubicBezTo>
                    <a:pt x="2845" y="5229"/>
                    <a:pt x="2817" y="5320"/>
                    <a:pt x="2931" y="5320"/>
                  </a:cubicBezTo>
                  <a:cubicBezTo>
                    <a:pt x="2931" y="5382"/>
                    <a:pt x="2945" y="5378"/>
                    <a:pt x="2931" y="5411"/>
                  </a:cubicBezTo>
                  <a:cubicBezTo>
                    <a:pt x="2818" y="5466"/>
                    <a:pt x="2866" y="5524"/>
                    <a:pt x="2866" y="5550"/>
                  </a:cubicBezTo>
                  <a:cubicBezTo>
                    <a:pt x="2866" y="5572"/>
                    <a:pt x="2948" y="5608"/>
                    <a:pt x="2948" y="5641"/>
                  </a:cubicBezTo>
                  <a:cubicBezTo>
                    <a:pt x="2948" y="5688"/>
                    <a:pt x="2765" y="5849"/>
                    <a:pt x="2742" y="5812"/>
                  </a:cubicBezTo>
                  <a:cubicBezTo>
                    <a:pt x="2698" y="5744"/>
                    <a:pt x="2681" y="5808"/>
                    <a:pt x="2699" y="5830"/>
                  </a:cubicBezTo>
                  <a:cubicBezTo>
                    <a:pt x="2635" y="5830"/>
                    <a:pt x="2613" y="5860"/>
                    <a:pt x="2581" y="5860"/>
                  </a:cubicBezTo>
                  <a:cubicBezTo>
                    <a:pt x="2532" y="5860"/>
                    <a:pt x="2503" y="5787"/>
                    <a:pt x="2425" y="5787"/>
                  </a:cubicBezTo>
                  <a:cubicBezTo>
                    <a:pt x="2396" y="5787"/>
                    <a:pt x="2450" y="5852"/>
                    <a:pt x="2450" y="5867"/>
                  </a:cubicBezTo>
                  <a:cubicBezTo>
                    <a:pt x="2450" y="5911"/>
                    <a:pt x="2346" y="5987"/>
                    <a:pt x="2290" y="5987"/>
                  </a:cubicBezTo>
                  <a:cubicBezTo>
                    <a:pt x="2222" y="5987"/>
                    <a:pt x="2176" y="5933"/>
                    <a:pt x="2129" y="5903"/>
                  </a:cubicBezTo>
                  <a:lnTo>
                    <a:pt x="2065" y="5903"/>
                  </a:lnTo>
                  <a:cubicBezTo>
                    <a:pt x="2119" y="6013"/>
                    <a:pt x="2240" y="5994"/>
                    <a:pt x="2361" y="6023"/>
                  </a:cubicBezTo>
                  <a:lnTo>
                    <a:pt x="2361" y="6078"/>
                  </a:lnTo>
                  <a:cubicBezTo>
                    <a:pt x="2304" y="6122"/>
                    <a:pt x="2257" y="6213"/>
                    <a:pt x="2172" y="6213"/>
                  </a:cubicBezTo>
                  <a:lnTo>
                    <a:pt x="2094" y="6213"/>
                  </a:lnTo>
                  <a:cubicBezTo>
                    <a:pt x="2051" y="6213"/>
                    <a:pt x="2096" y="6314"/>
                    <a:pt x="2021" y="6291"/>
                  </a:cubicBezTo>
                  <a:cubicBezTo>
                    <a:pt x="1732" y="6200"/>
                    <a:pt x="1840" y="6274"/>
                    <a:pt x="1808" y="6263"/>
                  </a:cubicBezTo>
                  <a:cubicBezTo>
                    <a:pt x="1858" y="6293"/>
                    <a:pt x="1994" y="6297"/>
                    <a:pt x="1994" y="6351"/>
                  </a:cubicBezTo>
                  <a:cubicBezTo>
                    <a:pt x="1994" y="6439"/>
                    <a:pt x="1887" y="6403"/>
                    <a:pt x="1827" y="6424"/>
                  </a:cubicBezTo>
                  <a:cubicBezTo>
                    <a:pt x="1798" y="6436"/>
                    <a:pt x="1738" y="6578"/>
                    <a:pt x="1709" y="6607"/>
                  </a:cubicBezTo>
                  <a:cubicBezTo>
                    <a:pt x="1627" y="6691"/>
                    <a:pt x="1585" y="6778"/>
                    <a:pt x="1585" y="6924"/>
                  </a:cubicBezTo>
                  <a:cubicBezTo>
                    <a:pt x="1585" y="7029"/>
                    <a:pt x="1599" y="7044"/>
                    <a:pt x="1585" y="7088"/>
                  </a:cubicBezTo>
                  <a:cubicBezTo>
                    <a:pt x="1620" y="7081"/>
                    <a:pt x="1638" y="7051"/>
                    <a:pt x="1673" y="7051"/>
                  </a:cubicBezTo>
                  <a:cubicBezTo>
                    <a:pt x="1752" y="7051"/>
                    <a:pt x="1809" y="7255"/>
                    <a:pt x="1809" y="7343"/>
                  </a:cubicBezTo>
                  <a:cubicBezTo>
                    <a:pt x="1862" y="7343"/>
                    <a:pt x="1887" y="7288"/>
                    <a:pt x="1940" y="7288"/>
                  </a:cubicBezTo>
                  <a:cubicBezTo>
                    <a:pt x="1990" y="7288"/>
                    <a:pt x="2072" y="7350"/>
                    <a:pt x="2101" y="7361"/>
                  </a:cubicBezTo>
                  <a:cubicBezTo>
                    <a:pt x="2257" y="7423"/>
                    <a:pt x="2407" y="7481"/>
                    <a:pt x="2539" y="7580"/>
                  </a:cubicBezTo>
                  <a:lnTo>
                    <a:pt x="2770" y="7580"/>
                  </a:lnTo>
                  <a:cubicBezTo>
                    <a:pt x="2870" y="7645"/>
                    <a:pt x="2849" y="7737"/>
                    <a:pt x="2849" y="7853"/>
                  </a:cubicBezTo>
                  <a:cubicBezTo>
                    <a:pt x="2849" y="7959"/>
                    <a:pt x="2974" y="8072"/>
                    <a:pt x="3062" y="8145"/>
                  </a:cubicBezTo>
                  <a:cubicBezTo>
                    <a:pt x="3096" y="8172"/>
                    <a:pt x="3126" y="8101"/>
                    <a:pt x="3169" y="8101"/>
                  </a:cubicBezTo>
                  <a:cubicBezTo>
                    <a:pt x="3173" y="8061"/>
                    <a:pt x="3219" y="8035"/>
                    <a:pt x="3233" y="8014"/>
                  </a:cubicBezTo>
                  <a:cubicBezTo>
                    <a:pt x="3183" y="7952"/>
                    <a:pt x="3232" y="7753"/>
                    <a:pt x="3109" y="7689"/>
                  </a:cubicBezTo>
                  <a:cubicBezTo>
                    <a:pt x="3180" y="7674"/>
                    <a:pt x="3393" y="7511"/>
                    <a:pt x="3393" y="7445"/>
                  </a:cubicBezTo>
                  <a:cubicBezTo>
                    <a:pt x="3393" y="7204"/>
                    <a:pt x="3270" y="7158"/>
                    <a:pt x="3188" y="7015"/>
                  </a:cubicBezTo>
                  <a:cubicBezTo>
                    <a:pt x="3234" y="6997"/>
                    <a:pt x="3335" y="6970"/>
                    <a:pt x="3322" y="6862"/>
                  </a:cubicBezTo>
                  <a:cubicBezTo>
                    <a:pt x="3316" y="6807"/>
                    <a:pt x="3206" y="6727"/>
                    <a:pt x="3251" y="6698"/>
                  </a:cubicBezTo>
                  <a:cubicBezTo>
                    <a:pt x="3366" y="6623"/>
                    <a:pt x="3240" y="6570"/>
                    <a:pt x="3240" y="6534"/>
                  </a:cubicBezTo>
                  <a:cubicBezTo>
                    <a:pt x="3240" y="6468"/>
                    <a:pt x="3294" y="6443"/>
                    <a:pt x="3347" y="6443"/>
                  </a:cubicBezTo>
                  <a:cubicBezTo>
                    <a:pt x="3447" y="6443"/>
                    <a:pt x="3511" y="6505"/>
                    <a:pt x="3614" y="6505"/>
                  </a:cubicBezTo>
                  <a:cubicBezTo>
                    <a:pt x="3668" y="6505"/>
                    <a:pt x="3668" y="6468"/>
                    <a:pt x="3714" y="6468"/>
                  </a:cubicBezTo>
                  <a:cubicBezTo>
                    <a:pt x="3814" y="6468"/>
                    <a:pt x="3835" y="6592"/>
                    <a:pt x="3935" y="6607"/>
                  </a:cubicBezTo>
                  <a:cubicBezTo>
                    <a:pt x="3935" y="6742"/>
                    <a:pt x="4127" y="6669"/>
                    <a:pt x="4142" y="6771"/>
                  </a:cubicBezTo>
                  <a:cubicBezTo>
                    <a:pt x="4152" y="6847"/>
                    <a:pt x="4177" y="7026"/>
                    <a:pt x="4237" y="7026"/>
                  </a:cubicBezTo>
                  <a:cubicBezTo>
                    <a:pt x="4280" y="7026"/>
                    <a:pt x="4291" y="7106"/>
                    <a:pt x="4355" y="7106"/>
                  </a:cubicBezTo>
                  <a:cubicBezTo>
                    <a:pt x="4444" y="7106"/>
                    <a:pt x="4558" y="6971"/>
                    <a:pt x="4558" y="6916"/>
                  </a:cubicBezTo>
                  <a:cubicBezTo>
                    <a:pt x="4558" y="6865"/>
                    <a:pt x="4615" y="6833"/>
                    <a:pt x="4640" y="6814"/>
                  </a:cubicBezTo>
                  <a:cubicBezTo>
                    <a:pt x="4654" y="6829"/>
                    <a:pt x="4690" y="6862"/>
                    <a:pt x="4700" y="6862"/>
                  </a:cubicBezTo>
                  <a:cubicBezTo>
                    <a:pt x="4711" y="6960"/>
                    <a:pt x="4862" y="6980"/>
                    <a:pt x="4825" y="7062"/>
                  </a:cubicBezTo>
                  <a:cubicBezTo>
                    <a:pt x="4795" y="7129"/>
                    <a:pt x="4910" y="7204"/>
                    <a:pt x="4942" y="7215"/>
                  </a:cubicBezTo>
                  <a:cubicBezTo>
                    <a:pt x="4936" y="7252"/>
                    <a:pt x="4967" y="7281"/>
                    <a:pt x="4967" y="7317"/>
                  </a:cubicBezTo>
                  <a:cubicBezTo>
                    <a:pt x="4967" y="7361"/>
                    <a:pt x="4932" y="7372"/>
                    <a:pt x="4914" y="7383"/>
                  </a:cubicBezTo>
                  <a:cubicBezTo>
                    <a:pt x="4960" y="7419"/>
                    <a:pt x="5007" y="7470"/>
                    <a:pt x="5085" y="7470"/>
                  </a:cubicBezTo>
                  <a:lnTo>
                    <a:pt x="5085" y="7481"/>
                  </a:lnTo>
                  <a:cubicBezTo>
                    <a:pt x="5085" y="7605"/>
                    <a:pt x="5267" y="7645"/>
                    <a:pt x="5352" y="7634"/>
                  </a:cubicBezTo>
                  <a:cubicBezTo>
                    <a:pt x="5356" y="7652"/>
                    <a:pt x="5386" y="7658"/>
                    <a:pt x="5382" y="7676"/>
                  </a:cubicBezTo>
                  <a:cubicBezTo>
                    <a:pt x="5361" y="7745"/>
                    <a:pt x="5163" y="7773"/>
                    <a:pt x="5092" y="7813"/>
                  </a:cubicBezTo>
                  <a:cubicBezTo>
                    <a:pt x="5096" y="7820"/>
                    <a:pt x="5117" y="7827"/>
                    <a:pt x="5128" y="7827"/>
                  </a:cubicBezTo>
                  <a:cubicBezTo>
                    <a:pt x="5213" y="7827"/>
                    <a:pt x="5384" y="7765"/>
                    <a:pt x="5466" y="7718"/>
                  </a:cubicBezTo>
                  <a:lnTo>
                    <a:pt x="5466" y="7762"/>
                  </a:lnTo>
                  <a:cubicBezTo>
                    <a:pt x="5507" y="7781"/>
                    <a:pt x="5466" y="7817"/>
                    <a:pt x="5494" y="7817"/>
                  </a:cubicBezTo>
                  <a:cubicBezTo>
                    <a:pt x="5527" y="7871"/>
                    <a:pt x="5555" y="7908"/>
                    <a:pt x="5555" y="7992"/>
                  </a:cubicBezTo>
                  <a:cubicBezTo>
                    <a:pt x="5555" y="8108"/>
                    <a:pt x="5268" y="8124"/>
                    <a:pt x="5217" y="8192"/>
                  </a:cubicBezTo>
                  <a:cubicBezTo>
                    <a:pt x="5111" y="8332"/>
                    <a:pt x="5014" y="8272"/>
                    <a:pt x="4836" y="8272"/>
                  </a:cubicBezTo>
                  <a:cubicBezTo>
                    <a:pt x="4700" y="8272"/>
                    <a:pt x="4622" y="8247"/>
                    <a:pt x="4487" y="8290"/>
                  </a:cubicBezTo>
                  <a:cubicBezTo>
                    <a:pt x="4412" y="8316"/>
                    <a:pt x="4447" y="8349"/>
                    <a:pt x="4398" y="8400"/>
                  </a:cubicBezTo>
                  <a:cubicBezTo>
                    <a:pt x="4319" y="8480"/>
                    <a:pt x="4245" y="8447"/>
                    <a:pt x="4198" y="8545"/>
                  </a:cubicBezTo>
                  <a:cubicBezTo>
                    <a:pt x="4305" y="8531"/>
                    <a:pt x="4376" y="8418"/>
                    <a:pt x="4533" y="8418"/>
                  </a:cubicBezTo>
                  <a:cubicBezTo>
                    <a:pt x="4608" y="8418"/>
                    <a:pt x="4718" y="8403"/>
                    <a:pt x="4718" y="8473"/>
                  </a:cubicBezTo>
                  <a:cubicBezTo>
                    <a:pt x="4718" y="8545"/>
                    <a:pt x="4590" y="8564"/>
                    <a:pt x="4569" y="8593"/>
                  </a:cubicBezTo>
                  <a:cubicBezTo>
                    <a:pt x="4601" y="8593"/>
                    <a:pt x="4640" y="8604"/>
                    <a:pt x="4658" y="8604"/>
                  </a:cubicBezTo>
                  <a:cubicBezTo>
                    <a:pt x="4650" y="8640"/>
                    <a:pt x="4622" y="8670"/>
                    <a:pt x="4622" y="8691"/>
                  </a:cubicBezTo>
                  <a:cubicBezTo>
                    <a:pt x="4622" y="8783"/>
                    <a:pt x="4786" y="8885"/>
                    <a:pt x="4889" y="8885"/>
                  </a:cubicBezTo>
                  <a:cubicBezTo>
                    <a:pt x="4910" y="8885"/>
                    <a:pt x="5003" y="8888"/>
                    <a:pt x="5003" y="8928"/>
                  </a:cubicBezTo>
                  <a:cubicBezTo>
                    <a:pt x="5003" y="8957"/>
                    <a:pt x="4759" y="9053"/>
                    <a:pt x="4741" y="9056"/>
                  </a:cubicBezTo>
                  <a:cubicBezTo>
                    <a:pt x="4670" y="9078"/>
                    <a:pt x="4604" y="9176"/>
                    <a:pt x="4576" y="9176"/>
                  </a:cubicBezTo>
                  <a:cubicBezTo>
                    <a:pt x="4555" y="9176"/>
                    <a:pt x="4505" y="9118"/>
                    <a:pt x="4505" y="9085"/>
                  </a:cubicBezTo>
                  <a:cubicBezTo>
                    <a:pt x="4505" y="9005"/>
                    <a:pt x="4633" y="8946"/>
                    <a:pt x="4715" y="8939"/>
                  </a:cubicBezTo>
                  <a:cubicBezTo>
                    <a:pt x="4658" y="8939"/>
                    <a:pt x="4661" y="8936"/>
                    <a:pt x="4661" y="8885"/>
                  </a:cubicBezTo>
                  <a:cubicBezTo>
                    <a:pt x="4608" y="8888"/>
                    <a:pt x="4608" y="8936"/>
                    <a:pt x="4576" y="8957"/>
                  </a:cubicBezTo>
                  <a:cubicBezTo>
                    <a:pt x="4544" y="8979"/>
                    <a:pt x="4455" y="8964"/>
                    <a:pt x="4433" y="8964"/>
                  </a:cubicBezTo>
                  <a:cubicBezTo>
                    <a:pt x="4423" y="8964"/>
                    <a:pt x="4405" y="8968"/>
                    <a:pt x="4398" y="8964"/>
                  </a:cubicBezTo>
                  <a:lnTo>
                    <a:pt x="4398" y="8976"/>
                  </a:lnTo>
                  <a:lnTo>
                    <a:pt x="4399" y="8984"/>
                  </a:lnTo>
                  <a:cubicBezTo>
                    <a:pt x="4404" y="8994"/>
                    <a:pt x="4409" y="9003"/>
                    <a:pt x="4416" y="9012"/>
                  </a:cubicBezTo>
                  <a:cubicBezTo>
                    <a:pt x="4391" y="9052"/>
                    <a:pt x="4352" y="9074"/>
                    <a:pt x="4301" y="9074"/>
                  </a:cubicBezTo>
                  <a:cubicBezTo>
                    <a:pt x="4259" y="9074"/>
                    <a:pt x="4255" y="9056"/>
                    <a:pt x="4220" y="9074"/>
                  </a:cubicBezTo>
                  <a:cubicBezTo>
                    <a:pt x="4163" y="9133"/>
                    <a:pt x="4041" y="9173"/>
                    <a:pt x="4041" y="9311"/>
                  </a:cubicBezTo>
                  <a:cubicBezTo>
                    <a:pt x="4041" y="9322"/>
                    <a:pt x="4045" y="9340"/>
                    <a:pt x="4056" y="9344"/>
                  </a:cubicBezTo>
                  <a:cubicBezTo>
                    <a:pt x="4056" y="9362"/>
                    <a:pt x="4070" y="9409"/>
                    <a:pt x="4091" y="9409"/>
                  </a:cubicBezTo>
                  <a:cubicBezTo>
                    <a:pt x="4099" y="9409"/>
                    <a:pt x="4131" y="9384"/>
                    <a:pt x="4131" y="9384"/>
                  </a:cubicBezTo>
                  <a:lnTo>
                    <a:pt x="4131" y="9409"/>
                  </a:lnTo>
                  <a:cubicBezTo>
                    <a:pt x="4088" y="9420"/>
                    <a:pt x="4027" y="9435"/>
                    <a:pt x="4013" y="9420"/>
                  </a:cubicBezTo>
                  <a:cubicBezTo>
                    <a:pt x="3942" y="9475"/>
                    <a:pt x="3821" y="9453"/>
                    <a:pt x="3749" y="9501"/>
                  </a:cubicBezTo>
                  <a:lnTo>
                    <a:pt x="3785" y="9501"/>
                  </a:lnTo>
                  <a:cubicBezTo>
                    <a:pt x="3817" y="9501"/>
                    <a:pt x="3849" y="9482"/>
                    <a:pt x="3874" y="9501"/>
                  </a:cubicBezTo>
                  <a:cubicBezTo>
                    <a:pt x="3824" y="9519"/>
                    <a:pt x="3789" y="9519"/>
                    <a:pt x="3739" y="9519"/>
                  </a:cubicBezTo>
                  <a:cubicBezTo>
                    <a:pt x="3728" y="9519"/>
                    <a:pt x="3718" y="9515"/>
                    <a:pt x="3707" y="9515"/>
                  </a:cubicBezTo>
                  <a:cubicBezTo>
                    <a:pt x="3696" y="9519"/>
                    <a:pt x="3686" y="9530"/>
                    <a:pt x="3686" y="9540"/>
                  </a:cubicBezTo>
                  <a:cubicBezTo>
                    <a:pt x="3686" y="9559"/>
                    <a:pt x="3718" y="9584"/>
                    <a:pt x="3718" y="9584"/>
                  </a:cubicBezTo>
                  <a:cubicBezTo>
                    <a:pt x="3710" y="9613"/>
                    <a:pt x="3643" y="9741"/>
                    <a:pt x="3618" y="9741"/>
                  </a:cubicBezTo>
                  <a:cubicBezTo>
                    <a:pt x="3607" y="9741"/>
                    <a:pt x="3600" y="9719"/>
                    <a:pt x="3593" y="9712"/>
                  </a:cubicBezTo>
                  <a:lnTo>
                    <a:pt x="3575" y="9730"/>
                  </a:lnTo>
                  <a:cubicBezTo>
                    <a:pt x="3582" y="9759"/>
                    <a:pt x="3607" y="9770"/>
                    <a:pt x="3607" y="9799"/>
                  </a:cubicBezTo>
                  <a:cubicBezTo>
                    <a:pt x="3607" y="9821"/>
                    <a:pt x="3536" y="9949"/>
                    <a:pt x="3525" y="9949"/>
                  </a:cubicBezTo>
                  <a:cubicBezTo>
                    <a:pt x="3518" y="9949"/>
                    <a:pt x="3511" y="9935"/>
                    <a:pt x="3511" y="9927"/>
                  </a:cubicBezTo>
                  <a:lnTo>
                    <a:pt x="3511" y="9887"/>
                  </a:lnTo>
                  <a:cubicBezTo>
                    <a:pt x="3511" y="9861"/>
                    <a:pt x="3479" y="9803"/>
                    <a:pt x="3471" y="9766"/>
                  </a:cubicBezTo>
                  <a:cubicBezTo>
                    <a:pt x="3465" y="9785"/>
                    <a:pt x="3468" y="9814"/>
                    <a:pt x="3468" y="9814"/>
                  </a:cubicBezTo>
                  <a:cubicBezTo>
                    <a:pt x="3468" y="9839"/>
                    <a:pt x="3486" y="9905"/>
                    <a:pt x="3486" y="9942"/>
                  </a:cubicBezTo>
                  <a:cubicBezTo>
                    <a:pt x="3486" y="9978"/>
                    <a:pt x="3465" y="9974"/>
                    <a:pt x="3486" y="9996"/>
                  </a:cubicBezTo>
                  <a:lnTo>
                    <a:pt x="3511" y="9996"/>
                  </a:lnTo>
                  <a:lnTo>
                    <a:pt x="3511" y="10033"/>
                  </a:lnTo>
                  <a:cubicBezTo>
                    <a:pt x="3511" y="10062"/>
                    <a:pt x="3482" y="10077"/>
                    <a:pt x="3464" y="10077"/>
                  </a:cubicBezTo>
                  <a:cubicBezTo>
                    <a:pt x="3478" y="10102"/>
                    <a:pt x="3495" y="10105"/>
                    <a:pt x="3513" y="10109"/>
                  </a:cubicBezTo>
                  <a:cubicBezTo>
                    <a:pt x="3506" y="10149"/>
                    <a:pt x="3489" y="10146"/>
                    <a:pt x="3457" y="10146"/>
                  </a:cubicBezTo>
                  <a:lnTo>
                    <a:pt x="3457" y="10175"/>
                  </a:lnTo>
                  <a:lnTo>
                    <a:pt x="3499" y="10200"/>
                  </a:lnTo>
                  <a:cubicBezTo>
                    <a:pt x="3489" y="10215"/>
                    <a:pt x="3477" y="10236"/>
                    <a:pt x="3457" y="10240"/>
                  </a:cubicBezTo>
                  <a:cubicBezTo>
                    <a:pt x="3416" y="10248"/>
                    <a:pt x="3397" y="10277"/>
                    <a:pt x="3369" y="10284"/>
                  </a:cubicBezTo>
                  <a:cubicBezTo>
                    <a:pt x="3326" y="10298"/>
                    <a:pt x="3329" y="10309"/>
                    <a:pt x="3308" y="10331"/>
                  </a:cubicBezTo>
                  <a:lnTo>
                    <a:pt x="3318" y="10338"/>
                  </a:lnTo>
                  <a:cubicBezTo>
                    <a:pt x="3151" y="10434"/>
                    <a:pt x="2938" y="10504"/>
                    <a:pt x="2938" y="10769"/>
                  </a:cubicBezTo>
                  <a:cubicBezTo>
                    <a:pt x="2938" y="10889"/>
                    <a:pt x="3037" y="10925"/>
                    <a:pt x="3037" y="11042"/>
                  </a:cubicBezTo>
                  <a:lnTo>
                    <a:pt x="3037" y="11060"/>
                  </a:lnTo>
                  <a:cubicBezTo>
                    <a:pt x="3048" y="11104"/>
                    <a:pt x="3080" y="11140"/>
                    <a:pt x="3080" y="11206"/>
                  </a:cubicBezTo>
                  <a:cubicBezTo>
                    <a:pt x="3080" y="11283"/>
                    <a:pt x="3062" y="11352"/>
                    <a:pt x="3002" y="11352"/>
                  </a:cubicBezTo>
                  <a:cubicBezTo>
                    <a:pt x="2948" y="11352"/>
                    <a:pt x="2952" y="11293"/>
                    <a:pt x="2931" y="11261"/>
                  </a:cubicBezTo>
                  <a:cubicBezTo>
                    <a:pt x="2888" y="11202"/>
                    <a:pt x="2852" y="11184"/>
                    <a:pt x="2824" y="11126"/>
                  </a:cubicBezTo>
                  <a:cubicBezTo>
                    <a:pt x="2767" y="11009"/>
                    <a:pt x="2809" y="10787"/>
                    <a:pt x="2653" y="10787"/>
                  </a:cubicBezTo>
                  <a:cubicBezTo>
                    <a:pt x="2621" y="10787"/>
                    <a:pt x="2606" y="10835"/>
                    <a:pt x="2574" y="10835"/>
                  </a:cubicBezTo>
                  <a:cubicBezTo>
                    <a:pt x="2510" y="10835"/>
                    <a:pt x="2471" y="10750"/>
                    <a:pt x="2386" y="10750"/>
                  </a:cubicBezTo>
                  <a:cubicBezTo>
                    <a:pt x="2336" y="10750"/>
                    <a:pt x="2325" y="10780"/>
                    <a:pt x="2297" y="10780"/>
                  </a:cubicBezTo>
                  <a:cubicBezTo>
                    <a:pt x="2286" y="10780"/>
                    <a:pt x="2272" y="10762"/>
                    <a:pt x="2272" y="10750"/>
                  </a:cubicBezTo>
                  <a:cubicBezTo>
                    <a:pt x="2215" y="10765"/>
                    <a:pt x="2140" y="10758"/>
                    <a:pt x="2080" y="10780"/>
                  </a:cubicBezTo>
                  <a:cubicBezTo>
                    <a:pt x="2115" y="10791"/>
                    <a:pt x="2108" y="10791"/>
                    <a:pt x="2129" y="10780"/>
                  </a:cubicBezTo>
                  <a:cubicBezTo>
                    <a:pt x="2126" y="10835"/>
                    <a:pt x="2094" y="10867"/>
                    <a:pt x="2137" y="10896"/>
                  </a:cubicBezTo>
                  <a:cubicBezTo>
                    <a:pt x="2037" y="10947"/>
                    <a:pt x="1951" y="10823"/>
                    <a:pt x="1880" y="10823"/>
                  </a:cubicBezTo>
                  <a:cubicBezTo>
                    <a:pt x="1859" y="10823"/>
                    <a:pt x="1848" y="10852"/>
                    <a:pt x="1827" y="10852"/>
                  </a:cubicBezTo>
                  <a:cubicBezTo>
                    <a:pt x="1787" y="10852"/>
                    <a:pt x="1766" y="10816"/>
                    <a:pt x="1727" y="10816"/>
                  </a:cubicBezTo>
                  <a:cubicBezTo>
                    <a:pt x="1624" y="10816"/>
                    <a:pt x="1574" y="10907"/>
                    <a:pt x="1531" y="10951"/>
                  </a:cubicBezTo>
                  <a:cubicBezTo>
                    <a:pt x="1502" y="10980"/>
                    <a:pt x="1470" y="10954"/>
                    <a:pt x="1435" y="10969"/>
                  </a:cubicBezTo>
                  <a:cubicBezTo>
                    <a:pt x="1356" y="10998"/>
                    <a:pt x="1310" y="11096"/>
                    <a:pt x="1310" y="11206"/>
                  </a:cubicBezTo>
                  <a:cubicBezTo>
                    <a:pt x="1310" y="11217"/>
                    <a:pt x="1328" y="11232"/>
                    <a:pt x="1328" y="11242"/>
                  </a:cubicBezTo>
                  <a:cubicBezTo>
                    <a:pt x="1325" y="11242"/>
                    <a:pt x="1322" y="11242"/>
                    <a:pt x="1319" y="11241"/>
                  </a:cubicBezTo>
                  <a:lnTo>
                    <a:pt x="1321" y="11250"/>
                  </a:lnTo>
                  <a:cubicBezTo>
                    <a:pt x="1328" y="11272"/>
                    <a:pt x="1335" y="11286"/>
                    <a:pt x="1335" y="11308"/>
                  </a:cubicBezTo>
                  <a:cubicBezTo>
                    <a:pt x="1335" y="11374"/>
                    <a:pt x="1310" y="11399"/>
                    <a:pt x="1300" y="11454"/>
                  </a:cubicBezTo>
                  <a:lnTo>
                    <a:pt x="1300" y="11658"/>
                  </a:lnTo>
                  <a:cubicBezTo>
                    <a:pt x="1292" y="11687"/>
                    <a:pt x="1321" y="11716"/>
                    <a:pt x="1328" y="11731"/>
                  </a:cubicBezTo>
                  <a:cubicBezTo>
                    <a:pt x="1342" y="11764"/>
                    <a:pt x="1325" y="11786"/>
                    <a:pt x="1339" y="11818"/>
                  </a:cubicBezTo>
                  <a:cubicBezTo>
                    <a:pt x="1353" y="11848"/>
                    <a:pt x="1399" y="11898"/>
                    <a:pt x="1424" y="11924"/>
                  </a:cubicBezTo>
                  <a:cubicBezTo>
                    <a:pt x="1488" y="11990"/>
                    <a:pt x="1488" y="12052"/>
                    <a:pt x="1581" y="12081"/>
                  </a:cubicBezTo>
                  <a:cubicBezTo>
                    <a:pt x="1613" y="12092"/>
                    <a:pt x="1613" y="12125"/>
                    <a:pt x="1641" y="12125"/>
                  </a:cubicBezTo>
                  <a:cubicBezTo>
                    <a:pt x="1709" y="12125"/>
                    <a:pt x="1766" y="12073"/>
                    <a:pt x="1837" y="12073"/>
                  </a:cubicBezTo>
                  <a:cubicBezTo>
                    <a:pt x="1876" y="12073"/>
                    <a:pt x="1891" y="12095"/>
                    <a:pt x="1905" y="12095"/>
                  </a:cubicBezTo>
                  <a:cubicBezTo>
                    <a:pt x="1933" y="12095"/>
                    <a:pt x="1951" y="12052"/>
                    <a:pt x="1955" y="12037"/>
                  </a:cubicBezTo>
                  <a:cubicBezTo>
                    <a:pt x="1969" y="11993"/>
                    <a:pt x="2030" y="11946"/>
                    <a:pt x="2030" y="11891"/>
                  </a:cubicBezTo>
                  <a:cubicBezTo>
                    <a:pt x="2030" y="11786"/>
                    <a:pt x="2147" y="11749"/>
                    <a:pt x="2243" y="11749"/>
                  </a:cubicBezTo>
                  <a:cubicBezTo>
                    <a:pt x="2275" y="11749"/>
                    <a:pt x="2300" y="11753"/>
                    <a:pt x="2315" y="11760"/>
                  </a:cubicBezTo>
                  <a:cubicBezTo>
                    <a:pt x="2329" y="11764"/>
                    <a:pt x="2375" y="11767"/>
                    <a:pt x="2396" y="11767"/>
                  </a:cubicBezTo>
                  <a:lnTo>
                    <a:pt x="2396" y="11800"/>
                  </a:lnTo>
                  <a:cubicBezTo>
                    <a:pt x="2396" y="11851"/>
                    <a:pt x="2336" y="11917"/>
                    <a:pt x="2336" y="11986"/>
                  </a:cubicBezTo>
                  <a:cubicBezTo>
                    <a:pt x="2336" y="12044"/>
                    <a:pt x="2315" y="12070"/>
                    <a:pt x="2293" y="12106"/>
                  </a:cubicBezTo>
                  <a:lnTo>
                    <a:pt x="2293" y="12081"/>
                  </a:lnTo>
                  <a:lnTo>
                    <a:pt x="2265" y="12081"/>
                  </a:lnTo>
                  <a:lnTo>
                    <a:pt x="2265" y="12256"/>
                  </a:lnTo>
                  <a:cubicBezTo>
                    <a:pt x="2265" y="12292"/>
                    <a:pt x="2222" y="12307"/>
                    <a:pt x="2200" y="12329"/>
                  </a:cubicBezTo>
                  <a:lnTo>
                    <a:pt x="2200" y="12347"/>
                  </a:lnTo>
                  <a:cubicBezTo>
                    <a:pt x="2200" y="12372"/>
                    <a:pt x="2222" y="12387"/>
                    <a:pt x="2243" y="12387"/>
                  </a:cubicBezTo>
                  <a:cubicBezTo>
                    <a:pt x="2360" y="12387"/>
                    <a:pt x="2457" y="12365"/>
                    <a:pt x="2582" y="12365"/>
                  </a:cubicBezTo>
                  <a:cubicBezTo>
                    <a:pt x="2667" y="12365"/>
                    <a:pt x="2689" y="12427"/>
                    <a:pt x="2752" y="12441"/>
                  </a:cubicBezTo>
                  <a:lnTo>
                    <a:pt x="2752" y="12496"/>
                  </a:lnTo>
                  <a:cubicBezTo>
                    <a:pt x="2752" y="12529"/>
                    <a:pt x="2749" y="12620"/>
                    <a:pt x="2728" y="12656"/>
                  </a:cubicBezTo>
                  <a:lnTo>
                    <a:pt x="2728" y="12879"/>
                  </a:lnTo>
                  <a:cubicBezTo>
                    <a:pt x="2728" y="12959"/>
                    <a:pt x="2803" y="12992"/>
                    <a:pt x="2859" y="13021"/>
                  </a:cubicBezTo>
                  <a:cubicBezTo>
                    <a:pt x="2898" y="13039"/>
                    <a:pt x="2898" y="13108"/>
                    <a:pt x="2959" y="13108"/>
                  </a:cubicBezTo>
                  <a:cubicBezTo>
                    <a:pt x="3052" y="13108"/>
                    <a:pt x="3098" y="13036"/>
                    <a:pt x="3183" y="13036"/>
                  </a:cubicBezTo>
                  <a:cubicBezTo>
                    <a:pt x="3283" y="13036"/>
                    <a:pt x="3327" y="13109"/>
                    <a:pt x="3384" y="13152"/>
                  </a:cubicBezTo>
                  <a:cubicBezTo>
                    <a:pt x="3382" y="13155"/>
                    <a:pt x="3372" y="13167"/>
                    <a:pt x="3360" y="13180"/>
                  </a:cubicBezTo>
                  <a:cubicBezTo>
                    <a:pt x="3371" y="13172"/>
                    <a:pt x="3381" y="13164"/>
                    <a:pt x="3386" y="13156"/>
                  </a:cubicBezTo>
                  <a:cubicBezTo>
                    <a:pt x="3415" y="13163"/>
                    <a:pt x="3404" y="13163"/>
                    <a:pt x="3429" y="13156"/>
                  </a:cubicBezTo>
                  <a:lnTo>
                    <a:pt x="3429" y="13134"/>
                  </a:lnTo>
                  <a:cubicBezTo>
                    <a:pt x="3429" y="13127"/>
                    <a:pt x="3443" y="13116"/>
                    <a:pt x="3450" y="13116"/>
                  </a:cubicBezTo>
                  <a:cubicBezTo>
                    <a:pt x="3450" y="13079"/>
                    <a:pt x="3486" y="13068"/>
                    <a:pt x="3507" y="13054"/>
                  </a:cubicBezTo>
                  <a:cubicBezTo>
                    <a:pt x="3529" y="13039"/>
                    <a:pt x="3532" y="12992"/>
                    <a:pt x="3540" y="12963"/>
                  </a:cubicBezTo>
                  <a:cubicBezTo>
                    <a:pt x="3557" y="12904"/>
                    <a:pt x="3589" y="12893"/>
                    <a:pt x="3636" y="12879"/>
                  </a:cubicBezTo>
                  <a:cubicBezTo>
                    <a:pt x="3721" y="12850"/>
                    <a:pt x="3778" y="12835"/>
                    <a:pt x="3867" y="12806"/>
                  </a:cubicBezTo>
                  <a:cubicBezTo>
                    <a:pt x="3914" y="12791"/>
                    <a:pt x="3924" y="12737"/>
                    <a:pt x="3970" y="12737"/>
                  </a:cubicBezTo>
                  <a:cubicBezTo>
                    <a:pt x="3988" y="12737"/>
                    <a:pt x="4002" y="12777"/>
                    <a:pt x="4002" y="12781"/>
                  </a:cubicBezTo>
                  <a:cubicBezTo>
                    <a:pt x="4002" y="12810"/>
                    <a:pt x="3981" y="12824"/>
                    <a:pt x="3967" y="12824"/>
                  </a:cubicBezTo>
                  <a:cubicBezTo>
                    <a:pt x="3956" y="12879"/>
                    <a:pt x="3935" y="12941"/>
                    <a:pt x="3935" y="12973"/>
                  </a:cubicBezTo>
                  <a:cubicBezTo>
                    <a:pt x="3935" y="13014"/>
                    <a:pt x="3954" y="13084"/>
                    <a:pt x="3994" y="13084"/>
                  </a:cubicBezTo>
                  <a:cubicBezTo>
                    <a:pt x="4008" y="13084"/>
                    <a:pt x="4027" y="13039"/>
                    <a:pt x="4027" y="13025"/>
                  </a:cubicBezTo>
                  <a:cubicBezTo>
                    <a:pt x="4027" y="12981"/>
                    <a:pt x="3985" y="12955"/>
                    <a:pt x="3985" y="12912"/>
                  </a:cubicBezTo>
                  <a:cubicBezTo>
                    <a:pt x="3985" y="12857"/>
                    <a:pt x="4041" y="12864"/>
                    <a:pt x="4074" y="12842"/>
                  </a:cubicBezTo>
                  <a:lnTo>
                    <a:pt x="4159" y="12842"/>
                  </a:lnTo>
                  <a:cubicBezTo>
                    <a:pt x="4145" y="12799"/>
                    <a:pt x="4091" y="12817"/>
                    <a:pt x="4091" y="12773"/>
                  </a:cubicBezTo>
                  <a:lnTo>
                    <a:pt x="4154" y="12774"/>
                  </a:lnTo>
                  <a:cubicBezTo>
                    <a:pt x="4168" y="12833"/>
                    <a:pt x="4248" y="12853"/>
                    <a:pt x="4301" y="12864"/>
                  </a:cubicBezTo>
                  <a:cubicBezTo>
                    <a:pt x="4301" y="12900"/>
                    <a:pt x="4323" y="12926"/>
                    <a:pt x="4344" y="12930"/>
                  </a:cubicBezTo>
                  <a:lnTo>
                    <a:pt x="4537" y="12930"/>
                  </a:lnTo>
                  <a:cubicBezTo>
                    <a:pt x="4537" y="12963"/>
                    <a:pt x="4580" y="12970"/>
                    <a:pt x="4608" y="12970"/>
                  </a:cubicBezTo>
                  <a:cubicBezTo>
                    <a:pt x="4661" y="12963"/>
                    <a:pt x="4697" y="12963"/>
                    <a:pt x="4718" y="12919"/>
                  </a:cubicBezTo>
                  <a:cubicBezTo>
                    <a:pt x="4722" y="12908"/>
                    <a:pt x="4796" y="12908"/>
                    <a:pt x="4807" y="12900"/>
                  </a:cubicBezTo>
                  <a:cubicBezTo>
                    <a:pt x="4843" y="12900"/>
                    <a:pt x="4907" y="12912"/>
                    <a:pt x="4907" y="12912"/>
                  </a:cubicBezTo>
                  <a:cubicBezTo>
                    <a:pt x="4893" y="12923"/>
                    <a:pt x="4864" y="12926"/>
                    <a:pt x="4854" y="12919"/>
                  </a:cubicBezTo>
                  <a:lnTo>
                    <a:pt x="4854" y="12948"/>
                  </a:lnTo>
                  <a:cubicBezTo>
                    <a:pt x="4878" y="12999"/>
                    <a:pt x="4953" y="13010"/>
                    <a:pt x="5007" y="13029"/>
                  </a:cubicBezTo>
                  <a:cubicBezTo>
                    <a:pt x="5053" y="13043"/>
                    <a:pt x="5042" y="13098"/>
                    <a:pt x="5057" y="13145"/>
                  </a:cubicBezTo>
                  <a:lnTo>
                    <a:pt x="5156" y="13145"/>
                  </a:lnTo>
                  <a:cubicBezTo>
                    <a:pt x="5224" y="13214"/>
                    <a:pt x="5256" y="13203"/>
                    <a:pt x="5299" y="13294"/>
                  </a:cubicBezTo>
                  <a:cubicBezTo>
                    <a:pt x="5306" y="13309"/>
                    <a:pt x="5334" y="13316"/>
                    <a:pt x="5352" y="13316"/>
                  </a:cubicBezTo>
                  <a:cubicBezTo>
                    <a:pt x="5377" y="13419"/>
                    <a:pt x="5526" y="13407"/>
                    <a:pt x="5623" y="13426"/>
                  </a:cubicBezTo>
                  <a:lnTo>
                    <a:pt x="5715" y="13426"/>
                  </a:lnTo>
                  <a:cubicBezTo>
                    <a:pt x="5740" y="13436"/>
                    <a:pt x="5797" y="13466"/>
                    <a:pt x="5833" y="13466"/>
                  </a:cubicBezTo>
                  <a:lnTo>
                    <a:pt x="5833" y="13473"/>
                  </a:lnTo>
                  <a:lnTo>
                    <a:pt x="5854" y="13473"/>
                  </a:lnTo>
                  <a:cubicBezTo>
                    <a:pt x="5911" y="13473"/>
                    <a:pt x="5986" y="13593"/>
                    <a:pt x="6046" y="13608"/>
                  </a:cubicBezTo>
                  <a:cubicBezTo>
                    <a:pt x="6046" y="13651"/>
                    <a:pt x="6093" y="13768"/>
                    <a:pt x="6111" y="13808"/>
                  </a:cubicBezTo>
                  <a:cubicBezTo>
                    <a:pt x="6129" y="13844"/>
                    <a:pt x="6175" y="13844"/>
                    <a:pt x="6175" y="13881"/>
                  </a:cubicBezTo>
                  <a:cubicBezTo>
                    <a:pt x="6118" y="13954"/>
                    <a:pt x="6015" y="13990"/>
                    <a:pt x="6015" y="14100"/>
                  </a:cubicBezTo>
                  <a:cubicBezTo>
                    <a:pt x="6015" y="14136"/>
                    <a:pt x="6046" y="14132"/>
                    <a:pt x="6064" y="14140"/>
                  </a:cubicBezTo>
                  <a:cubicBezTo>
                    <a:pt x="6100" y="14158"/>
                    <a:pt x="6118" y="14187"/>
                    <a:pt x="6125" y="14224"/>
                  </a:cubicBezTo>
                  <a:lnTo>
                    <a:pt x="6210" y="14224"/>
                  </a:lnTo>
                  <a:cubicBezTo>
                    <a:pt x="6210" y="14235"/>
                    <a:pt x="6217" y="14264"/>
                    <a:pt x="6228" y="14264"/>
                  </a:cubicBezTo>
                  <a:cubicBezTo>
                    <a:pt x="6242" y="14264"/>
                    <a:pt x="6257" y="14238"/>
                    <a:pt x="6267" y="14220"/>
                  </a:cubicBezTo>
                  <a:cubicBezTo>
                    <a:pt x="6303" y="14162"/>
                    <a:pt x="6346" y="14085"/>
                    <a:pt x="6403" y="14085"/>
                  </a:cubicBezTo>
                  <a:cubicBezTo>
                    <a:pt x="6467" y="14085"/>
                    <a:pt x="6595" y="14155"/>
                    <a:pt x="6641" y="14184"/>
                  </a:cubicBezTo>
                  <a:cubicBezTo>
                    <a:pt x="6670" y="14202"/>
                    <a:pt x="6702" y="14194"/>
                    <a:pt x="6709" y="14224"/>
                  </a:cubicBezTo>
                  <a:cubicBezTo>
                    <a:pt x="6720" y="14257"/>
                    <a:pt x="6716" y="14282"/>
                    <a:pt x="6716" y="14314"/>
                  </a:cubicBezTo>
                  <a:lnTo>
                    <a:pt x="6741" y="14314"/>
                  </a:lnTo>
                  <a:cubicBezTo>
                    <a:pt x="6773" y="14300"/>
                    <a:pt x="6787" y="14275"/>
                    <a:pt x="6819" y="14275"/>
                  </a:cubicBezTo>
                  <a:cubicBezTo>
                    <a:pt x="6894" y="14275"/>
                    <a:pt x="6908" y="14333"/>
                    <a:pt x="6980" y="14333"/>
                  </a:cubicBezTo>
                  <a:lnTo>
                    <a:pt x="7115" y="14314"/>
                  </a:lnTo>
                  <a:cubicBezTo>
                    <a:pt x="7182" y="14329"/>
                    <a:pt x="7243" y="14355"/>
                    <a:pt x="7282" y="14373"/>
                  </a:cubicBezTo>
                  <a:cubicBezTo>
                    <a:pt x="7314" y="14428"/>
                    <a:pt x="7425" y="14530"/>
                    <a:pt x="7482" y="14548"/>
                  </a:cubicBezTo>
                  <a:cubicBezTo>
                    <a:pt x="7531" y="14562"/>
                    <a:pt x="7564" y="14541"/>
                    <a:pt x="7613" y="14555"/>
                  </a:cubicBezTo>
                  <a:cubicBezTo>
                    <a:pt x="7685" y="14578"/>
                    <a:pt x="7702" y="14654"/>
                    <a:pt x="7702" y="14731"/>
                  </a:cubicBezTo>
                  <a:cubicBezTo>
                    <a:pt x="7702" y="15000"/>
                    <a:pt x="7557" y="15071"/>
                    <a:pt x="7462" y="15221"/>
                  </a:cubicBezTo>
                  <a:cubicBezTo>
                    <a:pt x="7440" y="15253"/>
                    <a:pt x="7425" y="15262"/>
                    <a:pt x="7403" y="15295"/>
                  </a:cubicBezTo>
                  <a:cubicBezTo>
                    <a:pt x="7368" y="15350"/>
                    <a:pt x="7328" y="15357"/>
                    <a:pt x="7293" y="15394"/>
                  </a:cubicBezTo>
                  <a:cubicBezTo>
                    <a:pt x="7240" y="15448"/>
                    <a:pt x="7292" y="15566"/>
                    <a:pt x="7292" y="15654"/>
                  </a:cubicBezTo>
                  <a:cubicBezTo>
                    <a:pt x="7292" y="15719"/>
                    <a:pt x="7268" y="15780"/>
                    <a:pt x="7268" y="15827"/>
                  </a:cubicBezTo>
                  <a:cubicBezTo>
                    <a:pt x="7268" y="15846"/>
                    <a:pt x="7254" y="15860"/>
                    <a:pt x="7250" y="15871"/>
                  </a:cubicBezTo>
                  <a:cubicBezTo>
                    <a:pt x="7236" y="15889"/>
                    <a:pt x="7204" y="15926"/>
                    <a:pt x="7204" y="15955"/>
                  </a:cubicBezTo>
                  <a:cubicBezTo>
                    <a:pt x="7204" y="15991"/>
                    <a:pt x="7193" y="16064"/>
                    <a:pt x="7186" y="16079"/>
                  </a:cubicBezTo>
                  <a:cubicBezTo>
                    <a:pt x="7133" y="16163"/>
                    <a:pt x="7115" y="16199"/>
                    <a:pt x="7061" y="16272"/>
                  </a:cubicBezTo>
                  <a:cubicBezTo>
                    <a:pt x="7047" y="16293"/>
                    <a:pt x="7051" y="16338"/>
                    <a:pt x="7043" y="16352"/>
                  </a:cubicBezTo>
                  <a:cubicBezTo>
                    <a:pt x="7022" y="16396"/>
                    <a:pt x="6947" y="16447"/>
                    <a:pt x="6887" y="16447"/>
                  </a:cubicBezTo>
                  <a:cubicBezTo>
                    <a:pt x="6819" y="16447"/>
                    <a:pt x="6766" y="16443"/>
                    <a:pt x="6713" y="16468"/>
                  </a:cubicBezTo>
                  <a:cubicBezTo>
                    <a:pt x="6691" y="16480"/>
                    <a:pt x="6688" y="16498"/>
                    <a:pt x="6677" y="16509"/>
                  </a:cubicBezTo>
                  <a:cubicBezTo>
                    <a:pt x="6591" y="16596"/>
                    <a:pt x="6502" y="16545"/>
                    <a:pt x="6438" y="16647"/>
                  </a:cubicBezTo>
                  <a:cubicBezTo>
                    <a:pt x="6410" y="16695"/>
                    <a:pt x="6363" y="16695"/>
                    <a:pt x="6335" y="16724"/>
                  </a:cubicBezTo>
                  <a:cubicBezTo>
                    <a:pt x="6289" y="16771"/>
                    <a:pt x="6296" y="16822"/>
                    <a:pt x="6296" y="16892"/>
                  </a:cubicBezTo>
                  <a:lnTo>
                    <a:pt x="6296" y="17063"/>
                  </a:lnTo>
                  <a:cubicBezTo>
                    <a:pt x="6224" y="17099"/>
                    <a:pt x="6189" y="17161"/>
                    <a:pt x="6153" y="17238"/>
                  </a:cubicBezTo>
                  <a:lnTo>
                    <a:pt x="6153" y="17234"/>
                  </a:lnTo>
                  <a:cubicBezTo>
                    <a:pt x="6129" y="17282"/>
                    <a:pt x="6132" y="17307"/>
                    <a:pt x="6103" y="17354"/>
                  </a:cubicBezTo>
                  <a:cubicBezTo>
                    <a:pt x="6039" y="17453"/>
                    <a:pt x="5968" y="17464"/>
                    <a:pt x="5908" y="17558"/>
                  </a:cubicBezTo>
                  <a:cubicBezTo>
                    <a:pt x="5836" y="17668"/>
                    <a:pt x="5809" y="17850"/>
                    <a:pt x="5645" y="17850"/>
                  </a:cubicBezTo>
                  <a:cubicBezTo>
                    <a:pt x="5588" y="17850"/>
                    <a:pt x="5509" y="17810"/>
                    <a:pt x="5484" y="17810"/>
                  </a:cubicBezTo>
                  <a:cubicBezTo>
                    <a:pt x="5434" y="17810"/>
                    <a:pt x="5388" y="17766"/>
                    <a:pt x="5334" y="17766"/>
                  </a:cubicBezTo>
                  <a:cubicBezTo>
                    <a:pt x="5323" y="17766"/>
                    <a:pt x="5306" y="17773"/>
                    <a:pt x="5306" y="17785"/>
                  </a:cubicBezTo>
                  <a:cubicBezTo>
                    <a:pt x="5306" y="17817"/>
                    <a:pt x="5359" y="17835"/>
                    <a:pt x="5370" y="17846"/>
                  </a:cubicBezTo>
                  <a:cubicBezTo>
                    <a:pt x="5398" y="17875"/>
                    <a:pt x="5398" y="17916"/>
                    <a:pt x="5413" y="17959"/>
                  </a:cubicBezTo>
                  <a:cubicBezTo>
                    <a:pt x="5423" y="18000"/>
                    <a:pt x="5480" y="18000"/>
                    <a:pt x="5480" y="18039"/>
                  </a:cubicBezTo>
                  <a:cubicBezTo>
                    <a:pt x="5480" y="18084"/>
                    <a:pt x="5480" y="18107"/>
                    <a:pt x="5463" y="18136"/>
                  </a:cubicBezTo>
                  <a:cubicBezTo>
                    <a:pt x="5431" y="18188"/>
                    <a:pt x="5405" y="18211"/>
                    <a:pt x="5370" y="18247"/>
                  </a:cubicBezTo>
                  <a:cubicBezTo>
                    <a:pt x="5309" y="18309"/>
                    <a:pt x="5235" y="18291"/>
                    <a:pt x="5149" y="18321"/>
                  </a:cubicBezTo>
                  <a:cubicBezTo>
                    <a:pt x="5092" y="18338"/>
                    <a:pt x="4975" y="18298"/>
                    <a:pt x="4942" y="18331"/>
                  </a:cubicBezTo>
                  <a:cubicBezTo>
                    <a:pt x="4896" y="18378"/>
                    <a:pt x="4932" y="18488"/>
                    <a:pt x="4907" y="18539"/>
                  </a:cubicBezTo>
                  <a:lnTo>
                    <a:pt x="4907" y="18575"/>
                  </a:lnTo>
                  <a:cubicBezTo>
                    <a:pt x="4907" y="18594"/>
                    <a:pt x="4850" y="18619"/>
                    <a:pt x="4825" y="18619"/>
                  </a:cubicBezTo>
                  <a:cubicBezTo>
                    <a:pt x="4750" y="18619"/>
                    <a:pt x="4736" y="18568"/>
                    <a:pt x="4665" y="18568"/>
                  </a:cubicBezTo>
                  <a:cubicBezTo>
                    <a:pt x="4640" y="18568"/>
                    <a:pt x="4629" y="18594"/>
                    <a:pt x="4629" y="18612"/>
                  </a:cubicBezTo>
                  <a:cubicBezTo>
                    <a:pt x="4629" y="18663"/>
                    <a:pt x="4672" y="18758"/>
                    <a:pt x="4704" y="18758"/>
                  </a:cubicBezTo>
                  <a:cubicBezTo>
                    <a:pt x="4722" y="18758"/>
                    <a:pt x="4743" y="18735"/>
                    <a:pt x="4754" y="18732"/>
                  </a:cubicBezTo>
                  <a:cubicBezTo>
                    <a:pt x="4768" y="18746"/>
                    <a:pt x="4786" y="18751"/>
                    <a:pt x="4786" y="18768"/>
                  </a:cubicBezTo>
                  <a:cubicBezTo>
                    <a:pt x="4786" y="18790"/>
                    <a:pt x="4758" y="18816"/>
                    <a:pt x="4750" y="18816"/>
                  </a:cubicBezTo>
                  <a:cubicBezTo>
                    <a:pt x="4708" y="18816"/>
                    <a:pt x="4693" y="18783"/>
                    <a:pt x="4658" y="18783"/>
                  </a:cubicBezTo>
                  <a:cubicBezTo>
                    <a:pt x="4658" y="18823"/>
                    <a:pt x="4679" y="18830"/>
                    <a:pt x="4697" y="18838"/>
                  </a:cubicBezTo>
                  <a:cubicBezTo>
                    <a:pt x="4633" y="18903"/>
                    <a:pt x="4633" y="18969"/>
                    <a:pt x="4611" y="19060"/>
                  </a:cubicBezTo>
                  <a:cubicBezTo>
                    <a:pt x="4604" y="19100"/>
                    <a:pt x="4540" y="19104"/>
                    <a:pt x="4515" y="19107"/>
                  </a:cubicBezTo>
                  <a:cubicBezTo>
                    <a:pt x="4458" y="19122"/>
                    <a:pt x="4408" y="19173"/>
                    <a:pt x="4408" y="19235"/>
                  </a:cubicBezTo>
                  <a:cubicBezTo>
                    <a:pt x="4408" y="19377"/>
                    <a:pt x="4568" y="19326"/>
                    <a:pt x="4568" y="19440"/>
                  </a:cubicBezTo>
                  <a:cubicBezTo>
                    <a:pt x="4568" y="19541"/>
                    <a:pt x="4480" y="19552"/>
                    <a:pt x="4430" y="19603"/>
                  </a:cubicBezTo>
                  <a:cubicBezTo>
                    <a:pt x="4401" y="19632"/>
                    <a:pt x="4412" y="19679"/>
                    <a:pt x="4391" y="19727"/>
                  </a:cubicBezTo>
                  <a:cubicBezTo>
                    <a:pt x="4366" y="19778"/>
                    <a:pt x="4309" y="19756"/>
                    <a:pt x="4277" y="19789"/>
                  </a:cubicBezTo>
                  <a:cubicBezTo>
                    <a:pt x="4234" y="19833"/>
                    <a:pt x="4216" y="19884"/>
                    <a:pt x="4216" y="19953"/>
                  </a:cubicBezTo>
                  <a:cubicBezTo>
                    <a:pt x="4216" y="19989"/>
                    <a:pt x="4248" y="20033"/>
                    <a:pt x="4269" y="20036"/>
                  </a:cubicBezTo>
                  <a:cubicBezTo>
                    <a:pt x="4291" y="20049"/>
                    <a:pt x="4305" y="20076"/>
                    <a:pt x="4315" y="20108"/>
                  </a:cubicBezTo>
                  <a:cubicBezTo>
                    <a:pt x="6066" y="21056"/>
                    <a:pt x="8107" y="21600"/>
                    <a:pt x="10287" y="21600"/>
                  </a:cubicBezTo>
                  <a:cubicBezTo>
                    <a:pt x="15475" y="21600"/>
                    <a:pt x="19879" y="18519"/>
                    <a:pt x="21445" y="14243"/>
                  </a:cubicBezTo>
                  <a:cubicBezTo>
                    <a:pt x="21415" y="14198"/>
                    <a:pt x="21394" y="14153"/>
                    <a:pt x="21370" y="14100"/>
                  </a:cubicBezTo>
                  <a:cubicBezTo>
                    <a:pt x="21363" y="14081"/>
                    <a:pt x="21320" y="14009"/>
                    <a:pt x="21309" y="14009"/>
                  </a:cubicBezTo>
                  <a:cubicBezTo>
                    <a:pt x="21299" y="14009"/>
                    <a:pt x="21306" y="13987"/>
                    <a:pt x="21299" y="13976"/>
                  </a:cubicBezTo>
                  <a:cubicBezTo>
                    <a:pt x="21295" y="13969"/>
                    <a:pt x="21252" y="13965"/>
                    <a:pt x="21242" y="13958"/>
                  </a:cubicBezTo>
                  <a:cubicBezTo>
                    <a:pt x="21224" y="13946"/>
                    <a:pt x="21199" y="13859"/>
                    <a:pt x="21192" y="13830"/>
                  </a:cubicBezTo>
                  <a:cubicBezTo>
                    <a:pt x="21167" y="13746"/>
                    <a:pt x="21085" y="13761"/>
                    <a:pt x="21060" y="13710"/>
                  </a:cubicBezTo>
                  <a:cubicBezTo>
                    <a:pt x="21039" y="13666"/>
                    <a:pt x="21028" y="13644"/>
                    <a:pt x="21006" y="13600"/>
                  </a:cubicBezTo>
                  <a:cubicBezTo>
                    <a:pt x="20992" y="13568"/>
                    <a:pt x="20957" y="13575"/>
                    <a:pt x="20925" y="13568"/>
                  </a:cubicBezTo>
                  <a:cubicBezTo>
                    <a:pt x="20896" y="13561"/>
                    <a:pt x="20839" y="13459"/>
                    <a:pt x="20829" y="13422"/>
                  </a:cubicBezTo>
                  <a:lnTo>
                    <a:pt x="20829" y="13393"/>
                  </a:lnTo>
                  <a:lnTo>
                    <a:pt x="20850" y="13393"/>
                  </a:lnTo>
                  <a:cubicBezTo>
                    <a:pt x="20886" y="13393"/>
                    <a:pt x="20893" y="13411"/>
                    <a:pt x="20921" y="13426"/>
                  </a:cubicBezTo>
                  <a:lnTo>
                    <a:pt x="21039" y="13426"/>
                  </a:lnTo>
                  <a:cubicBezTo>
                    <a:pt x="21117" y="13451"/>
                    <a:pt x="21142" y="13506"/>
                    <a:pt x="21171" y="13564"/>
                  </a:cubicBezTo>
                  <a:cubicBezTo>
                    <a:pt x="21177" y="13582"/>
                    <a:pt x="21195" y="13579"/>
                    <a:pt x="21210" y="13582"/>
                  </a:cubicBezTo>
                  <a:cubicBezTo>
                    <a:pt x="21263" y="13600"/>
                    <a:pt x="21288" y="13644"/>
                    <a:pt x="21323" y="13681"/>
                  </a:cubicBezTo>
                  <a:cubicBezTo>
                    <a:pt x="21391" y="13750"/>
                    <a:pt x="21430" y="13797"/>
                    <a:pt x="21530" y="13830"/>
                  </a:cubicBezTo>
                  <a:cubicBezTo>
                    <a:pt x="21547" y="13836"/>
                    <a:pt x="21564" y="13842"/>
                    <a:pt x="21580" y="13848"/>
                  </a:cubicBezTo>
                  <a:cubicBezTo>
                    <a:pt x="21586" y="13827"/>
                    <a:pt x="21593" y="13807"/>
                    <a:pt x="21600" y="13786"/>
                  </a:cubicBezTo>
                  <a:cubicBezTo>
                    <a:pt x="21497" y="13744"/>
                    <a:pt x="21407" y="13641"/>
                    <a:pt x="21370" y="13528"/>
                  </a:cubicBezTo>
                  <a:close/>
                </a:path>
              </a:pathLst>
            </a:custGeom>
            <a:gradFill>
              <a:gsLst>
                <a:gs pos="17000">
                  <a:schemeClr val="accent3"/>
                </a:gs>
                <a:gs pos="100000">
                  <a:schemeClr val="accent2"/>
                </a:gs>
              </a:gsLst>
              <a:path path="rect">
                <a:fillToRect l="100000" t="100000"/>
              </a:path>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4" name="Group 13"/>
          <p:cNvGrpSpPr/>
          <p:nvPr/>
        </p:nvGrpSpPr>
        <p:grpSpPr>
          <a:xfrm>
            <a:off x="12194806" y="1133073"/>
            <a:ext cx="4786195" cy="8097054"/>
            <a:chOff x="4808524" y="1618365"/>
            <a:chExt cx="2817761" cy="4766952"/>
          </a:xfrm>
        </p:grpSpPr>
        <p:grpSp>
          <p:nvGrpSpPr>
            <p:cNvPr id="4" name="Group 3"/>
            <p:cNvGrpSpPr/>
            <p:nvPr/>
          </p:nvGrpSpPr>
          <p:grpSpPr>
            <a:xfrm>
              <a:off x="4808524" y="1618365"/>
              <a:ext cx="1571358" cy="4691325"/>
              <a:chOff x="4808524" y="1618365"/>
              <a:chExt cx="1571358" cy="4691325"/>
            </a:xfrm>
          </p:grpSpPr>
          <p:sp>
            <p:nvSpPr>
              <p:cNvPr id="5" name="Freeform 4"/>
              <p:cNvSpPr/>
              <p:nvPr/>
            </p:nvSpPr>
            <p:spPr>
              <a:xfrm>
                <a:off x="4808524" y="2610229"/>
                <a:ext cx="1571358" cy="815415"/>
              </a:xfrm>
              <a:custGeom>
                <a:avLst/>
                <a:gdLst>
                  <a:gd name="connsiteX0" fmla="*/ 130601 w 1574150"/>
                  <a:gd name="connsiteY0" fmla="*/ 0 h 816864"/>
                  <a:gd name="connsiteX1" fmla="*/ 1430563 w 1574150"/>
                  <a:gd name="connsiteY1" fmla="*/ 0 h 816864"/>
                  <a:gd name="connsiteX2" fmla="*/ 1431521 w 1574150"/>
                  <a:gd name="connsiteY2" fmla="*/ 42662 h 816864"/>
                  <a:gd name="connsiteX3" fmla="*/ 1503703 w 1574150"/>
                  <a:gd name="connsiteY3" fmla="*/ 373229 h 816864"/>
                  <a:gd name="connsiteX4" fmla="*/ 1535873 w 1574150"/>
                  <a:gd name="connsiteY4" fmla="*/ 611826 h 816864"/>
                  <a:gd name="connsiteX5" fmla="*/ 1553388 w 1574150"/>
                  <a:gd name="connsiteY5" fmla="*/ 666481 h 816864"/>
                  <a:gd name="connsiteX6" fmla="*/ 1558297 w 1574150"/>
                  <a:gd name="connsiteY6" fmla="*/ 711259 h 816864"/>
                  <a:gd name="connsiteX7" fmla="*/ 1570682 w 1574150"/>
                  <a:gd name="connsiteY7" fmla="*/ 753623 h 816864"/>
                  <a:gd name="connsiteX8" fmla="*/ 1550823 w 1574150"/>
                  <a:gd name="connsiteY8" fmla="*/ 785670 h 816864"/>
                  <a:gd name="connsiteX9" fmla="*/ 1566528 w 1574150"/>
                  <a:gd name="connsiteY9" fmla="*/ 811876 h 816864"/>
                  <a:gd name="connsiteX10" fmla="*/ 1567324 w 1574150"/>
                  <a:gd name="connsiteY10" fmla="*/ 816864 h 816864"/>
                  <a:gd name="connsiteX11" fmla="*/ 1298979 w 1574150"/>
                  <a:gd name="connsiteY11" fmla="*/ 816864 h 816864"/>
                  <a:gd name="connsiteX12" fmla="*/ 1299908 w 1574150"/>
                  <a:gd name="connsiteY12" fmla="*/ 798181 h 816864"/>
                  <a:gd name="connsiteX13" fmla="*/ 1292433 w 1574150"/>
                  <a:gd name="connsiteY13" fmla="*/ 693699 h 816864"/>
                  <a:gd name="connsiteX14" fmla="*/ 1282394 w 1574150"/>
                  <a:gd name="connsiteY14" fmla="*/ 708845 h 816864"/>
                  <a:gd name="connsiteX15" fmla="*/ 1276211 w 1574150"/>
                  <a:gd name="connsiteY15" fmla="*/ 813484 h 816864"/>
                  <a:gd name="connsiteX16" fmla="*/ 1276098 w 1574150"/>
                  <a:gd name="connsiteY16" fmla="*/ 816864 h 816864"/>
                  <a:gd name="connsiteX17" fmla="*/ 317690 w 1574150"/>
                  <a:gd name="connsiteY17" fmla="*/ 816864 h 816864"/>
                  <a:gd name="connsiteX18" fmla="*/ 317426 w 1574150"/>
                  <a:gd name="connsiteY18" fmla="*/ 800020 h 816864"/>
                  <a:gd name="connsiteX19" fmla="*/ 315814 w 1574150"/>
                  <a:gd name="connsiteY19" fmla="*/ 673944 h 816864"/>
                  <a:gd name="connsiteX20" fmla="*/ 288554 w 1574150"/>
                  <a:gd name="connsiteY20" fmla="*/ 723551 h 816864"/>
                  <a:gd name="connsiteX21" fmla="*/ 281079 w 1574150"/>
                  <a:gd name="connsiteY21" fmla="*/ 800596 h 816864"/>
                  <a:gd name="connsiteX22" fmla="*/ 280855 w 1574150"/>
                  <a:gd name="connsiteY22" fmla="*/ 816864 h 816864"/>
                  <a:gd name="connsiteX23" fmla="*/ 12643 w 1574150"/>
                  <a:gd name="connsiteY23" fmla="*/ 816864 h 816864"/>
                  <a:gd name="connsiteX24" fmla="*/ 9297 w 1574150"/>
                  <a:gd name="connsiteY24" fmla="*/ 772390 h 816864"/>
                  <a:gd name="connsiteX25" fmla="*/ 265 w 1574150"/>
                  <a:gd name="connsiteY25" fmla="*/ 736063 h 816864"/>
                  <a:gd name="connsiteX26" fmla="*/ 84832 w 1574150"/>
                  <a:gd name="connsiteY26" fmla="*/ 400666 h 816864"/>
                  <a:gd name="connsiteX27" fmla="*/ 126980 w 1574150"/>
                  <a:gd name="connsiteY27" fmla="*/ 38238 h 816864"/>
                  <a:gd name="connsiteX28" fmla="*/ 130601 w 1574150"/>
                  <a:gd name="connsiteY28" fmla="*/ 0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150" h="816864">
                    <a:moveTo>
                      <a:pt x="130601" y="0"/>
                    </a:moveTo>
                    <a:lnTo>
                      <a:pt x="1430563" y="0"/>
                    </a:lnTo>
                    <a:lnTo>
                      <a:pt x="1431521" y="42662"/>
                    </a:lnTo>
                    <a:cubicBezTo>
                      <a:pt x="1436577" y="117292"/>
                      <a:pt x="1481279" y="276210"/>
                      <a:pt x="1503703" y="373229"/>
                    </a:cubicBezTo>
                    <a:cubicBezTo>
                      <a:pt x="1526054" y="470028"/>
                      <a:pt x="1535873" y="581974"/>
                      <a:pt x="1535873" y="611826"/>
                    </a:cubicBezTo>
                    <a:cubicBezTo>
                      <a:pt x="1535873" y="641678"/>
                      <a:pt x="1553388" y="659018"/>
                      <a:pt x="1553388" y="666481"/>
                    </a:cubicBezTo>
                    <a:cubicBezTo>
                      <a:pt x="1555659" y="686236"/>
                      <a:pt x="1560789" y="698748"/>
                      <a:pt x="1558297" y="711259"/>
                    </a:cubicBezTo>
                    <a:cubicBezTo>
                      <a:pt x="1573174" y="723551"/>
                      <a:pt x="1578230" y="743526"/>
                      <a:pt x="1570682" y="753623"/>
                    </a:cubicBezTo>
                    <a:cubicBezTo>
                      <a:pt x="1563281" y="763500"/>
                      <a:pt x="1550823" y="785670"/>
                      <a:pt x="1550823" y="785670"/>
                    </a:cubicBezTo>
                    <a:cubicBezTo>
                      <a:pt x="1550823" y="785670"/>
                      <a:pt x="1560592" y="791226"/>
                      <a:pt x="1566528" y="811876"/>
                    </a:cubicBezTo>
                    <a:lnTo>
                      <a:pt x="1567324" y="816864"/>
                    </a:lnTo>
                    <a:lnTo>
                      <a:pt x="1298979" y="816864"/>
                    </a:lnTo>
                    <a:lnTo>
                      <a:pt x="1299908" y="798181"/>
                    </a:lnTo>
                    <a:cubicBezTo>
                      <a:pt x="1302326" y="755818"/>
                      <a:pt x="1292433" y="716088"/>
                      <a:pt x="1292433" y="693699"/>
                    </a:cubicBezTo>
                    <a:cubicBezTo>
                      <a:pt x="1292433" y="671310"/>
                      <a:pt x="1282394" y="708845"/>
                      <a:pt x="1282394" y="708845"/>
                    </a:cubicBezTo>
                    <a:cubicBezTo>
                      <a:pt x="1282394" y="708845"/>
                      <a:pt x="1278272" y="770209"/>
                      <a:pt x="1276211" y="813484"/>
                    </a:cubicBezTo>
                    <a:lnTo>
                      <a:pt x="1276098" y="816864"/>
                    </a:lnTo>
                    <a:lnTo>
                      <a:pt x="317690" y="816864"/>
                    </a:lnTo>
                    <a:lnTo>
                      <a:pt x="317426" y="800020"/>
                    </a:lnTo>
                    <a:cubicBezTo>
                      <a:pt x="316474" y="734800"/>
                      <a:pt x="315814" y="673944"/>
                      <a:pt x="315814" y="673944"/>
                    </a:cubicBezTo>
                    <a:cubicBezTo>
                      <a:pt x="315814" y="673944"/>
                      <a:pt x="300938" y="691285"/>
                      <a:pt x="288554" y="723551"/>
                    </a:cubicBezTo>
                    <a:cubicBezTo>
                      <a:pt x="276242" y="755818"/>
                      <a:pt x="283644" y="768329"/>
                      <a:pt x="281079" y="800596"/>
                    </a:cubicBezTo>
                    <a:lnTo>
                      <a:pt x="280855" y="816864"/>
                    </a:lnTo>
                    <a:lnTo>
                      <a:pt x="12643" y="816864"/>
                    </a:lnTo>
                    <a:lnTo>
                      <a:pt x="9297" y="772390"/>
                    </a:lnTo>
                    <a:cubicBezTo>
                      <a:pt x="6494" y="759055"/>
                      <a:pt x="2757" y="747257"/>
                      <a:pt x="265" y="736063"/>
                    </a:cubicBezTo>
                    <a:cubicBezTo>
                      <a:pt x="-4644" y="713674"/>
                      <a:pt x="59990" y="556951"/>
                      <a:pt x="84832" y="400666"/>
                    </a:cubicBezTo>
                    <a:cubicBezTo>
                      <a:pt x="100313" y="302714"/>
                      <a:pt x="116795" y="143714"/>
                      <a:pt x="126980" y="38238"/>
                    </a:cubicBezTo>
                    <a:lnTo>
                      <a:pt x="13060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107559" y="4301911"/>
                <a:ext cx="1225375" cy="2007779"/>
              </a:xfrm>
              <a:custGeom>
                <a:avLst/>
                <a:gdLst>
                  <a:gd name="connsiteX0" fmla="*/ 501493 w 1227552"/>
                  <a:gd name="connsiteY0" fmla="*/ 0 h 2011347"/>
                  <a:gd name="connsiteX1" fmla="*/ 1042063 w 1227552"/>
                  <a:gd name="connsiteY1" fmla="*/ 0 h 2011347"/>
                  <a:gd name="connsiteX2" fmla="*/ 1043398 w 1227552"/>
                  <a:gd name="connsiteY2" fmla="*/ 31739 h 2011347"/>
                  <a:gd name="connsiteX3" fmla="*/ 1074942 w 1227552"/>
                  <a:gd name="connsiteY3" fmla="*/ 455175 h 2011347"/>
                  <a:gd name="connsiteX4" fmla="*/ 1122062 w 1227552"/>
                  <a:gd name="connsiteY4" fmla="*/ 947295 h 2011347"/>
                  <a:gd name="connsiteX5" fmla="*/ 1179221 w 1227552"/>
                  <a:gd name="connsiteY5" fmla="*/ 1518873 h 2011347"/>
                  <a:gd name="connsiteX6" fmla="*/ 1159362 w 1227552"/>
                  <a:gd name="connsiteY6" fmla="*/ 1652768 h 2011347"/>
                  <a:gd name="connsiteX7" fmla="*/ 1131955 w 1227552"/>
                  <a:gd name="connsiteY7" fmla="*/ 1792151 h 2011347"/>
                  <a:gd name="connsiteX8" fmla="*/ 1151887 w 1227552"/>
                  <a:gd name="connsiteY8" fmla="*/ 1846807 h 2011347"/>
                  <a:gd name="connsiteX9" fmla="*/ 1223996 w 1227552"/>
                  <a:gd name="connsiteY9" fmla="*/ 1933729 h 2011347"/>
                  <a:gd name="connsiteX10" fmla="*/ 1149396 w 1227552"/>
                  <a:gd name="connsiteY10" fmla="*/ 2003310 h 2011347"/>
                  <a:gd name="connsiteX11" fmla="*/ 1017783 w 1227552"/>
                  <a:gd name="connsiteY11" fmla="*/ 1968629 h 2011347"/>
                  <a:gd name="connsiteX12" fmla="*/ 918267 w 1227552"/>
                  <a:gd name="connsiteY12" fmla="*/ 1926266 h 2011347"/>
                  <a:gd name="connsiteX13" fmla="*/ 910865 w 1227552"/>
                  <a:gd name="connsiteY13" fmla="*/ 1804443 h 2011347"/>
                  <a:gd name="connsiteX14" fmla="*/ 848796 w 1227552"/>
                  <a:gd name="connsiteY14" fmla="*/ 1680206 h 2011347"/>
                  <a:gd name="connsiteX15" fmla="*/ 861108 w 1227552"/>
                  <a:gd name="connsiteY15" fmla="*/ 1565846 h 2011347"/>
                  <a:gd name="connsiteX16" fmla="*/ 843813 w 1227552"/>
                  <a:gd name="connsiteY16" fmla="*/ 1483973 h 2011347"/>
                  <a:gd name="connsiteX17" fmla="*/ 801530 w 1227552"/>
                  <a:gd name="connsiteY17" fmla="*/ 1320006 h 2011347"/>
                  <a:gd name="connsiteX18" fmla="*/ 729421 w 1227552"/>
                  <a:gd name="connsiteY18" fmla="*/ 1041899 h 2011347"/>
                  <a:gd name="connsiteX19" fmla="*/ 667352 w 1227552"/>
                  <a:gd name="connsiteY19" fmla="*/ 740965 h 2011347"/>
                  <a:gd name="connsiteX20" fmla="*/ 612684 w 1227552"/>
                  <a:gd name="connsiteY20" fmla="*/ 395691 h 2011347"/>
                  <a:gd name="connsiteX21" fmla="*/ 510750 w 1227552"/>
                  <a:gd name="connsiteY21" fmla="*/ 40320 h 2011347"/>
                  <a:gd name="connsiteX22" fmla="*/ 502811 w 1227552"/>
                  <a:gd name="connsiteY22" fmla="*/ 9480 h 2011347"/>
                  <a:gd name="connsiteX23" fmla="*/ 0 w 1227552"/>
                  <a:gd name="connsiteY23" fmla="*/ 0 h 2011347"/>
                  <a:gd name="connsiteX24" fmla="*/ 480638 w 1227552"/>
                  <a:gd name="connsiteY24" fmla="*/ 0 h 2011347"/>
                  <a:gd name="connsiteX25" fmla="*/ 478505 w 1227552"/>
                  <a:gd name="connsiteY25" fmla="*/ 12882 h 2011347"/>
                  <a:gd name="connsiteX26" fmla="*/ 403978 w 1227552"/>
                  <a:gd name="connsiteY26" fmla="*/ 251479 h 2011347"/>
                  <a:gd name="connsiteX27" fmla="*/ 376571 w 1227552"/>
                  <a:gd name="connsiteY27" fmla="*/ 691138 h 2011347"/>
                  <a:gd name="connsiteX28" fmla="*/ 376571 w 1227552"/>
                  <a:gd name="connsiteY28" fmla="*/ 1093921 h 2011347"/>
                  <a:gd name="connsiteX29" fmla="*/ 416363 w 1227552"/>
                  <a:gd name="connsiteY29" fmla="*/ 1409562 h 2011347"/>
                  <a:gd name="connsiteX30" fmla="*/ 418854 w 1227552"/>
                  <a:gd name="connsiteY30" fmla="*/ 1712472 h 2011347"/>
                  <a:gd name="connsiteX31" fmla="*/ 403978 w 1227552"/>
                  <a:gd name="connsiteY31" fmla="*/ 1816955 h 2011347"/>
                  <a:gd name="connsiteX32" fmla="*/ 412039 w 1227552"/>
                  <a:gd name="connsiteY32" fmla="*/ 1901682 h 2011347"/>
                  <a:gd name="connsiteX33" fmla="*/ 376571 w 1227552"/>
                  <a:gd name="connsiteY33" fmla="*/ 1926266 h 2011347"/>
                  <a:gd name="connsiteX34" fmla="*/ 148007 w 1227552"/>
                  <a:gd name="connsiteY34" fmla="*/ 2003310 h 2011347"/>
                  <a:gd name="connsiteX35" fmla="*/ 160465 w 1227552"/>
                  <a:gd name="connsiteY35" fmla="*/ 1802029 h 2011347"/>
                  <a:gd name="connsiteX36" fmla="*/ 135622 w 1227552"/>
                  <a:gd name="connsiteY36" fmla="*/ 1658036 h 2011347"/>
                  <a:gd name="connsiteX37" fmla="*/ 90774 w 1227552"/>
                  <a:gd name="connsiteY37" fmla="*/ 1327469 h 2011347"/>
                  <a:gd name="connsiteX38" fmla="*/ 41163 w 1227552"/>
                  <a:gd name="connsiteY38" fmla="*/ 942246 h 2011347"/>
                  <a:gd name="connsiteX39" fmla="*/ 21230 w 1227552"/>
                  <a:gd name="connsiteY39" fmla="*/ 502587 h 2011347"/>
                  <a:gd name="connsiteX40" fmla="*/ 15 w 1227552"/>
                  <a:gd name="connsiteY40" fmla="*/ 290 h 20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27552" h="2011347">
                    <a:moveTo>
                      <a:pt x="501493" y="0"/>
                    </a:moveTo>
                    <a:lnTo>
                      <a:pt x="1042063" y="0"/>
                    </a:lnTo>
                    <a:lnTo>
                      <a:pt x="1043398" y="31739"/>
                    </a:lnTo>
                    <a:cubicBezTo>
                      <a:pt x="1049688" y="144857"/>
                      <a:pt x="1069281" y="376814"/>
                      <a:pt x="1074942" y="455175"/>
                    </a:cubicBezTo>
                    <a:cubicBezTo>
                      <a:pt x="1082270" y="559657"/>
                      <a:pt x="1114587" y="870250"/>
                      <a:pt x="1122062" y="947295"/>
                    </a:cubicBezTo>
                    <a:cubicBezTo>
                      <a:pt x="1129537" y="1024120"/>
                      <a:pt x="1169328" y="1474315"/>
                      <a:pt x="1179221" y="1518873"/>
                    </a:cubicBezTo>
                    <a:cubicBezTo>
                      <a:pt x="1189114" y="1563432"/>
                      <a:pt x="1176803" y="1598332"/>
                      <a:pt x="1159362" y="1652768"/>
                    </a:cubicBezTo>
                    <a:cubicBezTo>
                      <a:pt x="1141994" y="1707643"/>
                      <a:pt x="1131955" y="1769762"/>
                      <a:pt x="1131955" y="1792151"/>
                    </a:cubicBezTo>
                    <a:cubicBezTo>
                      <a:pt x="1131955" y="1814540"/>
                      <a:pt x="1137011" y="1839344"/>
                      <a:pt x="1151887" y="1846807"/>
                    </a:cubicBezTo>
                    <a:cubicBezTo>
                      <a:pt x="1166837" y="1854050"/>
                      <a:pt x="1223996" y="1933729"/>
                      <a:pt x="1223996" y="1933729"/>
                    </a:cubicBezTo>
                    <a:cubicBezTo>
                      <a:pt x="1241364" y="1960947"/>
                      <a:pt x="1191679" y="2005725"/>
                      <a:pt x="1149396" y="2003310"/>
                    </a:cubicBezTo>
                    <a:cubicBezTo>
                      <a:pt x="1114587" y="2005725"/>
                      <a:pt x="1035077" y="1983336"/>
                      <a:pt x="1017783" y="1968629"/>
                    </a:cubicBezTo>
                    <a:cubicBezTo>
                      <a:pt x="1000342" y="1953703"/>
                      <a:pt x="948166" y="1941192"/>
                      <a:pt x="918267" y="1926266"/>
                    </a:cubicBezTo>
                    <a:cubicBezTo>
                      <a:pt x="888588" y="1911340"/>
                      <a:pt x="910865" y="1834515"/>
                      <a:pt x="910865" y="1804443"/>
                    </a:cubicBezTo>
                    <a:cubicBezTo>
                      <a:pt x="910865" y="1774811"/>
                      <a:pt x="871074" y="1724984"/>
                      <a:pt x="848796" y="1680206"/>
                    </a:cubicBezTo>
                    <a:cubicBezTo>
                      <a:pt x="826372" y="1635647"/>
                      <a:pt x="848796" y="1595698"/>
                      <a:pt x="861108" y="1565846"/>
                    </a:cubicBezTo>
                    <a:cubicBezTo>
                      <a:pt x="873565" y="1535994"/>
                      <a:pt x="853779" y="1523922"/>
                      <a:pt x="843813" y="1483973"/>
                    </a:cubicBezTo>
                    <a:cubicBezTo>
                      <a:pt x="833847" y="1444243"/>
                      <a:pt x="816553" y="1381905"/>
                      <a:pt x="801530" y="1320006"/>
                    </a:cubicBezTo>
                    <a:cubicBezTo>
                      <a:pt x="786727" y="1257668"/>
                      <a:pt x="736896" y="1101384"/>
                      <a:pt x="729421" y="1041899"/>
                    </a:cubicBezTo>
                    <a:cubicBezTo>
                      <a:pt x="722020" y="981976"/>
                      <a:pt x="692121" y="877713"/>
                      <a:pt x="667352" y="740965"/>
                    </a:cubicBezTo>
                    <a:cubicBezTo>
                      <a:pt x="642583" y="604435"/>
                      <a:pt x="632617" y="470101"/>
                      <a:pt x="612684" y="395691"/>
                    </a:cubicBezTo>
                    <a:cubicBezTo>
                      <a:pt x="592898" y="321061"/>
                      <a:pt x="523208" y="70172"/>
                      <a:pt x="510750" y="40320"/>
                    </a:cubicBezTo>
                    <a:cubicBezTo>
                      <a:pt x="507654" y="32857"/>
                      <a:pt x="505020" y="21827"/>
                      <a:pt x="502811" y="9480"/>
                    </a:cubicBezTo>
                    <a:close/>
                    <a:moveTo>
                      <a:pt x="0" y="0"/>
                    </a:moveTo>
                    <a:lnTo>
                      <a:pt x="480638" y="0"/>
                    </a:lnTo>
                    <a:lnTo>
                      <a:pt x="478505" y="12882"/>
                    </a:lnTo>
                    <a:cubicBezTo>
                      <a:pt x="473522" y="42734"/>
                      <a:pt x="428821" y="196824"/>
                      <a:pt x="403978" y="251479"/>
                    </a:cubicBezTo>
                    <a:cubicBezTo>
                      <a:pt x="379136" y="306135"/>
                      <a:pt x="384119" y="581827"/>
                      <a:pt x="376571" y="691138"/>
                    </a:cubicBezTo>
                    <a:cubicBezTo>
                      <a:pt x="369096" y="800669"/>
                      <a:pt x="379136" y="1024120"/>
                      <a:pt x="376571" y="1093921"/>
                    </a:cubicBezTo>
                    <a:cubicBezTo>
                      <a:pt x="374153" y="1163502"/>
                      <a:pt x="394085" y="1327469"/>
                      <a:pt x="416363" y="1409562"/>
                    </a:cubicBezTo>
                    <a:cubicBezTo>
                      <a:pt x="438787" y="1491216"/>
                      <a:pt x="423911" y="1685474"/>
                      <a:pt x="418854" y="1712472"/>
                    </a:cubicBezTo>
                    <a:cubicBezTo>
                      <a:pt x="413945" y="1739691"/>
                      <a:pt x="398995" y="1784688"/>
                      <a:pt x="403978" y="1816955"/>
                    </a:cubicBezTo>
                    <a:cubicBezTo>
                      <a:pt x="409035" y="1849221"/>
                      <a:pt x="432045" y="1881927"/>
                      <a:pt x="412039" y="1901682"/>
                    </a:cubicBezTo>
                    <a:cubicBezTo>
                      <a:pt x="392180" y="1921656"/>
                      <a:pt x="376571" y="1926266"/>
                      <a:pt x="376571" y="1926266"/>
                    </a:cubicBezTo>
                    <a:cubicBezTo>
                      <a:pt x="242466" y="2048088"/>
                      <a:pt x="148007" y="2003310"/>
                      <a:pt x="148007" y="2003310"/>
                    </a:cubicBezTo>
                    <a:cubicBezTo>
                      <a:pt x="63587" y="1933729"/>
                      <a:pt x="152917" y="1829466"/>
                      <a:pt x="160465" y="1802029"/>
                    </a:cubicBezTo>
                    <a:cubicBezTo>
                      <a:pt x="167866" y="1774811"/>
                      <a:pt x="145442" y="1737496"/>
                      <a:pt x="135622" y="1658036"/>
                    </a:cubicBezTo>
                    <a:cubicBezTo>
                      <a:pt x="125656" y="1578358"/>
                      <a:pt x="95831" y="1384539"/>
                      <a:pt x="90774" y="1327469"/>
                    </a:cubicBezTo>
                    <a:cubicBezTo>
                      <a:pt x="85938" y="1270399"/>
                      <a:pt x="51056" y="1079214"/>
                      <a:pt x="41163" y="942246"/>
                    </a:cubicBezTo>
                    <a:cubicBezTo>
                      <a:pt x="31197" y="805498"/>
                      <a:pt x="21230" y="502587"/>
                      <a:pt x="21230" y="502587"/>
                    </a:cubicBezTo>
                    <a:cubicBezTo>
                      <a:pt x="23475" y="443816"/>
                      <a:pt x="4736" y="88260"/>
                      <a:pt x="15" y="29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938893" y="1618365"/>
                <a:ext cx="1297657" cy="991864"/>
              </a:xfrm>
              <a:custGeom>
                <a:avLst/>
                <a:gdLst>
                  <a:gd name="connsiteX0" fmla="*/ 682207 w 1299962"/>
                  <a:gd name="connsiteY0" fmla="*/ 28 h 993627"/>
                  <a:gd name="connsiteX1" fmla="*/ 878600 w 1299962"/>
                  <a:gd name="connsiteY1" fmla="*/ 216455 h 993627"/>
                  <a:gd name="connsiteX2" fmla="*/ 868561 w 1299962"/>
                  <a:gd name="connsiteY2" fmla="*/ 345741 h 993627"/>
                  <a:gd name="connsiteX3" fmla="*/ 893623 w 1299962"/>
                  <a:gd name="connsiteY3" fmla="*/ 343107 h 993627"/>
                  <a:gd name="connsiteX4" fmla="*/ 878600 w 1299962"/>
                  <a:gd name="connsiteY4" fmla="*/ 449784 h 993627"/>
                  <a:gd name="connsiteX5" fmla="*/ 833825 w 1299962"/>
                  <a:gd name="connsiteY5" fmla="*/ 494562 h 993627"/>
                  <a:gd name="connsiteX6" fmla="*/ 819023 w 1299962"/>
                  <a:gd name="connsiteY6" fmla="*/ 626482 h 993627"/>
                  <a:gd name="connsiteX7" fmla="*/ 819389 w 1299962"/>
                  <a:gd name="connsiteY7" fmla="*/ 671479 h 993627"/>
                  <a:gd name="connsiteX8" fmla="*/ 833825 w 1299962"/>
                  <a:gd name="connsiteY8" fmla="*/ 688600 h 993627"/>
                  <a:gd name="connsiteX9" fmla="*/ 834851 w 1299962"/>
                  <a:gd name="connsiteY9" fmla="*/ 694527 h 993627"/>
                  <a:gd name="connsiteX10" fmla="*/ 843792 w 1299962"/>
                  <a:gd name="connsiteY10" fmla="*/ 703526 h 993627"/>
                  <a:gd name="connsiteX11" fmla="*/ 973060 w 1299962"/>
                  <a:gd name="connsiteY11" fmla="*/ 757962 h 993627"/>
                  <a:gd name="connsiteX12" fmla="*/ 1263766 w 1299962"/>
                  <a:gd name="connsiteY12" fmla="*/ 872541 h 993627"/>
                  <a:gd name="connsiteX13" fmla="*/ 1299742 w 1299962"/>
                  <a:gd name="connsiteY13" fmla="*/ 983818 h 993627"/>
                  <a:gd name="connsiteX14" fmla="*/ 1299962 w 1299962"/>
                  <a:gd name="connsiteY14" fmla="*/ 993627 h 993627"/>
                  <a:gd name="connsiteX15" fmla="*/ 0 w 1299962"/>
                  <a:gd name="connsiteY15" fmla="*/ 993627 h 993627"/>
                  <a:gd name="connsiteX16" fmla="*/ 1676 w 1299962"/>
                  <a:gd name="connsiteY16" fmla="*/ 975919 h 993627"/>
                  <a:gd name="connsiteX17" fmla="*/ 6334 w 1299962"/>
                  <a:gd name="connsiteY17" fmla="*/ 924563 h 993627"/>
                  <a:gd name="connsiteX18" fmla="*/ 277108 w 1299962"/>
                  <a:gd name="connsiteY18" fmla="*/ 802740 h 993627"/>
                  <a:gd name="connsiteX19" fmla="*/ 485959 w 1299962"/>
                  <a:gd name="connsiteY19" fmla="*/ 676089 h 993627"/>
                  <a:gd name="connsiteX20" fmla="*/ 495926 w 1299962"/>
                  <a:gd name="connsiteY20" fmla="*/ 661163 h 993627"/>
                  <a:gd name="connsiteX21" fmla="*/ 496512 w 1299962"/>
                  <a:gd name="connsiteY21" fmla="*/ 661821 h 993627"/>
                  <a:gd name="connsiteX22" fmla="*/ 495926 w 1299962"/>
                  <a:gd name="connsiteY22" fmla="*/ 539340 h 993627"/>
                  <a:gd name="connsiteX23" fmla="*/ 466100 w 1299962"/>
                  <a:gd name="connsiteY23" fmla="*/ 482270 h 993627"/>
                  <a:gd name="connsiteX24" fmla="*/ 408868 w 1299962"/>
                  <a:gd name="connsiteY24" fmla="*/ 358033 h 993627"/>
                  <a:gd name="connsiteX25" fmla="*/ 461117 w 1299962"/>
                  <a:gd name="connsiteY25" fmla="*/ 343107 h 993627"/>
                  <a:gd name="connsiteX26" fmla="*/ 451078 w 1299962"/>
                  <a:gd name="connsiteY26" fmla="*/ 283622 h 993627"/>
                  <a:gd name="connsiteX27" fmla="*/ 461117 w 1299962"/>
                  <a:gd name="connsiteY27" fmla="*/ 111973 h 993627"/>
                  <a:gd name="connsiteX28" fmla="*/ 682207 w 1299962"/>
                  <a:gd name="connsiteY28" fmla="*/ 28 h 99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9962" h="993627">
                    <a:moveTo>
                      <a:pt x="682207" y="28"/>
                    </a:moveTo>
                    <a:cubicBezTo>
                      <a:pt x="826277" y="10125"/>
                      <a:pt x="868561" y="161580"/>
                      <a:pt x="878600" y="216455"/>
                    </a:cubicBezTo>
                    <a:cubicBezTo>
                      <a:pt x="888493" y="270891"/>
                      <a:pt x="866142" y="352984"/>
                      <a:pt x="868561" y="345741"/>
                    </a:cubicBezTo>
                    <a:cubicBezTo>
                      <a:pt x="871052" y="338058"/>
                      <a:pt x="881019" y="328181"/>
                      <a:pt x="893623" y="343107"/>
                    </a:cubicBezTo>
                    <a:cubicBezTo>
                      <a:pt x="905861" y="358033"/>
                      <a:pt x="893623" y="402591"/>
                      <a:pt x="878600" y="449784"/>
                    </a:cubicBezTo>
                    <a:cubicBezTo>
                      <a:pt x="863578" y="497196"/>
                      <a:pt x="833825" y="484684"/>
                      <a:pt x="833825" y="494562"/>
                    </a:cubicBezTo>
                    <a:cubicBezTo>
                      <a:pt x="833825" y="504659"/>
                      <a:pt x="826277" y="579070"/>
                      <a:pt x="819023" y="626482"/>
                    </a:cubicBezTo>
                    <a:cubicBezTo>
                      <a:pt x="815505" y="648212"/>
                      <a:pt x="815945" y="661382"/>
                      <a:pt x="819389" y="671479"/>
                    </a:cubicBezTo>
                    <a:lnTo>
                      <a:pt x="833825" y="688600"/>
                    </a:lnTo>
                    <a:cubicBezTo>
                      <a:pt x="833825" y="688600"/>
                      <a:pt x="834265" y="691015"/>
                      <a:pt x="834851" y="694527"/>
                    </a:cubicBezTo>
                    <a:cubicBezTo>
                      <a:pt x="837636" y="697161"/>
                      <a:pt x="840494" y="700014"/>
                      <a:pt x="843792" y="703526"/>
                    </a:cubicBezTo>
                    <a:cubicBezTo>
                      <a:pt x="866142" y="725696"/>
                      <a:pt x="920810" y="740622"/>
                      <a:pt x="973060" y="757962"/>
                    </a:cubicBezTo>
                    <a:cubicBezTo>
                      <a:pt x="1025163" y="775303"/>
                      <a:pt x="1216573" y="840275"/>
                      <a:pt x="1263766" y="872541"/>
                    </a:cubicBezTo>
                    <a:cubicBezTo>
                      <a:pt x="1299161" y="896576"/>
                      <a:pt x="1299684" y="934811"/>
                      <a:pt x="1299742" y="983818"/>
                    </a:cubicBezTo>
                    <a:lnTo>
                      <a:pt x="1299962" y="993627"/>
                    </a:lnTo>
                    <a:lnTo>
                      <a:pt x="0" y="993627"/>
                    </a:lnTo>
                    <a:lnTo>
                      <a:pt x="1676" y="975919"/>
                    </a:lnTo>
                    <a:cubicBezTo>
                      <a:pt x="4626" y="944126"/>
                      <a:pt x="6334" y="924563"/>
                      <a:pt x="6334" y="924563"/>
                    </a:cubicBezTo>
                    <a:cubicBezTo>
                      <a:pt x="11317" y="837641"/>
                      <a:pt x="207564" y="837641"/>
                      <a:pt x="277108" y="802740"/>
                    </a:cubicBezTo>
                    <a:cubicBezTo>
                      <a:pt x="329431" y="790229"/>
                      <a:pt x="448586" y="710770"/>
                      <a:pt x="485959" y="676089"/>
                    </a:cubicBezTo>
                    <a:lnTo>
                      <a:pt x="495926" y="661163"/>
                    </a:lnTo>
                    <a:cubicBezTo>
                      <a:pt x="495926" y="661163"/>
                      <a:pt x="496512" y="661821"/>
                      <a:pt x="496512" y="661821"/>
                    </a:cubicBezTo>
                    <a:cubicBezTo>
                      <a:pt x="517544" y="622750"/>
                      <a:pt x="498197" y="556900"/>
                      <a:pt x="495926" y="539340"/>
                    </a:cubicBezTo>
                    <a:cubicBezTo>
                      <a:pt x="493434" y="519585"/>
                      <a:pt x="483468" y="477221"/>
                      <a:pt x="466100" y="482270"/>
                    </a:cubicBezTo>
                    <a:cubicBezTo>
                      <a:pt x="448586" y="487318"/>
                      <a:pt x="416342" y="400177"/>
                      <a:pt x="408868" y="358033"/>
                    </a:cubicBezTo>
                    <a:cubicBezTo>
                      <a:pt x="401466" y="315889"/>
                      <a:pt x="456134" y="352984"/>
                      <a:pt x="461117" y="343107"/>
                    </a:cubicBezTo>
                    <a:cubicBezTo>
                      <a:pt x="466100" y="333229"/>
                      <a:pt x="451078" y="283622"/>
                      <a:pt x="451078" y="283622"/>
                    </a:cubicBezTo>
                    <a:cubicBezTo>
                      <a:pt x="448806" y="256185"/>
                      <a:pt x="418834" y="191432"/>
                      <a:pt x="461117" y="111973"/>
                    </a:cubicBezTo>
                    <a:cubicBezTo>
                      <a:pt x="533153" y="-4801"/>
                      <a:pt x="682207" y="28"/>
                      <a:pt x="682207" y="2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820761" y="3425644"/>
                <a:ext cx="1555851" cy="876267"/>
              </a:xfrm>
              <a:custGeom>
                <a:avLst/>
                <a:gdLst>
                  <a:gd name="connsiteX0" fmla="*/ 385 w 1558615"/>
                  <a:gd name="connsiteY0" fmla="*/ 0 h 877824"/>
                  <a:gd name="connsiteX1" fmla="*/ 268597 w 1558615"/>
                  <a:gd name="connsiteY1" fmla="*/ 0 h 877824"/>
                  <a:gd name="connsiteX2" fmla="*/ 268403 w 1558615"/>
                  <a:gd name="connsiteY2" fmla="*/ 14112 h 877824"/>
                  <a:gd name="connsiteX3" fmla="*/ 286262 w 1558615"/>
                  <a:gd name="connsiteY3" fmla="*/ 140235 h 877824"/>
                  <a:gd name="connsiteX4" fmla="*/ 308539 w 1558615"/>
                  <a:gd name="connsiteY4" fmla="*/ 135406 h 877824"/>
                  <a:gd name="connsiteX5" fmla="*/ 305932 w 1558615"/>
                  <a:gd name="connsiteY5" fmla="*/ 32005 h 877824"/>
                  <a:gd name="connsiteX6" fmla="*/ 305432 w 1558615"/>
                  <a:gd name="connsiteY6" fmla="*/ 0 h 877824"/>
                  <a:gd name="connsiteX7" fmla="*/ 1263840 w 1558615"/>
                  <a:gd name="connsiteY7" fmla="*/ 0 h 877824"/>
                  <a:gd name="connsiteX8" fmla="*/ 1262808 w 1558615"/>
                  <a:gd name="connsiteY8" fmla="*/ 30924 h 877824"/>
                  <a:gd name="connsiteX9" fmla="*/ 1270136 w 1558615"/>
                  <a:gd name="connsiteY9" fmla="*/ 115432 h 877824"/>
                  <a:gd name="connsiteX10" fmla="*/ 1285085 w 1558615"/>
                  <a:gd name="connsiteY10" fmla="*/ 58362 h 877824"/>
                  <a:gd name="connsiteX11" fmla="*/ 1286167 w 1558615"/>
                  <a:gd name="connsiteY11" fmla="*/ 11135 h 877824"/>
                  <a:gd name="connsiteX12" fmla="*/ 1286721 w 1558615"/>
                  <a:gd name="connsiteY12" fmla="*/ 0 h 877824"/>
                  <a:gd name="connsiteX13" fmla="*/ 1555066 w 1558615"/>
                  <a:gd name="connsiteY13" fmla="*/ 0 h 877824"/>
                  <a:gd name="connsiteX14" fmla="*/ 1558424 w 1558615"/>
                  <a:gd name="connsiteY14" fmla="*/ 21047 h 877824"/>
                  <a:gd name="connsiteX15" fmla="*/ 1521270 w 1558615"/>
                  <a:gd name="connsiteY15" fmla="*/ 145284 h 877824"/>
                  <a:gd name="connsiteX16" fmla="*/ 1476422 w 1558615"/>
                  <a:gd name="connsiteY16" fmla="*/ 296739 h 877824"/>
                  <a:gd name="connsiteX17" fmla="*/ 1471439 w 1558615"/>
                  <a:gd name="connsiteY17" fmla="*/ 435902 h 877824"/>
                  <a:gd name="connsiteX18" fmla="*/ 1431721 w 1558615"/>
                  <a:gd name="connsiteY18" fmla="*/ 460925 h 877824"/>
                  <a:gd name="connsiteX19" fmla="*/ 1421535 w 1558615"/>
                  <a:gd name="connsiteY19" fmla="*/ 456974 h 877824"/>
                  <a:gd name="connsiteX20" fmla="*/ 1387019 w 1558615"/>
                  <a:gd name="connsiteY20" fmla="*/ 448414 h 877824"/>
                  <a:gd name="connsiteX21" fmla="*/ 1362250 w 1558615"/>
                  <a:gd name="connsiteY21" fmla="*/ 500435 h 877824"/>
                  <a:gd name="connsiteX22" fmla="*/ 1501338 w 1558615"/>
                  <a:gd name="connsiteY22" fmla="*/ 681962 h 877824"/>
                  <a:gd name="connsiteX23" fmla="*/ 1441687 w 1558615"/>
                  <a:gd name="connsiteY23" fmla="*/ 784029 h 877824"/>
                  <a:gd name="connsiteX24" fmla="*/ 1337335 w 1558615"/>
                  <a:gd name="connsiteY24" fmla="*/ 840880 h 877824"/>
                  <a:gd name="connsiteX25" fmla="*/ 1329860 w 1558615"/>
                  <a:gd name="connsiteY25" fmla="*/ 846148 h 877824"/>
                  <a:gd name="connsiteX26" fmla="*/ 1328796 w 1558615"/>
                  <a:gd name="connsiteY26" fmla="*/ 864168 h 877824"/>
                  <a:gd name="connsiteX27" fmla="*/ 1329371 w 1558615"/>
                  <a:gd name="connsiteY27" fmla="*/ 877824 h 877824"/>
                  <a:gd name="connsiteX28" fmla="*/ 788801 w 1558615"/>
                  <a:gd name="connsiteY28" fmla="*/ 877824 h 877824"/>
                  <a:gd name="connsiteX29" fmla="*/ 784730 w 1558615"/>
                  <a:gd name="connsiteY29" fmla="*/ 848563 h 877824"/>
                  <a:gd name="connsiteX30" fmla="*/ 780690 w 1558615"/>
                  <a:gd name="connsiteY30" fmla="*/ 801370 h 877824"/>
                  <a:gd name="connsiteX31" fmla="*/ 770210 w 1558615"/>
                  <a:gd name="connsiteY31" fmla="*/ 864153 h 877824"/>
                  <a:gd name="connsiteX32" fmla="*/ 767947 w 1558615"/>
                  <a:gd name="connsiteY32" fmla="*/ 877824 h 877824"/>
                  <a:gd name="connsiteX33" fmla="*/ 287309 w 1558615"/>
                  <a:gd name="connsiteY33" fmla="*/ 877824 h 877824"/>
                  <a:gd name="connsiteX34" fmla="*/ 286540 w 1558615"/>
                  <a:gd name="connsiteY34" fmla="*/ 863564 h 877824"/>
                  <a:gd name="connsiteX35" fmla="*/ 286262 w 1558615"/>
                  <a:gd name="connsiteY35" fmla="*/ 858440 h 877824"/>
                  <a:gd name="connsiteX36" fmla="*/ 156921 w 1558615"/>
                  <a:gd name="connsiteY36" fmla="*/ 850977 h 877824"/>
                  <a:gd name="connsiteX37" fmla="*/ 206752 w 1558615"/>
                  <a:gd name="connsiteY37" fmla="*/ 575065 h 877824"/>
                  <a:gd name="connsiteX38" fmla="*/ 201769 w 1558615"/>
                  <a:gd name="connsiteY38" fmla="*/ 522824 h 877824"/>
                  <a:gd name="connsiteX39" fmla="*/ 135229 w 1558615"/>
                  <a:gd name="connsiteY39" fmla="*/ 435024 h 877824"/>
                  <a:gd name="connsiteX40" fmla="*/ 132225 w 1558615"/>
                  <a:gd name="connsiteY40" fmla="*/ 438536 h 877824"/>
                  <a:gd name="connsiteX41" fmla="*/ 134643 w 1558615"/>
                  <a:gd name="connsiteY41" fmla="*/ 433488 h 877824"/>
                  <a:gd name="connsiteX42" fmla="*/ 15415 w 1558615"/>
                  <a:gd name="connsiteY42" fmla="*/ 93043 h 877824"/>
                  <a:gd name="connsiteX43" fmla="*/ 465 w 1558615"/>
                  <a:gd name="connsiteY43" fmla="*/ 1072 h 877824"/>
                  <a:gd name="connsiteX44" fmla="*/ 385 w 1558615"/>
                  <a:gd name="connsiteY44" fmla="*/ 0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58615" h="877824">
                    <a:moveTo>
                      <a:pt x="385" y="0"/>
                    </a:moveTo>
                    <a:lnTo>
                      <a:pt x="268597" y="0"/>
                    </a:lnTo>
                    <a:lnTo>
                      <a:pt x="268403" y="14112"/>
                    </a:lnTo>
                    <a:cubicBezTo>
                      <a:pt x="269471" y="49856"/>
                      <a:pt x="275105" y="99244"/>
                      <a:pt x="286262" y="140235"/>
                    </a:cubicBezTo>
                    <a:cubicBezTo>
                      <a:pt x="301211" y="195110"/>
                      <a:pt x="311104" y="170087"/>
                      <a:pt x="308539" y="135406"/>
                    </a:cubicBezTo>
                    <a:cubicBezTo>
                      <a:pt x="307660" y="122318"/>
                      <a:pt x="306739" y="79907"/>
                      <a:pt x="305932" y="32005"/>
                    </a:cubicBezTo>
                    <a:lnTo>
                      <a:pt x="305432" y="0"/>
                    </a:lnTo>
                    <a:lnTo>
                      <a:pt x="1263840" y="0"/>
                    </a:lnTo>
                    <a:lnTo>
                      <a:pt x="1262808" y="30924"/>
                    </a:lnTo>
                    <a:cubicBezTo>
                      <a:pt x="1262808" y="60776"/>
                      <a:pt x="1267717" y="85580"/>
                      <a:pt x="1270136" y="115432"/>
                    </a:cubicBezTo>
                    <a:cubicBezTo>
                      <a:pt x="1272700" y="145284"/>
                      <a:pt x="1285085" y="58362"/>
                      <a:pt x="1285085" y="58362"/>
                    </a:cubicBezTo>
                    <a:cubicBezTo>
                      <a:pt x="1285085" y="58362"/>
                      <a:pt x="1285085" y="38730"/>
                      <a:pt x="1286167" y="11135"/>
                    </a:cubicBezTo>
                    <a:lnTo>
                      <a:pt x="1286721" y="0"/>
                    </a:lnTo>
                    <a:lnTo>
                      <a:pt x="1555066" y="0"/>
                    </a:lnTo>
                    <a:lnTo>
                      <a:pt x="1558424" y="21047"/>
                    </a:lnTo>
                    <a:cubicBezTo>
                      <a:pt x="1560916" y="63410"/>
                      <a:pt x="1538565" y="123114"/>
                      <a:pt x="1521270" y="145284"/>
                    </a:cubicBezTo>
                    <a:cubicBezTo>
                      <a:pt x="1503829" y="167673"/>
                      <a:pt x="1488953" y="262058"/>
                      <a:pt x="1476422" y="296739"/>
                    </a:cubicBezTo>
                    <a:cubicBezTo>
                      <a:pt x="1464111" y="331639"/>
                      <a:pt x="1474004" y="393758"/>
                      <a:pt x="1471439" y="435902"/>
                    </a:cubicBezTo>
                    <a:cubicBezTo>
                      <a:pt x="1471439" y="463559"/>
                      <a:pt x="1431721" y="460925"/>
                      <a:pt x="1431721" y="460925"/>
                    </a:cubicBezTo>
                    <a:lnTo>
                      <a:pt x="1421535" y="456974"/>
                    </a:lnTo>
                    <a:cubicBezTo>
                      <a:pt x="1403361" y="454121"/>
                      <a:pt x="1387019" y="448414"/>
                      <a:pt x="1387019" y="448414"/>
                    </a:cubicBezTo>
                    <a:lnTo>
                      <a:pt x="1362250" y="500435"/>
                    </a:lnTo>
                    <a:cubicBezTo>
                      <a:pt x="1362250" y="500435"/>
                      <a:pt x="1469021" y="649695"/>
                      <a:pt x="1501338" y="681962"/>
                    </a:cubicBezTo>
                    <a:cubicBezTo>
                      <a:pt x="1533655" y="714448"/>
                      <a:pt x="1498773" y="706985"/>
                      <a:pt x="1441687" y="784029"/>
                    </a:cubicBezTo>
                    <a:cubicBezTo>
                      <a:pt x="1384528" y="860854"/>
                      <a:pt x="1337335" y="840880"/>
                      <a:pt x="1337335" y="840880"/>
                    </a:cubicBezTo>
                    <a:cubicBezTo>
                      <a:pt x="1337335" y="840880"/>
                      <a:pt x="1337335" y="840880"/>
                      <a:pt x="1329860" y="846148"/>
                    </a:cubicBezTo>
                    <a:cubicBezTo>
                      <a:pt x="1328926" y="846751"/>
                      <a:pt x="1328613" y="853179"/>
                      <a:pt x="1328796" y="864168"/>
                    </a:cubicBezTo>
                    <a:lnTo>
                      <a:pt x="1329371" y="877824"/>
                    </a:lnTo>
                    <a:lnTo>
                      <a:pt x="788801" y="877824"/>
                    </a:lnTo>
                    <a:lnTo>
                      <a:pt x="784730" y="848563"/>
                    </a:lnTo>
                    <a:cubicBezTo>
                      <a:pt x="781936" y="823100"/>
                      <a:pt x="780690" y="801370"/>
                      <a:pt x="780690" y="801370"/>
                    </a:cubicBezTo>
                    <a:cubicBezTo>
                      <a:pt x="780690" y="801370"/>
                      <a:pt x="775084" y="834830"/>
                      <a:pt x="770210" y="864153"/>
                    </a:cubicBezTo>
                    <a:lnTo>
                      <a:pt x="767947" y="877824"/>
                    </a:lnTo>
                    <a:lnTo>
                      <a:pt x="287309" y="877824"/>
                    </a:lnTo>
                    <a:lnTo>
                      <a:pt x="286540" y="863564"/>
                    </a:lnTo>
                    <a:cubicBezTo>
                      <a:pt x="286359" y="860216"/>
                      <a:pt x="286262" y="858440"/>
                      <a:pt x="286262" y="858440"/>
                    </a:cubicBezTo>
                    <a:cubicBezTo>
                      <a:pt x="286262" y="858440"/>
                      <a:pt x="169452" y="853391"/>
                      <a:pt x="156921" y="850977"/>
                    </a:cubicBezTo>
                    <a:cubicBezTo>
                      <a:pt x="144536" y="848343"/>
                      <a:pt x="196639" y="624672"/>
                      <a:pt x="206752" y="575065"/>
                    </a:cubicBezTo>
                    <a:cubicBezTo>
                      <a:pt x="216645" y="525458"/>
                      <a:pt x="224119" y="527873"/>
                      <a:pt x="201769" y="522824"/>
                    </a:cubicBezTo>
                    <a:cubicBezTo>
                      <a:pt x="179711" y="517995"/>
                      <a:pt x="147980" y="471900"/>
                      <a:pt x="135229" y="435024"/>
                    </a:cubicBezTo>
                    <a:cubicBezTo>
                      <a:pt x="134203" y="436122"/>
                      <a:pt x="133177" y="437219"/>
                      <a:pt x="132225" y="438536"/>
                    </a:cubicBezTo>
                    <a:lnTo>
                      <a:pt x="134643" y="433488"/>
                    </a:lnTo>
                    <a:cubicBezTo>
                      <a:pt x="122332" y="396173"/>
                      <a:pt x="25308" y="150332"/>
                      <a:pt x="15415" y="93043"/>
                    </a:cubicBezTo>
                    <a:cubicBezTo>
                      <a:pt x="5375" y="35973"/>
                      <a:pt x="-1953" y="35973"/>
                      <a:pt x="465" y="1072"/>
                    </a:cubicBezTo>
                    <a:lnTo>
                      <a:pt x="38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379856" y="1857362"/>
              <a:ext cx="1246429" cy="4527955"/>
              <a:chOff x="6379856" y="1857362"/>
              <a:chExt cx="1246429" cy="4527955"/>
            </a:xfrm>
          </p:grpSpPr>
          <p:sp>
            <p:nvSpPr>
              <p:cNvPr id="10" name="Freeform 9"/>
              <p:cNvSpPr/>
              <p:nvPr/>
            </p:nvSpPr>
            <p:spPr>
              <a:xfrm>
                <a:off x="6379856" y="2610229"/>
                <a:ext cx="1246429" cy="815415"/>
              </a:xfrm>
              <a:custGeom>
                <a:avLst/>
                <a:gdLst>
                  <a:gd name="connsiteX0" fmla="*/ 83169 w 1248643"/>
                  <a:gd name="connsiteY0" fmla="*/ 0 h 816864"/>
                  <a:gd name="connsiteX1" fmla="*/ 874717 w 1248643"/>
                  <a:gd name="connsiteY1" fmla="*/ 0 h 816864"/>
                  <a:gd name="connsiteX2" fmla="*/ 888781 w 1248643"/>
                  <a:gd name="connsiteY2" fmla="*/ 17007 h 816864"/>
                  <a:gd name="connsiteX3" fmla="*/ 1097731 w 1248643"/>
                  <a:gd name="connsiteY3" fmla="*/ 315535 h 816864"/>
                  <a:gd name="connsiteX4" fmla="*/ 1248118 w 1248643"/>
                  <a:gd name="connsiteY4" fmla="*/ 585516 h 816864"/>
                  <a:gd name="connsiteX5" fmla="*/ 1181957 w 1248643"/>
                  <a:gd name="connsiteY5" fmla="*/ 691633 h 816864"/>
                  <a:gd name="connsiteX6" fmla="*/ 1001703 w 1248643"/>
                  <a:gd name="connsiteY6" fmla="*/ 814521 h 816864"/>
                  <a:gd name="connsiteX7" fmla="*/ 998540 w 1248643"/>
                  <a:gd name="connsiteY7" fmla="*/ 816864 h 816864"/>
                  <a:gd name="connsiteX8" fmla="*/ 211120 w 1248643"/>
                  <a:gd name="connsiteY8" fmla="*/ 816864 h 816864"/>
                  <a:gd name="connsiteX9" fmla="*/ 205650 w 1248643"/>
                  <a:gd name="connsiteY9" fmla="*/ 764202 h 816864"/>
                  <a:gd name="connsiteX10" fmla="*/ 106999 w 1248643"/>
                  <a:gd name="connsiteY10" fmla="*/ 524360 h 816864"/>
                  <a:gd name="connsiteX11" fmla="*/ 61 w 1248643"/>
                  <a:gd name="connsiteY11" fmla="*/ 123544 h 816864"/>
                  <a:gd name="connsiteX12" fmla="*/ 62480 w 1248643"/>
                  <a:gd name="connsiteY12" fmla="*/ 17168 h 816864"/>
                  <a:gd name="connsiteX13" fmla="*/ 83169 w 1248643"/>
                  <a:gd name="connsiteY13" fmla="*/ 0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8643" h="816864">
                    <a:moveTo>
                      <a:pt x="83169" y="0"/>
                    </a:moveTo>
                    <a:lnTo>
                      <a:pt x="874717" y="0"/>
                    </a:lnTo>
                    <a:lnTo>
                      <a:pt x="888781" y="17007"/>
                    </a:lnTo>
                    <a:cubicBezTo>
                      <a:pt x="927356" y="66717"/>
                      <a:pt x="1002025" y="180359"/>
                      <a:pt x="1097731" y="315535"/>
                    </a:cubicBezTo>
                    <a:cubicBezTo>
                      <a:pt x="1207109" y="470023"/>
                      <a:pt x="1243471" y="530753"/>
                      <a:pt x="1248118" y="585516"/>
                    </a:cubicBezTo>
                    <a:cubicBezTo>
                      <a:pt x="1252649" y="639640"/>
                      <a:pt x="1227672" y="661375"/>
                      <a:pt x="1181957" y="691633"/>
                    </a:cubicBezTo>
                    <a:cubicBezTo>
                      <a:pt x="1147889" y="714646"/>
                      <a:pt x="1056021" y="775416"/>
                      <a:pt x="1001703" y="814521"/>
                    </a:cubicBezTo>
                    <a:lnTo>
                      <a:pt x="998540" y="816864"/>
                    </a:lnTo>
                    <a:lnTo>
                      <a:pt x="211120" y="816864"/>
                    </a:lnTo>
                    <a:lnTo>
                      <a:pt x="205650" y="764202"/>
                    </a:lnTo>
                    <a:cubicBezTo>
                      <a:pt x="188826" y="687970"/>
                      <a:pt x="149824" y="628879"/>
                      <a:pt x="106999" y="524360"/>
                    </a:cubicBezTo>
                    <a:cubicBezTo>
                      <a:pt x="50423" y="385215"/>
                      <a:pt x="-2030" y="226252"/>
                      <a:pt x="61" y="123544"/>
                    </a:cubicBezTo>
                    <a:cubicBezTo>
                      <a:pt x="911" y="85268"/>
                      <a:pt x="27728" y="49120"/>
                      <a:pt x="62480" y="17168"/>
                    </a:cubicBezTo>
                    <a:lnTo>
                      <a:pt x="83169" y="0"/>
                    </a:lnTo>
                    <a:close/>
                  </a:path>
                </a:pathLst>
              </a:cu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583762" y="4301911"/>
                <a:ext cx="776468" cy="2083406"/>
              </a:xfrm>
              <a:custGeom>
                <a:avLst/>
                <a:gdLst>
                  <a:gd name="connsiteX0" fmla="*/ 0 w 777847"/>
                  <a:gd name="connsiteY0" fmla="*/ 0 h 2087108"/>
                  <a:gd name="connsiteX1" fmla="*/ 777847 w 777847"/>
                  <a:gd name="connsiteY1" fmla="*/ 0 h 2087108"/>
                  <a:gd name="connsiteX2" fmla="*/ 775140 w 777847"/>
                  <a:gd name="connsiteY2" fmla="*/ 28284 h 2087108"/>
                  <a:gd name="connsiteX3" fmla="*/ 761315 w 777847"/>
                  <a:gd name="connsiteY3" fmla="*/ 435279 h 2087108"/>
                  <a:gd name="connsiteX4" fmla="*/ 665588 w 777847"/>
                  <a:gd name="connsiteY4" fmla="*/ 498778 h 2087108"/>
                  <a:gd name="connsiteX5" fmla="*/ 597510 w 777847"/>
                  <a:gd name="connsiteY5" fmla="*/ 529037 h 2087108"/>
                  <a:gd name="connsiteX6" fmla="*/ 526818 w 777847"/>
                  <a:gd name="connsiteY6" fmla="*/ 781544 h 2087108"/>
                  <a:gd name="connsiteX7" fmla="*/ 421913 w 777847"/>
                  <a:gd name="connsiteY7" fmla="*/ 1184065 h 2087108"/>
                  <a:gd name="connsiteX8" fmla="*/ 408437 w 777847"/>
                  <a:gd name="connsiteY8" fmla="*/ 1614925 h 2087108"/>
                  <a:gd name="connsiteX9" fmla="*/ 604190 w 777847"/>
                  <a:gd name="connsiteY9" fmla="*/ 1812670 h 2087108"/>
                  <a:gd name="connsiteX10" fmla="*/ 563239 w 777847"/>
                  <a:gd name="connsiteY10" fmla="*/ 1839306 h 2087108"/>
                  <a:gd name="connsiteX11" fmla="*/ 344773 w 777847"/>
                  <a:gd name="connsiteY11" fmla="*/ 1823963 h 2087108"/>
                  <a:gd name="connsiteX12" fmla="*/ 328858 w 777847"/>
                  <a:gd name="connsiteY12" fmla="*/ 1919852 h 2087108"/>
                  <a:gd name="connsiteX13" fmla="*/ 223836 w 777847"/>
                  <a:gd name="connsiteY13" fmla="*/ 2076471 h 2087108"/>
                  <a:gd name="connsiteX14" fmla="*/ 94244 w 777847"/>
                  <a:gd name="connsiteY14" fmla="*/ 1998055 h 2087108"/>
                  <a:gd name="connsiteX15" fmla="*/ 128458 w 777847"/>
                  <a:gd name="connsiteY15" fmla="*/ 1734467 h 2087108"/>
                  <a:gd name="connsiteX16" fmla="*/ 139843 w 777847"/>
                  <a:gd name="connsiteY16" fmla="*/ 1712945 h 2087108"/>
                  <a:gd name="connsiteX17" fmla="*/ 125902 w 777847"/>
                  <a:gd name="connsiteY17" fmla="*/ 1710601 h 2087108"/>
                  <a:gd name="connsiteX18" fmla="*/ 123694 w 777847"/>
                  <a:gd name="connsiteY18" fmla="*/ 1601927 h 2087108"/>
                  <a:gd name="connsiteX19" fmla="*/ 71184 w 777847"/>
                  <a:gd name="connsiteY19" fmla="*/ 1534592 h 2087108"/>
                  <a:gd name="connsiteX20" fmla="*/ 153086 w 777847"/>
                  <a:gd name="connsiteY20" fmla="*/ 1349633 h 2087108"/>
                  <a:gd name="connsiteX21" fmla="*/ 130723 w 777847"/>
                  <a:gd name="connsiteY21" fmla="*/ 1018709 h 2087108"/>
                  <a:gd name="connsiteX22" fmla="*/ 198917 w 777847"/>
                  <a:gd name="connsiteY22" fmla="*/ 631318 h 2087108"/>
                  <a:gd name="connsiteX23" fmla="*/ 78096 w 777847"/>
                  <a:gd name="connsiteY23" fmla="*/ 583374 h 2087108"/>
                  <a:gd name="connsiteX24" fmla="*/ 30523 w 777847"/>
                  <a:gd name="connsiteY24" fmla="*/ 289954 h 2087108"/>
                  <a:gd name="connsiteX25" fmla="*/ 11129 w 777847"/>
                  <a:gd name="connsiteY25" fmla="*/ 69968 h 2087108"/>
                  <a:gd name="connsiteX26" fmla="*/ 0 w 777847"/>
                  <a:gd name="connsiteY26" fmla="*/ 0 h 208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7847" h="2087108">
                    <a:moveTo>
                      <a:pt x="0" y="0"/>
                    </a:moveTo>
                    <a:lnTo>
                      <a:pt x="777847" y="0"/>
                    </a:lnTo>
                    <a:lnTo>
                      <a:pt x="775140" y="28284"/>
                    </a:lnTo>
                    <a:cubicBezTo>
                      <a:pt x="765846" y="128860"/>
                      <a:pt x="763639" y="394153"/>
                      <a:pt x="761315" y="435279"/>
                    </a:cubicBezTo>
                    <a:cubicBezTo>
                      <a:pt x="759166" y="477044"/>
                      <a:pt x="702183" y="489829"/>
                      <a:pt x="665588" y="498778"/>
                    </a:cubicBezTo>
                    <a:cubicBezTo>
                      <a:pt x="629516" y="507302"/>
                      <a:pt x="597510" y="529037"/>
                      <a:pt x="597510" y="529037"/>
                    </a:cubicBezTo>
                    <a:cubicBezTo>
                      <a:pt x="549704" y="552902"/>
                      <a:pt x="561264" y="550772"/>
                      <a:pt x="526818" y="781544"/>
                    </a:cubicBezTo>
                    <a:cubicBezTo>
                      <a:pt x="508405" y="870827"/>
                      <a:pt x="488132" y="990582"/>
                      <a:pt x="421913" y="1184065"/>
                    </a:cubicBezTo>
                    <a:cubicBezTo>
                      <a:pt x="355984" y="1377973"/>
                      <a:pt x="392637" y="1495384"/>
                      <a:pt x="408437" y="1614925"/>
                    </a:cubicBezTo>
                    <a:cubicBezTo>
                      <a:pt x="424120" y="1734467"/>
                      <a:pt x="572416" y="1797967"/>
                      <a:pt x="604190" y="1812670"/>
                    </a:cubicBezTo>
                    <a:cubicBezTo>
                      <a:pt x="636196" y="1828225"/>
                      <a:pt x="624753" y="1839306"/>
                      <a:pt x="563239" y="1839306"/>
                    </a:cubicBezTo>
                    <a:cubicBezTo>
                      <a:pt x="501841" y="1839306"/>
                      <a:pt x="371958" y="1835044"/>
                      <a:pt x="344773" y="1823963"/>
                    </a:cubicBezTo>
                    <a:cubicBezTo>
                      <a:pt x="317298" y="1812670"/>
                      <a:pt x="328858" y="1845485"/>
                      <a:pt x="328858" y="1919852"/>
                    </a:cubicBezTo>
                    <a:cubicBezTo>
                      <a:pt x="328858" y="1993580"/>
                      <a:pt x="267169" y="2041525"/>
                      <a:pt x="223836" y="2076471"/>
                    </a:cubicBezTo>
                    <a:cubicBezTo>
                      <a:pt x="180620" y="2111204"/>
                      <a:pt x="139843" y="2054523"/>
                      <a:pt x="94244" y="1998055"/>
                    </a:cubicBezTo>
                    <a:cubicBezTo>
                      <a:pt x="48762" y="1941587"/>
                      <a:pt x="128458" y="1734467"/>
                      <a:pt x="128458" y="1734467"/>
                    </a:cubicBezTo>
                    <a:cubicBezTo>
                      <a:pt x="130723" y="1719551"/>
                      <a:pt x="139843" y="1712945"/>
                      <a:pt x="139843" y="1712945"/>
                    </a:cubicBezTo>
                    <a:lnTo>
                      <a:pt x="125902" y="1710601"/>
                    </a:lnTo>
                    <a:cubicBezTo>
                      <a:pt x="125902" y="1710601"/>
                      <a:pt x="123694" y="1669689"/>
                      <a:pt x="123694" y="1601927"/>
                    </a:cubicBezTo>
                    <a:cubicBezTo>
                      <a:pt x="123694" y="1534592"/>
                      <a:pt x="94244" y="1567194"/>
                      <a:pt x="71184" y="1534592"/>
                    </a:cubicBezTo>
                    <a:cubicBezTo>
                      <a:pt x="28141" y="1455963"/>
                      <a:pt x="125902" y="1360287"/>
                      <a:pt x="153086" y="1349633"/>
                    </a:cubicBezTo>
                    <a:cubicBezTo>
                      <a:pt x="180620" y="1338765"/>
                      <a:pt x="158024" y="1177672"/>
                      <a:pt x="130723" y="1018709"/>
                    </a:cubicBezTo>
                    <a:cubicBezTo>
                      <a:pt x="103306" y="859960"/>
                      <a:pt x="196477" y="681180"/>
                      <a:pt x="198917" y="631318"/>
                    </a:cubicBezTo>
                    <a:cubicBezTo>
                      <a:pt x="201182" y="581456"/>
                      <a:pt x="133046" y="609583"/>
                      <a:pt x="78096" y="583374"/>
                    </a:cubicBezTo>
                    <a:cubicBezTo>
                      <a:pt x="23611" y="557377"/>
                      <a:pt x="30523" y="413544"/>
                      <a:pt x="30523" y="289954"/>
                    </a:cubicBezTo>
                    <a:cubicBezTo>
                      <a:pt x="30523" y="227733"/>
                      <a:pt x="22522" y="149903"/>
                      <a:pt x="11129" y="69968"/>
                    </a:cubicBezTo>
                    <a:lnTo>
                      <a:pt x="0" y="0"/>
                    </a:lnTo>
                    <a:close/>
                  </a:path>
                </a:pathLst>
              </a:cu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462877" y="1857362"/>
                <a:ext cx="790144" cy="752867"/>
              </a:xfrm>
              <a:custGeom>
                <a:avLst/>
                <a:gdLst>
                  <a:gd name="connsiteX0" fmla="*/ 390323 w 791548"/>
                  <a:gd name="connsiteY0" fmla="*/ 232 h 754205"/>
                  <a:gd name="connsiteX1" fmla="*/ 600518 w 791548"/>
                  <a:gd name="connsiteY1" fmla="*/ 59710 h 754205"/>
                  <a:gd name="connsiteX2" fmla="*/ 629504 w 791548"/>
                  <a:gd name="connsiteY2" fmla="*/ 371030 h 754205"/>
                  <a:gd name="connsiteX3" fmla="*/ 538423 w 791548"/>
                  <a:gd name="connsiteY3" fmla="*/ 582198 h 754205"/>
                  <a:gd name="connsiteX4" fmla="*/ 522740 w 791548"/>
                  <a:gd name="connsiteY4" fmla="*/ 658270 h 754205"/>
                  <a:gd name="connsiteX5" fmla="*/ 684338 w 791548"/>
                  <a:gd name="connsiteY5" fmla="*/ 697478 h 754205"/>
                  <a:gd name="connsiteX6" fmla="*/ 791334 w 791548"/>
                  <a:gd name="connsiteY6" fmla="*/ 753946 h 754205"/>
                  <a:gd name="connsiteX7" fmla="*/ 791548 w 791548"/>
                  <a:gd name="connsiteY7" fmla="*/ 754205 h 754205"/>
                  <a:gd name="connsiteX8" fmla="*/ 0 w 791548"/>
                  <a:gd name="connsiteY8" fmla="*/ 754205 h 754205"/>
                  <a:gd name="connsiteX9" fmla="*/ 16040 w 791548"/>
                  <a:gd name="connsiteY9" fmla="*/ 740895 h 754205"/>
                  <a:gd name="connsiteX10" fmla="*/ 135706 w 791548"/>
                  <a:gd name="connsiteY10" fmla="*/ 656139 h 754205"/>
                  <a:gd name="connsiteX11" fmla="*/ 185777 w 791548"/>
                  <a:gd name="connsiteY11" fmla="*/ 595197 h 754205"/>
                  <a:gd name="connsiteX12" fmla="*/ 233466 w 791548"/>
                  <a:gd name="connsiteY12" fmla="*/ 519125 h 754205"/>
                  <a:gd name="connsiteX13" fmla="*/ 190134 w 791548"/>
                  <a:gd name="connsiteY13" fmla="*/ 418974 h 754205"/>
                  <a:gd name="connsiteX14" fmla="*/ 176483 w 791548"/>
                  <a:gd name="connsiteY14" fmla="*/ 399157 h 754205"/>
                  <a:gd name="connsiteX15" fmla="*/ 155862 w 791548"/>
                  <a:gd name="connsiteY15" fmla="*/ 314136 h 754205"/>
                  <a:gd name="connsiteX16" fmla="*/ 183395 w 791548"/>
                  <a:gd name="connsiteY16" fmla="*/ 268748 h 754205"/>
                  <a:gd name="connsiteX17" fmla="*/ 212846 w 791548"/>
                  <a:gd name="connsiteY17" fmla="*/ 111916 h 754205"/>
                  <a:gd name="connsiteX18" fmla="*/ 390323 w 791548"/>
                  <a:gd name="connsiteY18" fmla="*/ 232 h 7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1548" h="754205">
                    <a:moveTo>
                      <a:pt x="390323" y="232"/>
                    </a:moveTo>
                    <a:cubicBezTo>
                      <a:pt x="460107" y="-2724"/>
                      <a:pt x="535345" y="22846"/>
                      <a:pt x="600518" y="59710"/>
                    </a:cubicBezTo>
                    <a:cubicBezTo>
                      <a:pt x="730052" y="133864"/>
                      <a:pt x="634209" y="329904"/>
                      <a:pt x="629504" y="371030"/>
                    </a:cubicBezTo>
                    <a:cubicBezTo>
                      <a:pt x="625089" y="412368"/>
                      <a:pt x="559218" y="538303"/>
                      <a:pt x="538423" y="582198"/>
                    </a:cubicBezTo>
                    <a:cubicBezTo>
                      <a:pt x="517977" y="625668"/>
                      <a:pt x="513736" y="632274"/>
                      <a:pt x="522740" y="658270"/>
                    </a:cubicBezTo>
                    <a:cubicBezTo>
                      <a:pt x="531917" y="684480"/>
                      <a:pt x="627470" y="686398"/>
                      <a:pt x="684338" y="697478"/>
                    </a:cubicBezTo>
                    <a:cubicBezTo>
                      <a:pt x="741379" y="708133"/>
                      <a:pt x="759386" y="719213"/>
                      <a:pt x="791334" y="753946"/>
                    </a:cubicBezTo>
                    <a:lnTo>
                      <a:pt x="791548" y="754205"/>
                    </a:lnTo>
                    <a:lnTo>
                      <a:pt x="0" y="754205"/>
                    </a:lnTo>
                    <a:lnTo>
                      <a:pt x="16040" y="740895"/>
                    </a:lnTo>
                    <a:cubicBezTo>
                      <a:pt x="66757" y="702326"/>
                      <a:pt x="120894" y="672440"/>
                      <a:pt x="135706" y="656139"/>
                    </a:cubicBezTo>
                    <a:cubicBezTo>
                      <a:pt x="165214" y="623537"/>
                      <a:pt x="183395" y="625668"/>
                      <a:pt x="185777" y="595197"/>
                    </a:cubicBezTo>
                    <a:lnTo>
                      <a:pt x="233466" y="519125"/>
                    </a:lnTo>
                    <a:cubicBezTo>
                      <a:pt x="249557" y="486523"/>
                      <a:pt x="208779" y="421105"/>
                      <a:pt x="190134" y="418974"/>
                    </a:cubicBezTo>
                    <a:cubicBezTo>
                      <a:pt x="171952" y="416843"/>
                      <a:pt x="176483" y="418974"/>
                      <a:pt x="176483" y="399157"/>
                    </a:cubicBezTo>
                    <a:cubicBezTo>
                      <a:pt x="176483" y="379979"/>
                      <a:pt x="174102" y="366768"/>
                      <a:pt x="155862" y="314136"/>
                    </a:cubicBezTo>
                    <a:cubicBezTo>
                      <a:pt x="137855" y="262142"/>
                      <a:pt x="183395" y="268748"/>
                      <a:pt x="183395" y="268748"/>
                    </a:cubicBezTo>
                    <a:cubicBezTo>
                      <a:pt x="185777" y="253406"/>
                      <a:pt x="169861" y="192676"/>
                      <a:pt x="212846" y="111916"/>
                    </a:cubicBezTo>
                    <a:cubicBezTo>
                      <a:pt x="256208" y="34672"/>
                      <a:pt x="320539" y="3189"/>
                      <a:pt x="390323" y="232"/>
                    </a:cubicBezTo>
                    <a:close/>
                  </a:path>
                </a:pathLst>
              </a:cu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6518302" y="3425644"/>
                <a:ext cx="911994" cy="876267"/>
              </a:xfrm>
              <a:custGeom>
                <a:avLst/>
                <a:gdLst>
                  <a:gd name="connsiteX0" fmla="*/ 72427 w 913614"/>
                  <a:gd name="connsiteY0" fmla="*/ 0 h 877824"/>
                  <a:gd name="connsiteX1" fmla="*/ 859847 w 913614"/>
                  <a:gd name="connsiteY1" fmla="*/ 0 h 877824"/>
                  <a:gd name="connsiteX2" fmla="*/ 839422 w 913614"/>
                  <a:gd name="connsiteY2" fmla="*/ 15128 h 877824"/>
                  <a:gd name="connsiteX3" fmla="*/ 824741 w 913614"/>
                  <a:gd name="connsiteY3" fmla="*/ 27339 h 877824"/>
                  <a:gd name="connsiteX4" fmla="*/ 865692 w 913614"/>
                  <a:gd name="connsiteY4" fmla="*/ 216560 h 877824"/>
                  <a:gd name="connsiteX5" fmla="*/ 913614 w 913614"/>
                  <a:gd name="connsiteY5" fmla="*/ 375522 h 877824"/>
                  <a:gd name="connsiteX6" fmla="*/ 867842 w 913614"/>
                  <a:gd name="connsiteY6" fmla="*/ 416861 h 877824"/>
                  <a:gd name="connsiteX7" fmla="*/ 865692 w 913614"/>
                  <a:gd name="connsiteY7" fmla="*/ 551532 h 877824"/>
                  <a:gd name="connsiteX8" fmla="*/ 849029 w 913614"/>
                  <a:gd name="connsiteY8" fmla="*/ 819242 h 877824"/>
                  <a:gd name="connsiteX9" fmla="*/ 843422 w 913614"/>
                  <a:gd name="connsiteY9" fmla="*/ 877824 h 877824"/>
                  <a:gd name="connsiteX10" fmla="*/ 65575 w 913614"/>
                  <a:gd name="connsiteY10" fmla="*/ 877824 h 877824"/>
                  <a:gd name="connsiteX11" fmla="*/ 57649 w 913614"/>
                  <a:gd name="connsiteY11" fmla="*/ 828001 h 877824"/>
                  <a:gd name="connsiteX12" fmla="*/ 36965 w 913614"/>
                  <a:gd name="connsiteY12" fmla="*/ 715182 h 877824"/>
                  <a:gd name="connsiteX13" fmla="*/ 27439 w 913614"/>
                  <a:gd name="connsiteY13" fmla="*/ 504013 h 877824"/>
                  <a:gd name="connsiteX14" fmla="*/ 312 w 913614"/>
                  <a:gd name="connsiteY14" fmla="*/ 464805 h 877824"/>
                  <a:gd name="connsiteX15" fmla="*/ 75709 w 913614"/>
                  <a:gd name="connsiteY15" fmla="*/ 31601 h 877824"/>
                  <a:gd name="connsiteX16" fmla="*/ 72427 w 913614"/>
                  <a:gd name="connsiteY16" fmla="*/ 0 h 87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3614" h="877824">
                    <a:moveTo>
                      <a:pt x="72427" y="0"/>
                    </a:moveTo>
                    <a:lnTo>
                      <a:pt x="859847" y="0"/>
                    </a:lnTo>
                    <a:lnTo>
                      <a:pt x="839422" y="15128"/>
                    </a:lnTo>
                    <a:cubicBezTo>
                      <a:pt x="832897" y="20167"/>
                      <a:pt x="827856" y="24329"/>
                      <a:pt x="824741" y="27339"/>
                    </a:cubicBezTo>
                    <a:cubicBezTo>
                      <a:pt x="799648" y="51205"/>
                      <a:pt x="858954" y="173090"/>
                      <a:pt x="865692" y="216560"/>
                    </a:cubicBezTo>
                    <a:cubicBezTo>
                      <a:pt x="872489" y="259816"/>
                      <a:pt x="913614" y="375522"/>
                      <a:pt x="913614" y="375522"/>
                    </a:cubicBezTo>
                    <a:cubicBezTo>
                      <a:pt x="913614" y="375522"/>
                      <a:pt x="890670" y="399601"/>
                      <a:pt x="867842" y="416861"/>
                    </a:cubicBezTo>
                    <a:cubicBezTo>
                      <a:pt x="845130" y="434121"/>
                      <a:pt x="861336" y="475886"/>
                      <a:pt x="865692" y="551532"/>
                    </a:cubicBezTo>
                    <a:cubicBezTo>
                      <a:pt x="869090" y="608585"/>
                      <a:pt x="858373" y="723292"/>
                      <a:pt x="849029" y="819242"/>
                    </a:cubicBezTo>
                    <a:lnTo>
                      <a:pt x="843422" y="877824"/>
                    </a:lnTo>
                    <a:lnTo>
                      <a:pt x="65575" y="877824"/>
                    </a:lnTo>
                    <a:lnTo>
                      <a:pt x="57649" y="828001"/>
                    </a:lnTo>
                    <a:cubicBezTo>
                      <a:pt x="50834" y="788670"/>
                      <a:pt x="43747" y="750501"/>
                      <a:pt x="36965" y="715182"/>
                    </a:cubicBezTo>
                    <a:cubicBezTo>
                      <a:pt x="9316" y="573693"/>
                      <a:pt x="48002" y="506144"/>
                      <a:pt x="27439" y="504013"/>
                    </a:cubicBezTo>
                    <a:cubicBezTo>
                      <a:pt x="7109" y="501669"/>
                      <a:pt x="-1837" y="510406"/>
                      <a:pt x="312" y="464805"/>
                    </a:cubicBezTo>
                    <a:cubicBezTo>
                      <a:pt x="2520" y="418779"/>
                      <a:pt x="75709" y="157748"/>
                      <a:pt x="75709" y="31601"/>
                    </a:cubicBezTo>
                    <a:lnTo>
                      <a:pt x="72427" y="0"/>
                    </a:lnTo>
                    <a:close/>
                  </a:path>
                </a:pathLst>
              </a:cu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FB98015F-5D78-F003-5D91-E732C11DE862}"/>
              </a:ext>
            </a:extLst>
          </p:cNvPr>
          <p:cNvGrpSpPr/>
          <p:nvPr/>
        </p:nvGrpSpPr>
        <p:grpSpPr>
          <a:xfrm>
            <a:off x="1471393" y="1685311"/>
            <a:ext cx="5588388" cy="5775399"/>
            <a:chOff x="783850" y="1410475"/>
            <a:chExt cx="5588388" cy="5775399"/>
          </a:xfrm>
        </p:grpSpPr>
        <p:sp>
          <p:nvSpPr>
            <p:cNvPr id="2" name="Google Shape;320;p10">
              <a:extLst>
                <a:ext uri="{FF2B5EF4-FFF2-40B4-BE49-F238E27FC236}">
                  <a16:creationId xmlns:a16="http://schemas.microsoft.com/office/drawing/2014/main" id="{DF3B43D2-2564-7B30-4A87-BAC63EBBE24D}"/>
                </a:ext>
              </a:extLst>
            </p:cNvPr>
            <p:cNvSpPr txBox="1"/>
            <p:nvPr/>
          </p:nvSpPr>
          <p:spPr>
            <a:xfrm>
              <a:off x="993636" y="1410475"/>
              <a:ext cx="5168816" cy="1446509"/>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r>
                <a:rPr lang="en-US" sz="8800" b="1" dirty="0">
                  <a:solidFill>
                    <a:schemeClr val="accent1">
                      <a:lumMod val="50000"/>
                    </a:schemeClr>
                  </a:solidFill>
                  <a:latin typeface="+mj-lt"/>
                  <a:ea typeface="Calibri"/>
                  <a:cs typeface="Calibri"/>
                  <a:sym typeface="Calibri"/>
                </a:rPr>
                <a:t>Contact us</a:t>
              </a:r>
              <a:endParaRPr sz="8800" dirty="0">
                <a:solidFill>
                  <a:schemeClr val="accent1">
                    <a:lumMod val="50000"/>
                  </a:schemeClr>
                </a:solidFill>
                <a:latin typeface="+mj-lt"/>
              </a:endParaRPr>
            </a:p>
          </p:txBody>
        </p:sp>
        <p:sp>
          <p:nvSpPr>
            <p:cNvPr id="3" name="Google Shape;321;p10">
              <a:extLst>
                <a:ext uri="{FF2B5EF4-FFF2-40B4-BE49-F238E27FC236}">
                  <a16:creationId xmlns:a16="http://schemas.microsoft.com/office/drawing/2014/main" id="{5A9CDAC9-34D0-7C08-45D1-8AFE3EB60961}"/>
                </a:ext>
              </a:extLst>
            </p:cNvPr>
            <p:cNvSpPr txBox="1"/>
            <p:nvPr/>
          </p:nvSpPr>
          <p:spPr>
            <a:xfrm>
              <a:off x="783850" y="3646484"/>
              <a:ext cx="5588388" cy="3539390"/>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r>
                <a:rPr lang="en-US" sz="2800" b="1" dirty="0">
                  <a:solidFill>
                    <a:schemeClr val="accent1">
                      <a:lumMod val="50000"/>
                    </a:schemeClr>
                  </a:solidFill>
                  <a:latin typeface="+mn-lt"/>
                  <a:ea typeface="Calibri"/>
                  <a:cs typeface="Calibri"/>
                  <a:sym typeface="Calibri"/>
                </a:rPr>
                <a:t>Email Address</a:t>
              </a:r>
            </a:p>
            <a:p>
              <a:pPr marL="0" marR="0" lvl="0" indent="0" algn="ctr" rtl="0">
                <a:spcBef>
                  <a:spcPts val="0"/>
                </a:spcBef>
                <a:spcAft>
                  <a:spcPts val="0"/>
                </a:spcAft>
                <a:buNone/>
              </a:pPr>
              <a:r>
                <a:rPr lang="en-US" sz="2800" dirty="0">
                  <a:solidFill>
                    <a:schemeClr val="accent1">
                      <a:lumMod val="50000"/>
                    </a:schemeClr>
                  </a:solidFill>
                  <a:latin typeface="+mn-lt"/>
                  <a:ea typeface="Calibri"/>
                  <a:cs typeface="Calibri"/>
                  <a:sym typeface="Calibri"/>
                </a:rPr>
                <a:t> </a:t>
              </a:r>
              <a:r>
                <a:rPr lang="en-US" sz="2800" dirty="0">
                  <a:solidFill>
                    <a:schemeClr val="accent1">
                      <a:lumMod val="50000"/>
                    </a:schemeClr>
                  </a:solidFill>
                  <a:latin typeface="+mn-lt"/>
                  <a:ea typeface="Calibri"/>
                  <a:cs typeface="Calibri"/>
                  <a:sym typeface="Calibri"/>
                  <a:hlinkClick r:id="rId2">
                    <a:extLst>
                      <a:ext uri="{A12FA001-AC4F-418D-AE19-62706E023703}">
                        <ahyp:hlinkClr xmlns:ahyp="http://schemas.microsoft.com/office/drawing/2018/hyperlinkcolor" val="tx"/>
                      </a:ext>
                    </a:extLst>
                  </a:hlinkClick>
                </a:rPr>
                <a:t>netsuite.sales@folio3.com</a:t>
              </a:r>
              <a:endParaRPr lang="en-US" sz="2800" dirty="0">
                <a:solidFill>
                  <a:schemeClr val="accent1">
                    <a:lumMod val="50000"/>
                  </a:schemeClr>
                </a:solidFill>
                <a:latin typeface="+mn-lt"/>
                <a:ea typeface="Calibri"/>
                <a:cs typeface="Calibri"/>
                <a:sym typeface="Calibri"/>
              </a:endParaRPr>
            </a:p>
            <a:p>
              <a:pPr marL="0" marR="0" lvl="0" indent="0" algn="ctr" rtl="0">
                <a:spcBef>
                  <a:spcPts val="0"/>
                </a:spcBef>
                <a:spcAft>
                  <a:spcPts val="0"/>
                </a:spcAft>
                <a:buNone/>
              </a:pPr>
              <a:endParaRPr sz="2800" dirty="0">
                <a:solidFill>
                  <a:schemeClr val="accent1">
                    <a:lumMod val="50000"/>
                  </a:schemeClr>
                </a:solidFill>
                <a:latin typeface="+mn-lt"/>
              </a:endParaRPr>
            </a:p>
            <a:p>
              <a:pPr marL="0" marR="0" lvl="0" indent="0" algn="ctr" rtl="0">
                <a:spcBef>
                  <a:spcPts val="0"/>
                </a:spcBef>
                <a:spcAft>
                  <a:spcPts val="0"/>
                </a:spcAft>
                <a:buNone/>
              </a:pPr>
              <a:r>
                <a:rPr lang="en-US" sz="2800" b="1" dirty="0">
                  <a:solidFill>
                    <a:schemeClr val="accent1">
                      <a:lumMod val="50000"/>
                    </a:schemeClr>
                  </a:solidFill>
                  <a:latin typeface="+mn-lt"/>
                  <a:ea typeface="Calibri"/>
                  <a:cs typeface="Calibri"/>
                  <a:sym typeface="Calibri"/>
                </a:rPr>
                <a:t>Phone Number</a:t>
              </a:r>
            </a:p>
            <a:p>
              <a:pPr marL="0" marR="0" lvl="0" indent="0" algn="ctr" rtl="0">
                <a:spcBef>
                  <a:spcPts val="0"/>
                </a:spcBef>
                <a:spcAft>
                  <a:spcPts val="0"/>
                </a:spcAft>
                <a:buNone/>
              </a:pPr>
              <a:r>
                <a:rPr lang="en-US" sz="2800" dirty="0">
                  <a:solidFill>
                    <a:schemeClr val="accent1">
                      <a:lumMod val="50000"/>
                    </a:schemeClr>
                  </a:solidFill>
                  <a:latin typeface="+mn-lt"/>
                  <a:ea typeface="Calibri"/>
                  <a:cs typeface="Calibri"/>
                  <a:sym typeface="Calibri"/>
                </a:rPr>
                <a:t> +1 (408) 365-4638</a:t>
              </a:r>
            </a:p>
            <a:p>
              <a:pPr marL="0" marR="0" lvl="0" indent="0" algn="ctr" rtl="0">
                <a:spcBef>
                  <a:spcPts val="0"/>
                </a:spcBef>
                <a:spcAft>
                  <a:spcPts val="0"/>
                </a:spcAft>
                <a:buNone/>
              </a:pPr>
              <a:endParaRPr sz="2800" dirty="0">
                <a:solidFill>
                  <a:schemeClr val="accent1">
                    <a:lumMod val="50000"/>
                  </a:schemeClr>
                </a:solidFill>
                <a:latin typeface="+mn-lt"/>
              </a:endParaRPr>
            </a:p>
            <a:p>
              <a:pPr marL="0" marR="0" lvl="0" indent="0" algn="ctr" rtl="0">
                <a:spcBef>
                  <a:spcPts val="0"/>
                </a:spcBef>
                <a:spcAft>
                  <a:spcPts val="0"/>
                </a:spcAft>
                <a:buNone/>
              </a:pPr>
              <a:r>
                <a:rPr lang="en-US" sz="2800" b="1" dirty="0">
                  <a:solidFill>
                    <a:schemeClr val="accent1">
                      <a:lumMod val="50000"/>
                    </a:schemeClr>
                  </a:solidFill>
                  <a:latin typeface="+mn-lt"/>
                  <a:ea typeface="Calibri"/>
                  <a:cs typeface="Calibri"/>
                  <a:sym typeface="Calibri"/>
                </a:rPr>
                <a:t>Website Address</a:t>
              </a:r>
            </a:p>
            <a:p>
              <a:pPr marL="0" marR="0" lvl="0" indent="0" algn="ctr" rtl="0">
                <a:spcBef>
                  <a:spcPts val="0"/>
                </a:spcBef>
                <a:spcAft>
                  <a:spcPts val="0"/>
                </a:spcAft>
                <a:buNone/>
              </a:pPr>
              <a:r>
                <a:rPr lang="en-US" sz="2800" dirty="0">
                  <a:solidFill>
                    <a:schemeClr val="accent1">
                      <a:lumMod val="50000"/>
                    </a:schemeClr>
                  </a:solidFill>
                  <a:latin typeface="+mn-lt"/>
                  <a:ea typeface="Calibri"/>
                  <a:cs typeface="Calibri"/>
                  <a:sym typeface="Calibri"/>
                </a:rPr>
                <a:t> netsuite.folio3.com</a:t>
              </a:r>
              <a:endParaRPr sz="2800" dirty="0">
                <a:solidFill>
                  <a:schemeClr val="accent1">
                    <a:lumMod val="50000"/>
                  </a:schemeClr>
                </a:solidFill>
                <a:latin typeface="+mn-lt"/>
              </a:endParaRPr>
            </a:p>
          </p:txBody>
        </p:sp>
      </p:grpSp>
      <p:pic>
        <p:nvPicPr>
          <p:cNvPr id="15" name="Picture 2" descr="Logo, company name&#10;&#10;Description automatically generated">
            <a:extLst>
              <a:ext uri="{FF2B5EF4-FFF2-40B4-BE49-F238E27FC236}">
                <a16:creationId xmlns:a16="http://schemas.microsoft.com/office/drawing/2014/main" id="{3299C22E-A037-77A8-F8DD-DB665DC8F7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409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3589355" y="2927509"/>
            <a:ext cx="11541942" cy="2215991"/>
          </a:xfrm>
          <a:prstGeom prst="rect">
            <a:avLst/>
          </a:prstGeom>
          <a:noFill/>
        </p:spPr>
        <p:txBody>
          <a:bodyPr wrap="none" rtlCol="0">
            <a:spAutoFit/>
          </a:bodyPr>
          <a:lstStyle/>
          <a:p>
            <a:pPr algn="ctr"/>
            <a:r>
              <a:rPr lang="en-US" sz="13800" b="1" dirty="0">
                <a:solidFill>
                  <a:schemeClr val="accent4"/>
                </a:solidFill>
                <a:latin typeface="Book Antiqua" panose="02040602050305030304" pitchFamily="18" charset="0"/>
                <a:ea typeface="Roboto" panose="02000000000000000000" pitchFamily="2" charset="0"/>
                <a:cs typeface="Roboto" panose="02000000000000000000" pitchFamily="2" charset="0"/>
              </a:rPr>
              <a:t>THANK </a:t>
            </a:r>
            <a:r>
              <a:rPr lang="en-US" sz="13800" b="1" dirty="0">
                <a:solidFill>
                  <a:schemeClr val="accent1"/>
                </a:solidFill>
                <a:latin typeface="Book Antiqua" panose="02040602050305030304" pitchFamily="18" charset="0"/>
                <a:ea typeface="Roboto" panose="02000000000000000000" pitchFamily="2" charset="0"/>
                <a:cs typeface="Roboto" panose="02000000000000000000" pitchFamily="2" charset="0"/>
              </a:rPr>
              <a:t>YOU</a:t>
            </a:r>
          </a:p>
        </p:txBody>
      </p:sp>
      <p:grpSp>
        <p:nvGrpSpPr>
          <p:cNvPr id="85" name="Group 84"/>
          <p:cNvGrpSpPr/>
          <p:nvPr/>
        </p:nvGrpSpPr>
        <p:grpSpPr>
          <a:xfrm>
            <a:off x="7343137" y="7029057"/>
            <a:ext cx="5429015" cy="3920412"/>
            <a:chOff x="1569272" y="4027497"/>
            <a:chExt cx="4517059" cy="3261870"/>
          </a:xfrm>
        </p:grpSpPr>
        <p:grpSp>
          <p:nvGrpSpPr>
            <p:cNvPr id="86" name="Group 85"/>
            <p:cNvGrpSpPr/>
            <p:nvPr/>
          </p:nvGrpSpPr>
          <p:grpSpPr>
            <a:xfrm>
              <a:off x="1569272" y="4645896"/>
              <a:ext cx="1617742" cy="2456234"/>
              <a:chOff x="2529497" y="1777570"/>
              <a:chExt cx="1087675" cy="1651430"/>
            </a:xfrm>
          </p:grpSpPr>
          <p:sp>
            <p:nvSpPr>
              <p:cNvPr id="117" name="Shape 12"/>
              <p:cNvSpPr/>
              <p:nvPr/>
            </p:nvSpPr>
            <p:spPr>
              <a:xfrm>
                <a:off x="2690012" y="1777570"/>
                <a:ext cx="774091" cy="1051011"/>
              </a:xfrm>
              <a:custGeom>
                <a:avLst/>
                <a:gdLst/>
                <a:ahLst/>
                <a:cxnLst>
                  <a:cxn ang="0">
                    <a:pos x="wd2" y="hd2"/>
                  </a:cxn>
                  <a:cxn ang="5400000">
                    <a:pos x="wd2" y="hd2"/>
                  </a:cxn>
                  <a:cxn ang="10800000">
                    <a:pos x="wd2" y="hd2"/>
                  </a:cxn>
                  <a:cxn ang="16200000">
                    <a:pos x="wd2" y="hd2"/>
                  </a:cxn>
                </a:cxnLst>
                <a:rect l="0" t="0" r="r" b="b"/>
                <a:pathLst>
                  <a:path w="13721" h="21600" extrusionOk="0">
                    <a:moveTo>
                      <a:pt x="6850" y="0"/>
                    </a:moveTo>
                    <a:cubicBezTo>
                      <a:pt x="-3950" y="0"/>
                      <a:pt x="-458" y="21600"/>
                      <a:pt x="6873" y="21600"/>
                    </a:cubicBezTo>
                    <a:cubicBezTo>
                      <a:pt x="14204" y="21600"/>
                      <a:pt x="17650" y="0"/>
                      <a:pt x="6850" y="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8" name="Shape 15"/>
              <p:cNvSpPr/>
              <p:nvPr/>
            </p:nvSpPr>
            <p:spPr>
              <a:xfrm>
                <a:off x="3247096" y="2655684"/>
                <a:ext cx="360901" cy="464670"/>
              </a:xfrm>
              <a:custGeom>
                <a:avLst/>
                <a:gdLst/>
                <a:ahLst/>
                <a:cxnLst>
                  <a:cxn ang="0">
                    <a:pos x="wd2" y="hd2"/>
                  </a:cxn>
                  <a:cxn ang="5400000">
                    <a:pos x="wd2" y="hd2"/>
                  </a:cxn>
                  <a:cxn ang="10800000">
                    <a:pos x="wd2" y="hd2"/>
                  </a:cxn>
                  <a:cxn ang="16200000">
                    <a:pos x="wd2" y="hd2"/>
                  </a:cxn>
                </a:cxnLst>
                <a:rect l="0" t="0" r="r" b="b"/>
                <a:pathLst>
                  <a:path w="17783" h="17884" extrusionOk="0">
                    <a:moveTo>
                      <a:pt x="1030" y="5413"/>
                    </a:moveTo>
                    <a:lnTo>
                      <a:pt x="12855" y="17412"/>
                    </a:lnTo>
                    <a:cubicBezTo>
                      <a:pt x="14536" y="19117"/>
                      <a:pt x="18833" y="15781"/>
                      <a:pt x="17547" y="14094"/>
                    </a:cubicBezTo>
                    <a:lnTo>
                      <a:pt x="8263" y="1911"/>
                    </a:lnTo>
                    <a:cubicBezTo>
                      <a:pt x="4915" y="-2483"/>
                      <a:pt x="-2767" y="1560"/>
                      <a:pt x="1030" y="5413"/>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9" name="Shape 16"/>
              <p:cNvSpPr/>
              <p:nvPr/>
            </p:nvSpPr>
            <p:spPr>
              <a:xfrm>
                <a:off x="2534219" y="2655684"/>
                <a:ext cx="361124" cy="462098"/>
              </a:xfrm>
              <a:custGeom>
                <a:avLst/>
                <a:gdLst/>
                <a:ahLst/>
                <a:cxnLst>
                  <a:cxn ang="0">
                    <a:pos x="wd2" y="hd2"/>
                  </a:cxn>
                  <a:cxn ang="5400000">
                    <a:pos x="wd2" y="hd2"/>
                  </a:cxn>
                  <a:cxn ang="10800000">
                    <a:pos x="wd2" y="hd2"/>
                  </a:cxn>
                  <a:cxn ang="16200000">
                    <a:pos x="wd2" y="hd2"/>
                  </a:cxn>
                </a:cxnLst>
                <a:rect l="0" t="0" r="r" b="b"/>
                <a:pathLst>
                  <a:path w="17773" h="17871" extrusionOk="0">
                    <a:moveTo>
                      <a:pt x="16737" y="5434"/>
                    </a:moveTo>
                    <a:lnTo>
                      <a:pt x="4925" y="17399"/>
                    </a:lnTo>
                    <a:cubicBezTo>
                      <a:pt x="3239" y="19108"/>
                      <a:pt x="-1052" y="15757"/>
                      <a:pt x="239" y="14066"/>
                    </a:cubicBezTo>
                    <a:lnTo>
                      <a:pt x="9512" y="1914"/>
                    </a:lnTo>
                    <a:cubicBezTo>
                      <a:pt x="12876" y="-2492"/>
                      <a:pt x="20548" y="1572"/>
                      <a:pt x="16737" y="5434"/>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0" name="Shape 17"/>
              <p:cNvSpPr/>
              <p:nvPr/>
            </p:nvSpPr>
            <p:spPr>
              <a:xfrm>
                <a:off x="3265980" y="3184440"/>
                <a:ext cx="90444" cy="51997"/>
              </a:xfrm>
              <a:custGeom>
                <a:avLst/>
                <a:gdLst/>
                <a:ahLst/>
                <a:cxnLst>
                  <a:cxn ang="0">
                    <a:pos x="wd2" y="hd2"/>
                  </a:cxn>
                  <a:cxn ang="5400000">
                    <a:pos x="wd2" y="hd2"/>
                  </a:cxn>
                  <a:cxn ang="10800000">
                    <a:pos x="wd2" y="hd2"/>
                  </a:cxn>
                  <a:cxn ang="16200000">
                    <a:pos x="wd2" y="hd2"/>
                  </a:cxn>
                </a:cxnLst>
                <a:rect l="0" t="0" r="r" b="b"/>
                <a:pathLst>
                  <a:path w="21184" h="20589" extrusionOk="0">
                    <a:moveTo>
                      <a:pt x="21024" y="2257"/>
                    </a:moveTo>
                    <a:lnTo>
                      <a:pt x="21024" y="2257"/>
                    </a:lnTo>
                    <a:cubicBezTo>
                      <a:pt x="21150" y="203"/>
                      <a:pt x="19265" y="-506"/>
                      <a:pt x="18123" y="366"/>
                    </a:cubicBezTo>
                    <a:lnTo>
                      <a:pt x="1247" y="13231"/>
                    </a:lnTo>
                    <a:cubicBezTo>
                      <a:pt x="105" y="14099"/>
                      <a:pt x="126" y="16277"/>
                      <a:pt x="6" y="18331"/>
                    </a:cubicBezTo>
                    <a:lnTo>
                      <a:pt x="6" y="18336"/>
                    </a:lnTo>
                    <a:cubicBezTo>
                      <a:pt x="-120" y="20390"/>
                      <a:pt x="1760" y="21094"/>
                      <a:pt x="2902" y="20222"/>
                    </a:cubicBezTo>
                    <a:lnTo>
                      <a:pt x="19778" y="7361"/>
                    </a:lnTo>
                    <a:cubicBezTo>
                      <a:pt x="20925" y="6489"/>
                      <a:pt x="21480" y="4182"/>
                      <a:pt x="21024" y="2257"/>
                    </a:cubicBezTo>
                    <a:close/>
                  </a:path>
                </a:pathLst>
              </a:custGeom>
              <a:solidFill>
                <a:srgbClr val="FCE1C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1" name="Shape 18"/>
              <p:cNvSpPr/>
              <p:nvPr/>
            </p:nvSpPr>
            <p:spPr>
              <a:xfrm>
                <a:off x="2789155" y="3184440"/>
                <a:ext cx="90455" cy="51997"/>
              </a:xfrm>
              <a:custGeom>
                <a:avLst/>
                <a:gdLst/>
                <a:ahLst/>
                <a:cxnLst>
                  <a:cxn ang="0">
                    <a:pos x="wd2" y="hd2"/>
                  </a:cxn>
                  <a:cxn ang="5400000">
                    <a:pos x="wd2" y="hd2"/>
                  </a:cxn>
                  <a:cxn ang="10800000">
                    <a:pos x="wd2" y="hd2"/>
                  </a:cxn>
                  <a:cxn ang="16200000">
                    <a:pos x="wd2" y="hd2"/>
                  </a:cxn>
                </a:cxnLst>
                <a:rect l="0" t="0" r="r" b="b"/>
                <a:pathLst>
                  <a:path w="21186" h="20589" extrusionOk="0">
                    <a:moveTo>
                      <a:pt x="162" y="2257"/>
                    </a:moveTo>
                    <a:lnTo>
                      <a:pt x="162" y="2257"/>
                    </a:lnTo>
                    <a:cubicBezTo>
                      <a:pt x="36" y="203"/>
                      <a:pt x="1917" y="-506"/>
                      <a:pt x="3058" y="366"/>
                    </a:cubicBezTo>
                    <a:lnTo>
                      <a:pt x="19934" y="13231"/>
                    </a:lnTo>
                    <a:cubicBezTo>
                      <a:pt x="21076" y="14099"/>
                      <a:pt x="21055" y="16277"/>
                      <a:pt x="21181" y="18331"/>
                    </a:cubicBezTo>
                    <a:lnTo>
                      <a:pt x="21181" y="18336"/>
                    </a:lnTo>
                    <a:cubicBezTo>
                      <a:pt x="21301" y="20390"/>
                      <a:pt x="19421" y="21094"/>
                      <a:pt x="18279" y="20222"/>
                    </a:cubicBezTo>
                    <a:lnTo>
                      <a:pt x="1403" y="7361"/>
                    </a:lnTo>
                    <a:cubicBezTo>
                      <a:pt x="256" y="6489"/>
                      <a:pt x="-299" y="4182"/>
                      <a:pt x="162" y="2257"/>
                    </a:cubicBezTo>
                    <a:close/>
                  </a:path>
                </a:pathLst>
              </a:custGeom>
              <a:solidFill>
                <a:srgbClr val="FCE1C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2" name="Shape 19"/>
              <p:cNvSpPr/>
              <p:nvPr/>
            </p:nvSpPr>
            <p:spPr>
              <a:xfrm>
                <a:off x="2647524" y="2655684"/>
                <a:ext cx="247837" cy="285042"/>
              </a:xfrm>
              <a:custGeom>
                <a:avLst/>
                <a:gdLst/>
                <a:ahLst/>
                <a:cxnLst>
                  <a:cxn ang="0">
                    <a:pos x="wd2" y="hd2"/>
                  </a:cxn>
                  <a:cxn ang="5400000">
                    <a:pos x="wd2" y="hd2"/>
                  </a:cxn>
                  <a:cxn ang="10800000">
                    <a:pos x="wd2" y="hd2"/>
                  </a:cxn>
                  <a:cxn ang="16200000">
                    <a:pos x="wd2" y="hd2"/>
                  </a:cxn>
                </a:cxnLst>
                <a:rect l="0" t="0" r="r" b="b"/>
                <a:pathLst>
                  <a:path w="21600" h="19267" extrusionOk="0">
                    <a:moveTo>
                      <a:pt x="0" y="12649"/>
                    </a:moveTo>
                    <a:lnTo>
                      <a:pt x="7194" y="3346"/>
                    </a:lnTo>
                    <a:cubicBezTo>
                      <a:pt x="11584" y="-2333"/>
                      <a:pt x="20125" y="38"/>
                      <a:pt x="21600" y="4382"/>
                    </a:cubicBezTo>
                    <a:lnTo>
                      <a:pt x="14831" y="14651"/>
                    </a:lnTo>
                    <a:lnTo>
                      <a:pt x="10214" y="19267"/>
                    </a:lnTo>
                    <a:cubicBezTo>
                      <a:pt x="10214" y="19267"/>
                      <a:pt x="0" y="12649"/>
                      <a:pt x="0" y="12649"/>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3" name="Shape 20"/>
              <p:cNvSpPr/>
              <p:nvPr/>
            </p:nvSpPr>
            <p:spPr>
              <a:xfrm>
                <a:off x="3256538" y="2655684"/>
                <a:ext cx="247837" cy="285042"/>
              </a:xfrm>
              <a:custGeom>
                <a:avLst/>
                <a:gdLst/>
                <a:ahLst/>
                <a:cxnLst>
                  <a:cxn ang="0">
                    <a:pos x="wd2" y="hd2"/>
                  </a:cxn>
                  <a:cxn ang="5400000">
                    <a:pos x="wd2" y="hd2"/>
                  </a:cxn>
                  <a:cxn ang="10800000">
                    <a:pos x="wd2" y="hd2"/>
                  </a:cxn>
                  <a:cxn ang="16200000">
                    <a:pos x="wd2" y="hd2"/>
                  </a:cxn>
                </a:cxnLst>
                <a:rect l="0" t="0" r="r" b="b"/>
                <a:pathLst>
                  <a:path w="21600" h="19267" extrusionOk="0">
                    <a:moveTo>
                      <a:pt x="21600" y="12649"/>
                    </a:moveTo>
                    <a:lnTo>
                      <a:pt x="14406" y="3346"/>
                    </a:lnTo>
                    <a:cubicBezTo>
                      <a:pt x="10016" y="-2333"/>
                      <a:pt x="1475" y="38"/>
                      <a:pt x="0" y="4382"/>
                    </a:cubicBezTo>
                    <a:lnTo>
                      <a:pt x="6769" y="14651"/>
                    </a:lnTo>
                    <a:lnTo>
                      <a:pt x="11386" y="19267"/>
                    </a:lnTo>
                    <a:cubicBezTo>
                      <a:pt x="11386" y="19267"/>
                      <a:pt x="21600" y="12649"/>
                      <a:pt x="21600" y="12649"/>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4" name="Shape 21"/>
              <p:cNvSpPr/>
              <p:nvPr/>
            </p:nvSpPr>
            <p:spPr>
              <a:xfrm>
                <a:off x="2803317" y="2650962"/>
                <a:ext cx="543170" cy="7780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871" y="21600"/>
                    </a:lnTo>
                    <a:lnTo>
                      <a:pt x="10652" y="21600"/>
                    </a:lnTo>
                    <a:lnTo>
                      <a:pt x="1728" y="21600"/>
                    </a:lnTo>
                    <a:lnTo>
                      <a:pt x="0" y="0"/>
                    </a:lnTo>
                    <a:cubicBezTo>
                      <a:pt x="0" y="0"/>
                      <a:pt x="21600" y="0"/>
                      <a:pt x="21600" y="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5" name="Shape 22"/>
              <p:cNvSpPr/>
              <p:nvPr/>
            </p:nvSpPr>
            <p:spPr>
              <a:xfrm>
                <a:off x="2944948" y="2471563"/>
                <a:ext cx="262528" cy="3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16739" y="0"/>
                      <a:pt x="21600" y="2330"/>
                      <a:pt x="21600" y="5178"/>
                    </a:cubicBezTo>
                    <a:lnTo>
                      <a:pt x="21600" y="16422"/>
                    </a:lnTo>
                    <a:cubicBezTo>
                      <a:pt x="21600" y="19270"/>
                      <a:pt x="16739" y="21600"/>
                      <a:pt x="10800" y="21600"/>
                    </a:cubicBezTo>
                    <a:lnTo>
                      <a:pt x="10800" y="21600"/>
                    </a:lnTo>
                    <a:cubicBezTo>
                      <a:pt x="4861" y="21600"/>
                      <a:pt x="0" y="19270"/>
                      <a:pt x="0" y="16422"/>
                    </a:cubicBezTo>
                    <a:lnTo>
                      <a:pt x="0" y="5178"/>
                    </a:lnTo>
                    <a:cubicBezTo>
                      <a:pt x="0" y="2330"/>
                      <a:pt x="4861" y="0"/>
                      <a:pt x="10800" y="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6" name="Shape 23"/>
              <p:cNvSpPr/>
              <p:nvPr/>
            </p:nvSpPr>
            <p:spPr>
              <a:xfrm>
                <a:off x="2944948" y="2471563"/>
                <a:ext cx="262528" cy="164385"/>
              </a:xfrm>
              <a:custGeom>
                <a:avLst/>
                <a:gdLst/>
                <a:ahLst/>
                <a:cxnLst>
                  <a:cxn ang="0">
                    <a:pos x="wd2" y="hd2"/>
                  </a:cxn>
                  <a:cxn ang="5400000">
                    <a:pos x="wd2" y="hd2"/>
                  </a:cxn>
                  <a:cxn ang="10800000">
                    <a:pos x="wd2" y="hd2"/>
                  </a:cxn>
                  <a:cxn ang="16200000">
                    <a:pos x="wd2" y="hd2"/>
                  </a:cxn>
                </a:cxnLst>
                <a:rect l="0" t="0" r="r" b="b"/>
                <a:pathLst>
                  <a:path w="21600" h="16200" extrusionOk="0">
                    <a:moveTo>
                      <a:pt x="21600" y="8099"/>
                    </a:moveTo>
                    <a:lnTo>
                      <a:pt x="21600" y="8099"/>
                    </a:lnTo>
                    <a:cubicBezTo>
                      <a:pt x="21600" y="18900"/>
                      <a:pt x="0" y="18900"/>
                      <a:pt x="0" y="8099"/>
                    </a:cubicBezTo>
                    <a:lnTo>
                      <a:pt x="0" y="8099"/>
                    </a:lnTo>
                    <a:cubicBezTo>
                      <a:pt x="0" y="-2700"/>
                      <a:pt x="21600" y="-2700"/>
                      <a:pt x="21600" y="8099"/>
                    </a:cubicBezTo>
                    <a:close/>
                  </a:path>
                </a:pathLst>
              </a:custGeom>
              <a:solidFill>
                <a:schemeClr val="accent4">
                  <a:lumMod val="50000"/>
                  <a:alpha val="1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7" name="Shape 26"/>
              <p:cNvSpPr/>
              <p:nvPr/>
            </p:nvSpPr>
            <p:spPr>
              <a:xfrm>
                <a:off x="2708896" y="1787012"/>
                <a:ext cx="737192" cy="503351"/>
              </a:xfrm>
              <a:custGeom>
                <a:avLst/>
                <a:gdLst/>
                <a:ahLst/>
                <a:cxnLst>
                  <a:cxn ang="0">
                    <a:pos x="wd2" y="hd2"/>
                  </a:cxn>
                  <a:cxn ang="5400000">
                    <a:pos x="wd2" y="hd2"/>
                  </a:cxn>
                  <a:cxn ang="10800000">
                    <a:pos x="wd2" y="hd2"/>
                  </a:cxn>
                  <a:cxn ang="16200000">
                    <a:pos x="wd2" y="hd2"/>
                  </a:cxn>
                </a:cxnLst>
                <a:rect l="0" t="0" r="r" b="b"/>
                <a:pathLst>
                  <a:path w="21439" h="19857" extrusionOk="0">
                    <a:moveTo>
                      <a:pt x="21421" y="12230"/>
                    </a:moveTo>
                    <a:cubicBezTo>
                      <a:pt x="21407" y="11956"/>
                      <a:pt x="21315" y="11658"/>
                      <a:pt x="21169" y="11360"/>
                    </a:cubicBezTo>
                    <a:cubicBezTo>
                      <a:pt x="20879" y="6471"/>
                      <a:pt x="17739" y="2387"/>
                      <a:pt x="15060" y="1403"/>
                    </a:cubicBezTo>
                    <a:cubicBezTo>
                      <a:pt x="12580" y="-619"/>
                      <a:pt x="8480" y="-427"/>
                      <a:pt x="5273" y="1797"/>
                    </a:cubicBezTo>
                    <a:cubicBezTo>
                      <a:pt x="2404" y="3787"/>
                      <a:pt x="329" y="8651"/>
                      <a:pt x="97" y="11798"/>
                    </a:cubicBezTo>
                    <a:cubicBezTo>
                      <a:pt x="53" y="11946"/>
                      <a:pt x="26" y="12091"/>
                      <a:pt x="19" y="12230"/>
                    </a:cubicBezTo>
                    <a:cubicBezTo>
                      <a:pt x="-80" y="14191"/>
                      <a:pt x="233" y="15942"/>
                      <a:pt x="674" y="17679"/>
                    </a:cubicBezTo>
                    <a:cubicBezTo>
                      <a:pt x="1114" y="19417"/>
                      <a:pt x="1833" y="20981"/>
                      <a:pt x="1706" y="18765"/>
                    </a:cubicBezTo>
                    <a:cubicBezTo>
                      <a:pt x="1642" y="17649"/>
                      <a:pt x="1581" y="16283"/>
                      <a:pt x="1774" y="14921"/>
                    </a:cubicBezTo>
                    <a:cubicBezTo>
                      <a:pt x="5448" y="16089"/>
                      <a:pt x="11927" y="12747"/>
                      <a:pt x="15243" y="8840"/>
                    </a:cubicBezTo>
                    <a:cubicBezTo>
                      <a:pt x="16628" y="11614"/>
                      <a:pt x="18312" y="14067"/>
                      <a:pt x="19686" y="15072"/>
                    </a:cubicBezTo>
                    <a:cubicBezTo>
                      <a:pt x="19854" y="16384"/>
                      <a:pt x="19795" y="17690"/>
                      <a:pt x="19734" y="18765"/>
                    </a:cubicBezTo>
                    <a:cubicBezTo>
                      <a:pt x="19607" y="20981"/>
                      <a:pt x="20326" y="19417"/>
                      <a:pt x="20766" y="17679"/>
                    </a:cubicBezTo>
                    <a:cubicBezTo>
                      <a:pt x="21207" y="15942"/>
                      <a:pt x="21520" y="14191"/>
                      <a:pt x="21421" y="1223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8" name="Shape 27"/>
              <p:cNvSpPr/>
              <p:nvPr/>
            </p:nvSpPr>
            <p:spPr>
              <a:xfrm>
                <a:off x="2671128" y="2008900"/>
                <a:ext cx="810843" cy="568192"/>
              </a:xfrm>
              <a:custGeom>
                <a:avLst/>
                <a:gdLst/>
                <a:ahLst/>
                <a:cxnLst>
                  <a:cxn ang="0">
                    <a:pos x="wd2" y="hd2"/>
                  </a:cxn>
                  <a:cxn ang="5400000">
                    <a:pos x="wd2" y="hd2"/>
                  </a:cxn>
                  <a:cxn ang="10800000">
                    <a:pos x="wd2" y="hd2"/>
                  </a:cxn>
                  <a:cxn ang="16200000">
                    <a:pos x="wd2" y="hd2"/>
                  </a:cxn>
                </a:cxnLst>
                <a:rect l="0" t="0" r="r" b="b"/>
                <a:pathLst>
                  <a:path w="21190" h="21600" extrusionOk="0">
                    <a:moveTo>
                      <a:pt x="20385" y="5265"/>
                    </a:moveTo>
                    <a:cubicBezTo>
                      <a:pt x="20317" y="5240"/>
                      <a:pt x="20248" y="5231"/>
                      <a:pt x="20177" y="5235"/>
                    </a:cubicBezTo>
                    <a:cubicBezTo>
                      <a:pt x="20085" y="6368"/>
                      <a:pt x="19879" y="7446"/>
                      <a:pt x="19626" y="8518"/>
                    </a:cubicBezTo>
                    <a:cubicBezTo>
                      <a:pt x="19230" y="10193"/>
                      <a:pt x="18584" y="11700"/>
                      <a:pt x="18698" y="9564"/>
                    </a:cubicBezTo>
                    <a:cubicBezTo>
                      <a:pt x="18753" y="8528"/>
                      <a:pt x="18805" y="7270"/>
                      <a:pt x="18655" y="6006"/>
                    </a:cubicBezTo>
                    <a:cubicBezTo>
                      <a:pt x="17420" y="5037"/>
                      <a:pt x="15907" y="2674"/>
                      <a:pt x="14662" y="0"/>
                    </a:cubicBezTo>
                    <a:cubicBezTo>
                      <a:pt x="11682" y="3765"/>
                      <a:pt x="5861" y="6986"/>
                      <a:pt x="2559" y="5860"/>
                    </a:cubicBezTo>
                    <a:cubicBezTo>
                      <a:pt x="2386" y="7173"/>
                      <a:pt x="2441" y="8489"/>
                      <a:pt x="2498" y="9564"/>
                    </a:cubicBezTo>
                    <a:cubicBezTo>
                      <a:pt x="2612" y="11700"/>
                      <a:pt x="1966" y="10193"/>
                      <a:pt x="1570" y="8518"/>
                    </a:cubicBezTo>
                    <a:cubicBezTo>
                      <a:pt x="1317" y="7446"/>
                      <a:pt x="1111" y="6368"/>
                      <a:pt x="1019" y="5236"/>
                    </a:cubicBezTo>
                    <a:cubicBezTo>
                      <a:pt x="946" y="5231"/>
                      <a:pt x="875" y="5239"/>
                      <a:pt x="805" y="5265"/>
                    </a:cubicBezTo>
                    <a:cubicBezTo>
                      <a:pt x="87" y="5524"/>
                      <a:pt x="-205" y="7341"/>
                      <a:pt x="153" y="9324"/>
                    </a:cubicBezTo>
                    <a:cubicBezTo>
                      <a:pt x="511" y="11307"/>
                      <a:pt x="1384" y="12704"/>
                      <a:pt x="2102" y="12445"/>
                    </a:cubicBezTo>
                    <a:cubicBezTo>
                      <a:pt x="2183" y="12416"/>
                      <a:pt x="2258" y="12366"/>
                      <a:pt x="2328" y="12299"/>
                    </a:cubicBezTo>
                    <a:cubicBezTo>
                      <a:pt x="2385" y="12463"/>
                      <a:pt x="2443" y="12621"/>
                      <a:pt x="2503" y="12770"/>
                    </a:cubicBezTo>
                    <a:cubicBezTo>
                      <a:pt x="5378" y="20000"/>
                      <a:pt x="9245" y="21600"/>
                      <a:pt x="10593" y="21600"/>
                    </a:cubicBezTo>
                    <a:cubicBezTo>
                      <a:pt x="11941" y="21600"/>
                      <a:pt x="15808" y="20000"/>
                      <a:pt x="18683" y="12770"/>
                    </a:cubicBezTo>
                    <a:cubicBezTo>
                      <a:pt x="18742" y="12619"/>
                      <a:pt x="18801" y="12461"/>
                      <a:pt x="18858" y="12295"/>
                    </a:cubicBezTo>
                    <a:cubicBezTo>
                      <a:pt x="18929" y="12364"/>
                      <a:pt x="19006" y="12415"/>
                      <a:pt x="19088" y="12445"/>
                    </a:cubicBezTo>
                    <a:cubicBezTo>
                      <a:pt x="19807" y="12704"/>
                      <a:pt x="20679" y="11307"/>
                      <a:pt x="21037" y="9324"/>
                    </a:cubicBezTo>
                    <a:cubicBezTo>
                      <a:pt x="21395" y="7341"/>
                      <a:pt x="21103" y="5524"/>
                      <a:pt x="20385" y="5265"/>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9" name="Shape 28"/>
              <p:cNvSpPr/>
              <p:nvPr/>
            </p:nvSpPr>
            <p:spPr>
              <a:xfrm>
                <a:off x="3350959" y="2990878"/>
                <a:ext cx="266213" cy="285210"/>
              </a:xfrm>
              <a:custGeom>
                <a:avLst/>
                <a:gdLst/>
                <a:ahLst/>
                <a:cxnLst>
                  <a:cxn ang="0">
                    <a:pos x="wd2" y="hd2"/>
                  </a:cxn>
                  <a:cxn ang="5400000">
                    <a:pos x="wd2" y="hd2"/>
                  </a:cxn>
                  <a:cxn ang="10800000">
                    <a:pos x="wd2" y="hd2"/>
                  </a:cxn>
                  <a:cxn ang="16200000">
                    <a:pos x="wd2" y="hd2"/>
                  </a:cxn>
                </a:cxnLst>
                <a:rect l="0" t="0" r="r" b="b"/>
                <a:pathLst>
                  <a:path w="18143" h="19673" extrusionOk="0">
                    <a:moveTo>
                      <a:pt x="0" y="13239"/>
                    </a:moveTo>
                    <a:lnTo>
                      <a:pt x="10935" y="487"/>
                    </a:lnTo>
                    <a:cubicBezTo>
                      <a:pt x="16488" y="-1927"/>
                      <a:pt x="21600" y="5236"/>
                      <a:pt x="15100" y="8729"/>
                    </a:cubicBezTo>
                    <a:lnTo>
                      <a:pt x="3603" y="19673"/>
                    </a:lnTo>
                    <a:cubicBezTo>
                      <a:pt x="3603" y="19673"/>
                      <a:pt x="0" y="13239"/>
                      <a:pt x="0" y="13239"/>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0" name="Shape 29"/>
              <p:cNvSpPr/>
              <p:nvPr/>
            </p:nvSpPr>
            <p:spPr>
              <a:xfrm>
                <a:off x="3275422" y="3174998"/>
                <a:ext cx="135293" cy="128689"/>
              </a:xfrm>
              <a:custGeom>
                <a:avLst/>
                <a:gdLst/>
                <a:ahLst/>
                <a:cxnLst>
                  <a:cxn ang="0">
                    <a:pos x="wd2" y="hd2"/>
                  </a:cxn>
                  <a:cxn ang="5400000">
                    <a:pos x="wd2" y="hd2"/>
                  </a:cxn>
                  <a:cxn ang="10800000">
                    <a:pos x="wd2" y="hd2"/>
                  </a:cxn>
                  <a:cxn ang="16200000">
                    <a:pos x="wd2" y="hd2"/>
                  </a:cxn>
                </a:cxnLst>
                <a:rect l="0" t="0" r="r" b="b"/>
                <a:pathLst>
                  <a:path w="15495" h="16921" extrusionOk="0">
                    <a:moveTo>
                      <a:pt x="6132" y="2369"/>
                    </a:moveTo>
                    <a:lnTo>
                      <a:pt x="9418" y="0"/>
                    </a:lnTo>
                    <a:lnTo>
                      <a:pt x="15495" y="12403"/>
                    </a:lnTo>
                    <a:lnTo>
                      <a:pt x="12209" y="14772"/>
                    </a:lnTo>
                    <a:cubicBezTo>
                      <a:pt x="2106" y="21600"/>
                      <a:pt x="-6105" y="10704"/>
                      <a:pt x="6132" y="2369"/>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1" name="Shape 30"/>
              <p:cNvSpPr/>
              <p:nvPr/>
            </p:nvSpPr>
            <p:spPr>
              <a:xfrm>
                <a:off x="2529497" y="2986156"/>
                <a:ext cx="266210" cy="287581"/>
              </a:xfrm>
              <a:custGeom>
                <a:avLst/>
                <a:gdLst/>
                <a:ahLst/>
                <a:cxnLst>
                  <a:cxn ang="0">
                    <a:pos x="wd2" y="hd2"/>
                  </a:cxn>
                  <a:cxn ang="5400000">
                    <a:pos x="wd2" y="hd2"/>
                  </a:cxn>
                  <a:cxn ang="10800000">
                    <a:pos x="wd2" y="hd2"/>
                  </a:cxn>
                  <a:cxn ang="16200000">
                    <a:pos x="wd2" y="hd2"/>
                  </a:cxn>
                </a:cxnLst>
                <a:rect l="0" t="0" r="r" b="b"/>
                <a:pathLst>
                  <a:path w="18143" h="19688" extrusionOk="0">
                    <a:moveTo>
                      <a:pt x="18143" y="13302"/>
                    </a:moveTo>
                    <a:lnTo>
                      <a:pt x="7208" y="484"/>
                    </a:lnTo>
                    <a:cubicBezTo>
                      <a:pt x="1656" y="-1912"/>
                      <a:pt x="-3457" y="5197"/>
                      <a:pt x="3043" y="8664"/>
                    </a:cubicBezTo>
                    <a:lnTo>
                      <a:pt x="14540" y="19688"/>
                    </a:lnTo>
                    <a:cubicBezTo>
                      <a:pt x="14540" y="19688"/>
                      <a:pt x="18143" y="13302"/>
                      <a:pt x="18143" y="13302"/>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2" name="Shape 31"/>
              <p:cNvSpPr/>
              <p:nvPr/>
            </p:nvSpPr>
            <p:spPr>
              <a:xfrm>
                <a:off x="2732502" y="3174998"/>
                <a:ext cx="135296" cy="128700"/>
              </a:xfrm>
              <a:custGeom>
                <a:avLst/>
                <a:gdLst/>
                <a:ahLst/>
                <a:cxnLst>
                  <a:cxn ang="0">
                    <a:pos x="wd2" y="hd2"/>
                  </a:cxn>
                  <a:cxn ang="5400000">
                    <a:pos x="wd2" y="hd2"/>
                  </a:cxn>
                  <a:cxn ang="10800000">
                    <a:pos x="wd2" y="hd2"/>
                  </a:cxn>
                  <a:cxn ang="16200000">
                    <a:pos x="wd2" y="hd2"/>
                  </a:cxn>
                </a:cxnLst>
                <a:rect l="0" t="0" r="r" b="b"/>
                <a:pathLst>
                  <a:path w="15495" h="16922" extrusionOk="0">
                    <a:moveTo>
                      <a:pt x="9363" y="2370"/>
                    </a:moveTo>
                    <a:lnTo>
                      <a:pt x="6077" y="0"/>
                    </a:lnTo>
                    <a:lnTo>
                      <a:pt x="0" y="12403"/>
                    </a:lnTo>
                    <a:lnTo>
                      <a:pt x="3286" y="14773"/>
                    </a:lnTo>
                    <a:cubicBezTo>
                      <a:pt x="13389" y="21600"/>
                      <a:pt x="21600" y="10705"/>
                      <a:pt x="9363" y="237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3" name="Shape 32"/>
              <p:cNvSpPr/>
              <p:nvPr/>
            </p:nvSpPr>
            <p:spPr>
              <a:xfrm>
                <a:off x="2817481" y="2650962"/>
                <a:ext cx="518215" cy="229375"/>
              </a:xfrm>
              <a:custGeom>
                <a:avLst/>
                <a:gdLst/>
                <a:ahLst/>
                <a:cxnLst>
                  <a:cxn ang="0">
                    <a:pos x="wd2" y="hd2"/>
                  </a:cxn>
                  <a:cxn ang="5400000">
                    <a:pos x="wd2" y="hd2"/>
                  </a:cxn>
                  <a:cxn ang="10800000">
                    <a:pos x="wd2" y="hd2"/>
                  </a:cxn>
                  <a:cxn ang="16200000">
                    <a:pos x="wd2" y="hd2"/>
                  </a:cxn>
                </a:cxnLst>
                <a:rect l="0" t="0" r="r" b="b"/>
                <a:pathLst>
                  <a:path w="21600" h="21600" extrusionOk="0">
                    <a:moveTo>
                      <a:pt x="5021" y="163"/>
                    </a:moveTo>
                    <a:lnTo>
                      <a:pt x="10810" y="12014"/>
                    </a:lnTo>
                    <a:lnTo>
                      <a:pt x="16282" y="0"/>
                    </a:lnTo>
                    <a:lnTo>
                      <a:pt x="21600" y="21600"/>
                    </a:lnTo>
                    <a:lnTo>
                      <a:pt x="0" y="20796"/>
                    </a:lnTo>
                    <a:cubicBezTo>
                      <a:pt x="0" y="20796"/>
                      <a:pt x="5021" y="163"/>
                      <a:pt x="5021" y="163"/>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4" name="Freeform 133"/>
              <p:cNvSpPr/>
              <p:nvPr/>
            </p:nvSpPr>
            <p:spPr>
              <a:xfrm>
                <a:off x="2911901" y="2613194"/>
                <a:ext cx="331610" cy="164495"/>
              </a:xfrm>
              <a:custGeom>
                <a:avLst/>
                <a:gdLst>
                  <a:gd name="connsiteX0" fmla="*/ 35108 w 331610"/>
                  <a:gd name="connsiteY0" fmla="*/ 0 h 164495"/>
                  <a:gd name="connsiteX1" fmla="*/ 115837 w 331610"/>
                  <a:gd name="connsiteY1" fmla="*/ 68273 h 164495"/>
                  <a:gd name="connsiteX2" fmla="*/ 165805 w 331610"/>
                  <a:gd name="connsiteY2" fmla="*/ 163414 h 164495"/>
                  <a:gd name="connsiteX3" fmla="*/ 215773 w 331610"/>
                  <a:gd name="connsiteY3" fmla="*/ 68273 h 164495"/>
                  <a:gd name="connsiteX4" fmla="*/ 296502 w 331610"/>
                  <a:gd name="connsiteY4" fmla="*/ 0 h 164495"/>
                  <a:gd name="connsiteX5" fmla="*/ 331610 w 331610"/>
                  <a:gd name="connsiteY5" fmla="*/ 38641 h 164495"/>
                  <a:gd name="connsiteX6" fmla="*/ 166050 w 331610"/>
                  <a:gd name="connsiteY6" fmla="*/ 163880 h 164495"/>
                  <a:gd name="connsiteX7" fmla="*/ 166373 w 331610"/>
                  <a:gd name="connsiteY7" fmla="*/ 164495 h 164495"/>
                  <a:gd name="connsiteX8" fmla="*/ 165805 w 331610"/>
                  <a:gd name="connsiteY8" fmla="*/ 164066 h 164495"/>
                  <a:gd name="connsiteX9" fmla="*/ 165237 w 331610"/>
                  <a:gd name="connsiteY9" fmla="*/ 164495 h 164495"/>
                  <a:gd name="connsiteX10" fmla="*/ 165560 w 331610"/>
                  <a:gd name="connsiteY10" fmla="*/ 163880 h 164495"/>
                  <a:gd name="connsiteX11" fmla="*/ 0 w 331610"/>
                  <a:gd name="connsiteY11" fmla="*/ 38641 h 16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610" h="164495">
                    <a:moveTo>
                      <a:pt x="35108" y="0"/>
                    </a:moveTo>
                    <a:cubicBezTo>
                      <a:pt x="35108" y="0"/>
                      <a:pt x="115837" y="68273"/>
                      <a:pt x="115837" y="68273"/>
                    </a:cubicBezTo>
                    <a:lnTo>
                      <a:pt x="165805" y="163414"/>
                    </a:lnTo>
                    <a:lnTo>
                      <a:pt x="215773" y="68273"/>
                    </a:lnTo>
                    <a:cubicBezTo>
                      <a:pt x="215773" y="68273"/>
                      <a:pt x="296502" y="0"/>
                      <a:pt x="296502" y="0"/>
                    </a:cubicBezTo>
                    <a:lnTo>
                      <a:pt x="331610" y="38641"/>
                    </a:lnTo>
                    <a:lnTo>
                      <a:pt x="166050" y="163880"/>
                    </a:lnTo>
                    <a:lnTo>
                      <a:pt x="166373" y="164495"/>
                    </a:lnTo>
                    <a:lnTo>
                      <a:pt x="165805" y="164066"/>
                    </a:lnTo>
                    <a:lnTo>
                      <a:pt x="165237" y="164495"/>
                    </a:lnTo>
                    <a:lnTo>
                      <a:pt x="165560" y="163880"/>
                    </a:lnTo>
                    <a:lnTo>
                      <a:pt x="0" y="38641"/>
                    </a:lnTo>
                    <a:close/>
                  </a:path>
                </a:pathLst>
              </a:custGeom>
              <a:solidFill>
                <a:schemeClr val="accent1">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5" name="Shape 35"/>
              <p:cNvSpPr/>
              <p:nvPr/>
            </p:nvSpPr>
            <p:spPr>
              <a:xfrm>
                <a:off x="2911902" y="2613194"/>
                <a:ext cx="332746" cy="184048"/>
              </a:xfrm>
              <a:custGeom>
                <a:avLst/>
                <a:gdLst/>
                <a:ahLst/>
                <a:cxnLst>
                  <a:cxn ang="0">
                    <a:pos x="wd2" y="hd2"/>
                  </a:cxn>
                  <a:cxn ang="5400000">
                    <a:pos x="wd2" y="hd2"/>
                  </a:cxn>
                  <a:cxn ang="10800000">
                    <a:pos x="wd2" y="hd2"/>
                  </a:cxn>
                  <a:cxn ang="16200000">
                    <a:pos x="wd2" y="hd2"/>
                  </a:cxn>
                </a:cxnLst>
                <a:rect l="0" t="0" r="r" b="b"/>
                <a:pathLst>
                  <a:path w="21600" h="21600" extrusionOk="0">
                    <a:moveTo>
                      <a:pt x="19321" y="0"/>
                    </a:moveTo>
                    <a:lnTo>
                      <a:pt x="21600" y="4535"/>
                    </a:lnTo>
                    <a:lnTo>
                      <a:pt x="19420" y="21600"/>
                    </a:lnTo>
                    <a:lnTo>
                      <a:pt x="14081" y="8012"/>
                    </a:lnTo>
                    <a:cubicBezTo>
                      <a:pt x="14081" y="8012"/>
                      <a:pt x="19321" y="0"/>
                      <a:pt x="19321" y="0"/>
                    </a:cubicBezTo>
                    <a:close/>
                    <a:moveTo>
                      <a:pt x="2279" y="0"/>
                    </a:moveTo>
                    <a:lnTo>
                      <a:pt x="0" y="4535"/>
                    </a:lnTo>
                    <a:lnTo>
                      <a:pt x="2180" y="21600"/>
                    </a:lnTo>
                    <a:lnTo>
                      <a:pt x="7519" y="8012"/>
                    </a:lnTo>
                    <a:lnTo>
                      <a:pt x="2279" y="0"/>
                    </a:lnTo>
                    <a:cubicBezTo>
                      <a:pt x="2279" y="0"/>
                      <a:pt x="2279" y="0"/>
                      <a:pt x="2279" y="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87" name="Group 86"/>
            <p:cNvGrpSpPr/>
            <p:nvPr/>
          </p:nvGrpSpPr>
          <p:grpSpPr>
            <a:xfrm>
              <a:off x="2537031" y="4027497"/>
              <a:ext cx="2406160" cy="2997324"/>
              <a:chOff x="1894828" y="4841641"/>
              <a:chExt cx="1753126" cy="2183848"/>
            </a:xfrm>
          </p:grpSpPr>
          <p:sp>
            <p:nvSpPr>
              <p:cNvPr id="97" name="Freeform 96"/>
              <p:cNvSpPr/>
              <p:nvPr/>
            </p:nvSpPr>
            <p:spPr>
              <a:xfrm>
                <a:off x="1964515" y="4841641"/>
                <a:ext cx="1683439" cy="2158038"/>
              </a:xfrm>
              <a:custGeom>
                <a:avLst/>
                <a:gdLst>
                  <a:gd name="connsiteX0" fmla="*/ 852435 w 1683439"/>
                  <a:gd name="connsiteY0" fmla="*/ 3 h 2158038"/>
                  <a:gd name="connsiteX1" fmla="*/ 1088274 w 1683439"/>
                  <a:gd name="connsiteY1" fmla="*/ 76510 h 2158038"/>
                  <a:gd name="connsiteX2" fmla="*/ 1226541 w 1683439"/>
                  <a:gd name="connsiteY2" fmla="*/ 526433 h 2158038"/>
                  <a:gd name="connsiteX3" fmla="*/ 1224247 w 1683439"/>
                  <a:gd name="connsiteY3" fmla="*/ 543121 h 2158038"/>
                  <a:gd name="connsiteX4" fmla="*/ 1231715 w 1683439"/>
                  <a:gd name="connsiteY4" fmla="*/ 549099 h 2158038"/>
                  <a:gd name="connsiteX5" fmla="*/ 1236212 w 1683439"/>
                  <a:gd name="connsiteY5" fmla="*/ 650793 h 2158038"/>
                  <a:gd name="connsiteX6" fmla="*/ 1188190 w 1683439"/>
                  <a:gd name="connsiteY6" fmla="*/ 721637 h 2158038"/>
                  <a:gd name="connsiteX7" fmla="*/ 1143970 w 1683439"/>
                  <a:gd name="connsiteY7" fmla="*/ 868449 h 2158038"/>
                  <a:gd name="connsiteX8" fmla="*/ 1092358 w 1683439"/>
                  <a:gd name="connsiteY8" fmla="*/ 927201 h 2158038"/>
                  <a:gd name="connsiteX9" fmla="*/ 1020020 w 1683439"/>
                  <a:gd name="connsiteY9" fmla="*/ 986734 h 2158038"/>
                  <a:gd name="connsiteX10" fmla="*/ 1020020 w 1683439"/>
                  <a:gd name="connsiteY10" fmla="*/ 989280 h 2158038"/>
                  <a:gd name="connsiteX11" fmla="*/ 1020020 w 1683439"/>
                  <a:gd name="connsiteY11" fmla="*/ 1009099 h 2158038"/>
                  <a:gd name="connsiteX12" fmla="*/ 1020020 w 1683439"/>
                  <a:gd name="connsiteY12" fmla="*/ 1063026 h 2158038"/>
                  <a:gd name="connsiteX13" fmla="*/ 1020020 w 1683439"/>
                  <a:gd name="connsiteY13" fmla="*/ 1065989 h 2158038"/>
                  <a:gd name="connsiteX14" fmla="*/ 1020894 w 1683439"/>
                  <a:gd name="connsiteY14" fmla="*/ 1064890 h 2158038"/>
                  <a:gd name="connsiteX15" fmla="*/ 1033223 w 1683439"/>
                  <a:gd name="connsiteY15" fmla="*/ 1124707 h 2158038"/>
                  <a:gd name="connsiteX16" fmla="*/ 1033216 w 1683439"/>
                  <a:gd name="connsiteY16" fmla="*/ 1124765 h 2158038"/>
                  <a:gd name="connsiteX17" fmla="*/ 1034268 w 1683439"/>
                  <a:gd name="connsiteY17" fmla="*/ 1125232 h 2158038"/>
                  <a:gd name="connsiteX18" fmla="*/ 1098299 w 1683439"/>
                  <a:gd name="connsiteY18" fmla="*/ 1153681 h 2158038"/>
                  <a:gd name="connsiteX19" fmla="*/ 1109413 w 1683439"/>
                  <a:gd name="connsiteY19" fmla="*/ 1158619 h 2158038"/>
                  <a:gd name="connsiteX20" fmla="*/ 1149558 w 1683439"/>
                  <a:gd name="connsiteY20" fmla="*/ 1170765 h 2158038"/>
                  <a:gd name="connsiteX21" fmla="*/ 1505902 w 1683439"/>
                  <a:gd name="connsiteY21" fmla="*/ 1309735 h 2158038"/>
                  <a:gd name="connsiteX22" fmla="*/ 1675305 w 1683439"/>
                  <a:gd name="connsiteY22" fmla="*/ 1876871 h 2158038"/>
                  <a:gd name="connsiteX23" fmla="*/ 1675156 w 1683439"/>
                  <a:gd name="connsiteY23" fmla="*/ 1876888 h 2158038"/>
                  <a:gd name="connsiteX24" fmla="*/ 1676059 w 1683439"/>
                  <a:gd name="connsiteY24" fmla="*/ 1881240 h 2158038"/>
                  <a:gd name="connsiteX25" fmla="*/ 1490991 w 1683439"/>
                  <a:gd name="connsiteY25" fmla="*/ 2157117 h 2158038"/>
                  <a:gd name="connsiteX26" fmla="*/ 1063703 w 1683439"/>
                  <a:gd name="connsiteY26" fmla="*/ 2109304 h 2158038"/>
                  <a:gd name="connsiteX27" fmla="*/ 930512 w 1683439"/>
                  <a:gd name="connsiteY27" fmla="*/ 2090939 h 2158038"/>
                  <a:gd name="connsiteX28" fmla="*/ 926026 w 1683439"/>
                  <a:gd name="connsiteY28" fmla="*/ 2091393 h 2158038"/>
                  <a:gd name="connsiteX29" fmla="*/ 926165 w 1683439"/>
                  <a:gd name="connsiteY29" fmla="*/ 2091413 h 2158038"/>
                  <a:gd name="connsiteX30" fmla="*/ 863421 w 1683439"/>
                  <a:gd name="connsiteY30" fmla="*/ 2097830 h 2158038"/>
                  <a:gd name="connsiteX31" fmla="*/ 863042 w 1683439"/>
                  <a:gd name="connsiteY31" fmla="*/ 2097775 h 2158038"/>
                  <a:gd name="connsiteX32" fmla="*/ 803748 w 1683439"/>
                  <a:gd name="connsiteY32" fmla="*/ 2103783 h 2158038"/>
                  <a:gd name="connsiteX33" fmla="*/ 201641 w 1683439"/>
                  <a:gd name="connsiteY33" fmla="*/ 2157482 h 2158038"/>
                  <a:gd name="connsiteX34" fmla="*/ 4394 w 1683439"/>
                  <a:gd name="connsiteY34" fmla="*/ 1882126 h 2158038"/>
                  <a:gd name="connsiteX35" fmla="*/ 4767 w 1683439"/>
                  <a:gd name="connsiteY35" fmla="*/ 1879877 h 2158038"/>
                  <a:gd name="connsiteX36" fmla="*/ 3716 w 1683439"/>
                  <a:gd name="connsiteY36" fmla="*/ 1879121 h 2158038"/>
                  <a:gd name="connsiteX37" fmla="*/ 178923 w 1683439"/>
                  <a:gd name="connsiteY37" fmla="*/ 1309104 h 2158038"/>
                  <a:gd name="connsiteX38" fmla="*/ 488471 w 1683439"/>
                  <a:gd name="connsiteY38" fmla="*/ 1173711 h 2158038"/>
                  <a:gd name="connsiteX39" fmla="*/ 584444 w 1683439"/>
                  <a:gd name="connsiteY39" fmla="*/ 1154604 h 2158038"/>
                  <a:gd name="connsiteX40" fmla="*/ 585471 w 1683439"/>
                  <a:gd name="connsiteY40" fmla="*/ 1153008 h 2158038"/>
                  <a:gd name="connsiteX41" fmla="*/ 623651 w 1683439"/>
                  <a:gd name="connsiteY41" fmla="*/ 1135888 h 2158038"/>
                  <a:gd name="connsiteX42" fmla="*/ 646534 w 1683439"/>
                  <a:gd name="connsiteY42" fmla="*/ 1125626 h 2158038"/>
                  <a:gd name="connsiteX43" fmla="*/ 662155 w 1683439"/>
                  <a:gd name="connsiteY43" fmla="*/ 1064890 h 2158038"/>
                  <a:gd name="connsiteX44" fmla="*/ 662358 w 1683439"/>
                  <a:gd name="connsiteY44" fmla="*/ 1065142 h 2158038"/>
                  <a:gd name="connsiteX45" fmla="*/ 662358 w 1683439"/>
                  <a:gd name="connsiteY45" fmla="*/ 1063026 h 2158038"/>
                  <a:gd name="connsiteX46" fmla="*/ 662358 w 1683439"/>
                  <a:gd name="connsiteY46" fmla="*/ 1001725 h 2158038"/>
                  <a:gd name="connsiteX47" fmla="*/ 662358 w 1683439"/>
                  <a:gd name="connsiteY47" fmla="*/ 988826 h 2158038"/>
                  <a:gd name="connsiteX48" fmla="*/ 662358 w 1683439"/>
                  <a:gd name="connsiteY48" fmla="*/ 987693 h 2158038"/>
                  <a:gd name="connsiteX49" fmla="*/ 588837 w 1683439"/>
                  <a:gd name="connsiteY49" fmla="*/ 927201 h 2158038"/>
                  <a:gd name="connsiteX50" fmla="*/ 537198 w 1683439"/>
                  <a:gd name="connsiteY50" fmla="*/ 868449 h 2158038"/>
                  <a:gd name="connsiteX51" fmla="*/ 493361 w 1683439"/>
                  <a:gd name="connsiteY51" fmla="*/ 723329 h 2158038"/>
                  <a:gd name="connsiteX52" fmla="*/ 442806 w 1683439"/>
                  <a:gd name="connsiteY52" fmla="*/ 650793 h 2158038"/>
                  <a:gd name="connsiteX53" fmla="*/ 447713 w 1683439"/>
                  <a:gd name="connsiteY53" fmla="*/ 548451 h 2158038"/>
                  <a:gd name="connsiteX54" fmla="*/ 463981 w 1683439"/>
                  <a:gd name="connsiteY54" fmla="*/ 536004 h 2158038"/>
                  <a:gd name="connsiteX55" fmla="*/ 456379 w 1683439"/>
                  <a:gd name="connsiteY55" fmla="*/ 410274 h 2158038"/>
                  <a:gd name="connsiteX56" fmla="*/ 528861 w 1683439"/>
                  <a:gd name="connsiteY56" fmla="*/ 139329 h 2158038"/>
                  <a:gd name="connsiteX57" fmla="*/ 852435 w 1683439"/>
                  <a:gd name="connsiteY57" fmla="*/ 3 h 215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83439" h="2158038">
                    <a:moveTo>
                      <a:pt x="852435" y="3"/>
                    </a:moveTo>
                    <a:cubicBezTo>
                      <a:pt x="934666" y="-330"/>
                      <a:pt x="1018578" y="21679"/>
                      <a:pt x="1088274" y="76510"/>
                    </a:cubicBezTo>
                    <a:cubicBezTo>
                      <a:pt x="1236714" y="111115"/>
                      <a:pt x="1244177" y="359238"/>
                      <a:pt x="1226541" y="526433"/>
                    </a:cubicBezTo>
                    <a:lnTo>
                      <a:pt x="1224247" y="543121"/>
                    </a:lnTo>
                    <a:lnTo>
                      <a:pt x="1231715" y="549099"/>
                    </a:lnTo>
                    <a:cubicBezTo>
                      <a:pt x="1246871" y="570925"/>
                      <a:pt x="1249542" y="610317"/>
                      <a:pt x="1236212" y="650793"/>
                    </a:cubicBezTo>
                    <a:cubicBezTo>
                      <a:pt x="1225732" y="682665"/>
                      <a:pt x="1207691" y="708051"/>
                      <a:pt x="1188190" y="721637"/>
                    </a:cubicBezTo>
                    <a:cubicBezTo>
                      <a:pt x="1172145" y="798169"/>
                      <a:pt x="1152798" y="854252"/>
                      <a:pt x="1143970" y="868449"/>
                    </a:cubicBezTo>
                    <a:cubicBezTo>
                      <a:pt x="1134066" y="884374"/>
                      <a:pt x="1115710" y="905088"/>
                      <a:pt x="1092358" y="927201"/>
                    </a:cubicBezTo>
                    <a:lnTo>
                      <a:pt x="1020020" y="986734"/>
                    </a:lnTo>
                    <a:lnTo>
                      <a:pt x="1020020" y="989280"/>
                    </a:lnTo>
                    <a:lnTo>
                      <a:pt x="1020020" y="1009099"/>
                    </a:lnTo>
                    <a:lnTo>
                      <a:pt x="1020020" y="1063026"/>
                    </a:lnTo>
                    <a:lnTo>
                      <a:pt x="1020020" y="1065989"/>
                    </a:lnTo>
                    <a:lnTo>
                      <a:pt x="1020894" y="1064890"/>
                    </a:lnTo>
                    <a:lnTo>
                      <a:pt x="1033223" y="1124707"/>
                    </a:lnTo>
                    <a:lnTo>
                      <a:pt x="1033216" y="1124765"/>
                    </a:lnTo>
                    <a:lnTo>
                      <a:pt x="1034268" y="1125232"/>
                    </a:lnTo>
                    <a:cubicBezTo>
                      <a:pt x="1051731" y="1132991"/>
                      <a:pt x="1080836" y="1145922"/>
                      <a:pt x="1098299" y="1153681"/>
                    </a:cubicBezTo>
                    <a:lnTo>
                      <a:pt x="1109413" y="1158619"/>
                    </a:lnTo>
                    <a:lnTo>
                      <a:pt x="1149558" y="1170765"/>
                    </a:lnTo>
                    <a:cubicBezTo>
                      <a:pt x="1251188" y="1201969"/>
                      <a:pt x="1460166" y="1269418"/>
                      <a:pt x="1505902" y="1309735"/>
                    </a:cubicBezTo>
                    <a:cubicBezTo>
                      <a:pt x="1618889" y="1394634"/>
                      <a:pt x="1630884" y="1580811"/>
                      <a:pt x="1675305" y="1876871"/>
                    </a:cubicBezTo>
                    <a:lnTo>
                      <a:pt x="1675156" y="1876888"/>
                    </a:lnTo>
                    <a:lnTo>
                      <a:pt x="1676059" y="1881240"/>
                    </a:lnTo>
                    <a:cubicBezTo>
                      <a:pt x="1686839" y="1939255"/>
                      <a:pt x="1715903" y="2170483"/>
                      <a:pt x="1490991" y="2157117"/>
                    </a:cubicBezTo>
                    <a:cubicBezTo>
                      <a:pt x="1394600" y="2151389"/>
                      <a:pt x="1230800" y="2131690"/>
                      <a:pt x="1063703" y="2109304"/>
                    </a:cubicBezTo>
                    <a:lnTo>
                      <a:pt x="930512" y="2090939"/>
                    </a:lnTo>
                    <a:lnTo>
                      <a:pt x="926026" y="2091393"/>
                    </a:lnTo>
                    <a:lnTo>
                      <a:pt x="926165" y="2091413"/>
                    </a:lnTo>
                    <a:cubicBezTo>
                      <a:pt x="905846" y="2093559"/>
                      <a:pt x="884931" y="2095694"/>
                      <a:pt x="863421" y="2097830"/>
                    </a:cubicBezTo>
                    <a:lnTo>
                      <a:pt x="863042" y="2097775"/>
                    </a:lnTo>
                    <a:lnTo>
                      <a:pt x="803748" y="2103783"/>
                    </a:lnTo>
                    <a:cubicBezTo>
                      <a:pt x="583020" y="2125862"/>
                      <a:pt x="330162" y="2149849"/>
                      <a:pt x="201641" y="2157482"/>
                    </a:cubicBezTo>
                    <a:cubicBezTo>
                      <a:pt x="-23271" y="2170839"/>
                      <a:pt x="-3950" y="1940036"/>
                      <a:pt x="4394" y="1882126"/>
                    </a:cubicBezTo>
                    <a:lnTo>
                      <a:pt x="4767" y="1879877"/>
                    </a:lnTo>
                    <a:lnTo>
                      <a:pt x="3716" y="1879121"/>
                    </a:lnTo>
                    <a:cubicBezTo>
                      <a:pt x="3716" y="1862978"/>
                      <a:pt x="101612" y="1382320"/>
                      <a:pt x="178923" y="1309104"/>
                    </a:cubicBezTo>
                    <a:cubicBezTo>
                      <a:pt x="246571" y="1245006"/>
                      <a:pt x="285363" y="1216656"/>
                      <a:pt x="488471" y="1173711"/>
                    </a:cubicBezTo>
                    <a:lnTo>
                      <a:pt x="584444" y="1154604"/>
                    </a:lnTo>
                    <a:lnTo>
                      <a:pt x="585471" y="1153008"/>
                    </a:lnTo>
                    <a:cubicBezTo>
                      <a:pt x="585471" y="1153008"/>
                      <a:pt x="604561" y="1144448"/>
                      <a:pt x="623651" y="1135888"/>
                    </a:cubicBezTo>
                    <a:lnTo>
                      <a:pt x="646534" y="1125626"/>
                    </a:lnTo>
                    <a:lnTo>
                      <a:pt x="662155" y="1064890"/>
                    </a:lnTo>
                    <a:lnTo>
                      <a:pt x="662358" y="1065142"/>
                    </a:lnTo>
                    <a:lnTo>
                      <a:pt x="662358" y="1063026"/>
                    </a:lnTo>
                    <a:lnTo>
                      <a:pt x="662358" y="1001725"/>
                    </a:lnTo>
                    <a:lnTo>
                      <a:pt x="662358" y="988826"/>
                    </a:lnTo>
                    <a:lnTo>
                      <a:pt x="662358" y="987693"/>
                    </a:lnTo>
                    <a:lnTo>
                      <a:pt x="588837" y="927201"/>
                    </a:lnTo>
                    <a:cubicBezTo>
                      <a:pt x="565477" y="905088"/>
                      <a:pt x="547111" y="884374"/>
                      <a:pt x="537198" y="868449"/>
                    </a:cubicBezTo>
                    <a:cubicBezTo>
                      <a:pt x="528446" y="854393"/>
                      <a:pt x="509329" y="799015"/>
                      <a:pt x="493361" y="723329"/>
                    </a:cubicBezTo>
                    <a:cubicBezTo>
                      <a:pt x="472901" y="710260"/>
                      <a:pt x="453746" y="684029"/>
                      <a:pt x="442806" y="650793"/>
                    </a:cubicBezTo>
                    <a:cubicBezTo>
                      <a:pt x="429333" y="609929"/>
                      <a:pt x="432161" y="570150"/>
                      <a:pt x="447713" y="548451"/>
                    </a:cubicBezTo>
                    <a:lnTo>
                      <a:pt x="463981" y="536004"/>
                    </a:lnTo>
                    <a:lnTo>
                      <a:pt x="456379" y="410274"/>
                    </a:lnTo>
                    <a:cubicBezTo>
                      <a:pt x="457136" y="311586"/>
                      <a:pt x="474651" y="215579"/>
                      <a:pt x="528861" y="139329"/>
                    </a:cubicBezTo>
                    <a:cubicBezTo>
                      <a:pt x="582996" y="63175"/>
                      <a:pt x="715382" y="558"/>
                      <a:pt x="852435" y="3"/>
                    </a:cubicBezTo>
                    <a:close/>
                  </a:path>
                </a:pathLst>
              </a:custGeom>
              <a:solidFill>
                <a:srgbClr val="010101">
                  <a:alpha val="15000"/>
                </a:srgbClr>
              </a:solidFill>
              <a:ln w="38100">
                <a:miter lim="400000"/>
              </a:ln>
            </p:spPr>
            <p:txBody>
              <a:bodyPr wrap="square" lIns="0" tIns="0" rIns="0" bIns="0" anchor="ctr">
                <a:noAutofit/>
              </a:bodyPr>
              <a:lstStyle/>
              <a:p>
                <a:pPr lvl="0"/>
                <a:endParaRPr/>
              </a:p>
            </p:txBody>
          </p:sp>
          <p:grpSp>
            <p:nvGrpSpPr>
              <p:cNvPr id="98" name="Group 97"/>
              <p:cNvGrpSpPr/>
              <p:nvPr/>
            </p:nvGrpSpPr>
            <p:grpSpPr>
              <a:xfrm>
                <a:off x="1894828" y="4867467"/>
                <a:ext cx="1683448" cy="2158022"/>
                <a:chOff x="6972467" y="315838"/>
                <a:chExt cx="2428542" cy="3113162"/>
              </a:xfrm>
            </p:grpSpPr>
            <p:sp>
              <p:nvSpPr>
                <p:cNvPr id="99" name="Shape 6"/>
                <p:cNvSpPr/>
                <p:nvPr/>
              </p:nvSpPr>
              <p:spPr>
                <a:xfrm>
                  <a:off x="6977861" y="1980570"/>
                  <a:ext cx="2411434" cy="1229873"/>
                </a:xfrm>
                <a:custGeom>
                  <a:avLst/>
                  <a:gdLst/>
                  <a:ahLst/>
                  <a:cxnLst>
                    <a:cxn ang="0">
                      <a:pos x="wd2" y="hd2"/>
                    </a:cxn>
                    <a:cxn ang="5400000">
                      <a:pos x="wd2" y="hd2"/>
                    </a:cxn>
                    <a:cxn ang="10800000">
                      <a:pos x="wd2" y="hd2"/>
                    </a:cxn>
                    <a:cxn ang="16200000">
                      <a:pos x="wd2" y="hd2"/>
                    </a:cxn>
                  </a:cxnLst>
                  <a:rect l="0" t="0" r="r" b="b"/>
                  <a:pathLst>
                    <a:path w="21600" h="21600" extrusionOk="0">
                      <a:moveTo>
                        <a:pt x="21600" y="18315"/>
                      </a:moveTo>
                      <a:cubicBezTo>
                        <a:pt x="21026" y="10814"/>
                        <a:pt x="20871" y="6097"/>
                        <a:pt x="19411" y="3946"/>
                      </a:cubicBezTo>
                      <a:cubicBezTo>
                        <a:pt x="18623" y="2584"/>
                        <a:pt x="14085" y="0"/>
                        <a:pt x="14085" y="0"/>
                      </a:cubicBezTo>
                      <a:lnTo>
                        <a:pt x="7526" y="7"/>
                      </a:lnTo>
                      <a:cubicBezTo>
                        <a:pt x="3775" y="1401"/>
                        <a:pt x="3263" y="2074"/>
                        <a:pt x="2264" y="3930"/>
                      </a:cubicBezTo>
                      <a:cubicBezTo>
                        <a:pt x="1265" y="5785"/>
                        <a:pt x="0" y="17963"/>
                        <a:pt x="0" y="18372"/>
                      </a:cubicBezTo>
                      <a:cubicBezTo>
                        <a:pt x="0" y="18780"/>
                        <a:pt x="6537" y="21600"/>
                        <a:pt x="6537" y="21600"/>
                      </a:cubicBezTo>
                    </a:path>
                  </a:pathLst>
                </a:custGeom>
                <a:solidFill>
                  <a:schemeClr val="tx2">
                    <a:lumMod val="50000"/>
                  </a:schemeClr>
                </a:solidFill>
                <a:ln w="38100">
                  <a:miter lim="400000"/>
                </a:ln>
              </p:spPr>
              <p:txBody>
                <a:bodyPr lIns="0" tIns="0" rIns="0" bIns="0" anchor="ctr"/>
                <a:lstStyle/>
                <a:p>
                  <a:pPr lvl="0"/>
                  <a:endParaRPr/>
                </a:p>
              </p:txBody>
            </p:sp>
            <p:sp>
              <p:nvSpPr>
                <p:cNvPr id="100" name="Shape 7"/>
                <p:cNvSpPr/>
                <p:nvPr/>
              </p:nvSpPr>
              <p:spPr>
                <a:xfrm>
                  <a:off x="7928018" y="1216525"/>
                  <a:ext cx="515963" cy="955614"/>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1"/>
                        <a:pt x="15659" y="20011"/>
                        <a:pt x="21600" y="16538"/>
                      </a:cubicBezTo>
                      <a:lnTo>
                        <a:pt x="21600" y="12647"/>
                      </a:lnTo>
                      <a:lnTo>
                        <a:pt x="21600" y="4767"/>
                      </a:lnTo>
                      <a:cubicBezTo>
                        <a:pt x="21600" y="-1589"/>
                        <a:pt x="0" y="-1589"/>
                        <a:pt x="0" y="4767"/>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1" name="Shape 8"/>
                <p:cNvSpPr/>
                <p:nvPr/>
              </p:nvSpPr>
              <p:spPr>
                <a:xfrm>
                  <a:off x="7827434" y="2172077"/>
                  <a:ext cx="681832" cy="836371"/>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4" y="21600"/>
                      </a:lnTo>
                      <a:lnTo>
                        <a:pt x="21600" y="2856"/>
                      </a:lnTo>
                      <a:cubicBezTo>
                        <a:pt x="21600" y="2856"/>
                        <a:pt x="11406" y="0"/>
                        <a:pt x="11406"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2" name="Shape 9"/>
                <p:cNvSpPr/>
                <p:nvPr/>
              </p:nvSpPr>
              <p:spPr>
                <a:xfrm>
                  <a:off x="7589689" y="1929760"/>
                  <a:ext cx="449620" cy="1083212"/>
                </a:xfrm>
                <a:custGeom>
                  <a:avLst/>
                  <a:gdLst/>
                  <a:ahLst/>
                  <a:cxnLst>
                    <a:cxn ang="0">
                      <a:pos x="wd2" y="hd2"/>
                    </a:cxn>
                    <a:cxn ang="5400000">
                      <a:pos x="wd2" y="hd2"/>
                    </a:cxn>
                    <a:cxn ang="10800000">
                      <a:pos x="wd2" y="hd2"/>
                    </a:cxn>
                    <a:cxn ang="16200000">
                      <a:pos x="wd2" y="hd2"/>
                    </a:cxn>
                  </a:cxnLst>
                  <a:rect l="0" t="0" r="r" b="b"/>
                  <a:pathLst>
                    <a:path w="21600" h="21600" extrusionOk="0">
                      <a:moveTo>
                        <a:pt x="16217" y="0"/>
                      </a:moveTo>
                      <a:lnTo>
                        <a:pt x="16217" y="2331"/>
                      </a:lnTo>
                      <a:lnTo>
                        <a:pt x="21600" y="21600"/>
                      </a:lnTo>
                      <a:lnTo>
                        <a:pt x="12342" y="21600"/>
                      </a:lnTo>
                      <a:lnTo>
                        <a:pt x="2158" y="13018"/>
                      </a:lnTo>
                      <a:lnTo>
                        <a:pt x="11881" y="10327"/>
                      </a:lnTo>
                      <a:lnTo>
                        <a:pt x="0" y="8022"/>
                      </a:lnTo>
                      <a:lnTo>
                        <a:pt x="10925" y="985"/>
                      </a:lnTo>
                      <a:cubicBezTo>
                        <a:pt x="10925" y="985"/>
                        <a:pt x="16217" y="0"/>
                        <a:pt x="16217" y="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3" name="Shape 10"/>
                <p:cNvSpPr/>
                <p:nvPr/>
              </p:nvSpPr>
              <p:spPr>
                <a:xfrm>
                  <a:off x="8330355" y="1929760"/>
                  <a:ext cx="449666" cy="1082625"/>
                </a:xfrm>
                <a:custGeom>
                  <a:avLst/>
                  <a:gdLst/>
                  <a:ahLst/>
                  <a:cxnLst>
                    <a:cxn ang="0">
                      <a:pos x="wd2" y="hd2"/>
                    </a:cxn>
                    <a:cxn ang="5400000">
                      <a:pos x="wd2" y="hd2"/>
                    </a:cxn>
                    <a:cxn ang="10800000">
                      <a:pos x="wd2" y="hd2"/>
                    </a:cxn>
                    <a:cxn ang="16200000">
                      <a:pos x="wd2" y="hd2"/>
                    </a:cxn>
                  </a:cxnLst>
                  <a:rect l="0" t="0" r="r" b="b"/>
                  <a:pathLst>
                    <a:path w="21600" h="21600" extrusionOk="0">
                      <a:moveTo>
                        <a:pt x="5437" y="0"/>
                      </a:moveTo>
                      <a:lnTo>
                        <a:pt x="5437" y="2320"/>
                      </a:lnTo>
                      <a:lnTo>
                        <a:pt x="0" y="21600"/>
                      </a:lnTo>
                      <a:lnTo>
                        <a:pt x="9258" y="21600"/>
                      </a:lnTo>
                      <a:lnTo>
                        <a:pt x="19441" y="13013"/>
                      </a:lnTo>
                      <a:lnTo>
                        <a:pt x="9721" y="10321"/>
                      </a:lnTo>
                      <a:lnTo>
                        <a:pt x="21600" y="8014"/>
                      </a:lnTo>
                      <a:lnTo>
                        <a:pt x="11891" y="1191"/>
                      </a:lnTo>
                      <a:cubicBezTo>
                        <a:pt x="11891" y="1191"/>
                        <a:pt x="5437" y="0"/>
                        <a:pt x="5437" y="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4" name="Freeform 103"/>
                <p:cNvSpPr/>
                <p:nvPr/>
              </p:nvSpPr>
              <p:spPr>
                <a:xfrm>
                  <a:off x="8046891" y="2172077"/>
                  <a:ext cx="274834" cy="841402"/>
                </a:xfrm>
                <a:custGeom>
                  <a:avLst/>
                  <a:gdLst>
                    <a:gd name="connsiteX0" fmla="*/ 139758 w 274834"/>
                    <a:gd name="connsiteY0" fmla="*/ 0 h 841402"/>
                    <a:gd name="connsiteX1" fmla="*/ 249330 w 274834"/>
                    <a:gd name="connsiteY1" fmla="*/ 119469 h 841402"/>
                    <a:gd name="connsiteX2" fmla="*/ 186850 w 274834"/>
                    <a:gd name="connsiteY2" fmla="*/ 216288 h 841402"/>
                    <a:gd name="connsiteX3" fmla="*/ 186712 w 274834"/>
                    <a:gd name="connsiteY3" fmla="*/ 216288 h 841402"/>
                    <a:gd name="connsiteX4" fmla="*/ 274834 w 274834"/>
                    <a:gd name="connsiteY4" fmla="*/ 841402 h 841402"/>
                    <a:gd name="connsiteX5" fmla="*/ 0 w 274834"/>
                    <a:gd name="connsiteY5" fmla="*/ 841402 h 841402"/>
                    <a:gd name="connsiteX6" fmla="*/ 88447 w 274834"/>
                    <a:gd name="connsiteY6" fmla="*/ 213986 h 841402"/>
                    <a:gd name="connsiteX7" fmla="*/ 27432 w 274834"/>
                    <a:gd name="connsiteY7" fmla="*/ 119469 h 841402"/>
                    <a:gd name="connsiteX8" fmla="*/ 139758 w 274834"/>
                    <a:gd name="connsiteY8" fmla="*/ 0 h 8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34" h="841402">
                      <a:moveTo>
                        <a:pt x="139758" y="0"/>
                      </a:moveTo>
                      <a:lnTo>
                        <a:pt x="249330" y="119469"/>
                      </a:lnTo>
                      <a:lnTo>
                        <a:pt x="186850" y="216288"/>
                      </a:lnTo>
                      <a:lnTo>
                        <a:pt x="186712" y="216288"/>
                      </a:lnTo>
                      <a:lnTo>
                        <a:pt x="274834" y="841402"/>
                      </a:lnTo>
                      <a:lnTo>
                        <a:pt x="0" y="841402"/>
                      </a:lnTo>
                      <a:lnTo>
                        <a:pt x="88447" y="213986"/>
                      </a:lnTo>
                      <a:lnTo>
                        <a:pt x="27432" y="119469"/>
                      </a:lnTo>
                      <a:cubicBezTo>
                        <a:pt x="27432" y="119469"/>
                        <a:pt x="139758" y="0"/>
                        <a:pt x="139758" y="0"/>
                      </a:cubicBezTo>
                      <a:close/>
                    </a:path>
                  </a:pathLst>
                </a:custGeom>
                <a:solidFill>
                  <a:srgbClr val="010101"/>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5" name="Shape 13"/>
                <p:cNvSpPr/>
                <p:nvPr/>
              </p:nvSpPr>
              <p:spPr>
                <a:xfrm>
                  <a:off x="7905158" y="1852036"/>
                  <a:ext cx="281919" cy="544610"/>
                </a:xfrm>
                <a:custGeom>
                  <a:avLst/>
                  <a:gdLst/>
                  <a:ahLst/>
                  <a:cxnLst>
                    <a:cxn ang="0">
                      <a:pos x="wd2" y="hd2"/>
                    </a:cxn>
                    <a:cxn ang="5400000">
                      <a:pos x="wd2" y="hd2"/>
                    </a:cxn>
                    <a:cxn ang="10800000">
                      <a:pos x="wd2" y="hd2"/>
                    </a:cxn>
                    <a:cxn ang="16200000">
                      <a:pos x="wd2" y="hd2"/>
                    </a:cxn>
                  </a:cxnLst>
                  <a:rect l="0" t="0" r="r" b="b"/>
                  <a:pathLst>
                    <a:path w="21600" h="21600" extrusionOk="0">
                      <a:moveTo>
                        <a:pt x="1729" y="0"/>
                      </a:moveTo>
                      <a:lnTo>
                        <a:pt x="0" y="3480"/>
                      </a:lnTo>
                      <a:lnTo>
                        <a:pt x="4839" y="21600"/>
                      </a:lnTo>
                      <a:lnTo>
                        <a:pt x="21600" y="12801"/>
                      </a:lnTo>
                      <a:cubicBezTo>
                        <a:pt x="21600" y="12801"/>
                        <a:pt x="1729" y="0"/>
                        <a:pt x="1729"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6" name="Shape 14"/>
                <p:cNvSpPr/>
                <p:nvPr/>
              </p:nvSpPr>
              <p:spPr>
                <a:xfrm>
                  <a:off x="7928018" y="1742307"/>
                  <a:ext cx="515963" cy="180861"/>
                </a:xfrm>
                <a:custGeom>
                  <a:avLst/>
                  <a:gdLst/>
                  <a:ahLst/>
                  <a:cxnLst>
                    <a:cxn ang="0">
                      <a:pos x="wd2" y="hd2"/>
                    </a:cxn>
                    <a:cxn ang="5400000">
                      <a:pos x="wd2" y="hd2"/>
                    </a:cxn>
                    <a:cxn ang="10800000">
                      <a:pos x="wd2" y="hd2"/>
                    </a:cxn>
                    <a:cxn ang="16200000">
                      <a:pos x="wd2" y="hd2"/>
                    </a:cxn>
                  </a:cxnLst>
                  <a:rect l="0" t="0" r="r" b="b"/>
                  <a:pathLst>
                    <a:path w="21600" h="20964" extrusionOk="0">
                      <a:moveTo>
                        <a:pt x="0" y="0"/>
                      </a:moveTo>
                      <a:lnTo>
                        <a:pt x="0" y="2157"/>
                      </a:lnTo>
                      <a:cubicBezTo>
                        <a:pt x="0" y="2157"/>
                        <a:pt x="5518" y="20292"/>
                        <a:pt x="10781" y="20947"/>
                      </a:cubicBezTo>
                      <a:cubicBezTo>
                        <a:pt x="16043" y="21600"/>
                        <a:pt x="21600" y="3390"/>
                        <a:pt x="21600" y="3390"/>
                      </a:cubicBezTo>
                      <a:lnTo>
                        <a:pt x="21600" y="76"/>
                      </a:lnTo>
                    </a:path>
                  </a:pathLst>
                </a:custGeom>
                <a:solidFill>
                  <a:schemeClr val="accent5">
                    <a:lumMod val="50000"/>
                    <a:alpha val="1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7" name="Shape 15"/>
                <p:cNvSpPr/>
                <p:nvPr/>
              </p:nvSpPr>
              <p:spPr>
                <a:xfrm>
                  <a:off x="7598833" y="398135"/>
                  <a:ext cx="1169430" cy="1464841"/>
                </a:xfrm>
                <a:custGeom>
                  <a:avLst/>
                  <a:gdLst/>
                  <a:ahLst/>
                  <a:cxnLst>
                    <a:cxn ang="0">
                      <a:pos x="wd2" y="hd2"/>
                    </a:cxn>
                    <a:cxn ang="5400000">
                      <a:pos x="wd2" y="hd2"/>
                    </a:cxn>
                    <a:cxn ang="10800000">
                      <a:pos x="wd2" y="hd2"/>
                    </a:cxn>
                    <a:cxn ang="16200000">
                      <a:pos x="wd2" y="hd2"/>
                    </a:cxn>
                  </a:cxnLst>
                  <a:rect l="0" t="0" r="r" b="b"/>
                  <a:pathLst>
                    <a:path w="21118" h="21600" extrusionOk="0">
                      <a:moveTo>
                        <a:pt x="20277" y="10140"/>
                      </a:moveTo>
                      <a:cubicBezTo>
                        <a:pt x="20539" y="5376"/>
                        <a:pt x="18888" y="0"/>
                        <a:pt x="10588" y="0"/>
                      </a:cubicBezTo>
                      <a:cubicBezTo>
                        <a:pt x="2296" y="0"/>
                        <a:pt x="640" y="5365"/>
                        <a:pt x="898" y="10125"/>
                      </a:cubicBezTo>
                      <a:cubicBezTo>
                        <a:pt x="887" y="10128"/>
                        <a:pt x="876" y="10130"/>
                        <a:pt x="865" y="10133"/>
                      </a:cubicBezTo>
                      <a:cubicBezTo>
                        <a:pt x="44" y="10353"/>
                        <a:pt x="-243" y="11471"/>
                        <a:pt x="225" y="12630"/>
                      </a:cubicBezTo>
                      <a:cubicBezTo>
                        <a:pt x="510" y="13337"/>
                        <a:pt x="1009" y="13895"/>
                        <a:pt x="1542" y="14173"/>
                      </a:cubicBezTo>
                      <a:cubicBezTo>
                        <a:pt x="1958" y="15783"/>
                        <a:pt x="2456" y="16961"/>
                        <a:pt x="2684" y="17260"/>
                      </a:cubicBezTo>
                      <a:cubicBezTo>
                        <a:pt x="3717" y="18615"/>
                        <a:pt x="8273" y="21600"/>
                        <a:pt x="10588" y="21600"/>
                      </a:cubicBezTo>
                      <a:cubicBezTo>
                        <a:pt x="12904" y="21600"/>
                        <a:pt x="17459" y="18615"/>
                        <a:pt x="18491" y="17260"/>
                      </a:cubicBezTo>
                      <a:cubicBezTo>
                        <a:pt x="18721" y="16958"/>
                        <a:pt x="19225" y="15765"/>
                        <a:pt x="19643" y="14137"/>
                      </a:cubicBezTo>
                      <a:cubicBezTo>
                        <a:pt x="20151" y="13848"/>
                        <a:pt x="20621" y="13308"/>
                        <a:pt x="20894" y="12630"/>
                      </a:cubicBezTo>
                      <a:cubicBezTo>
                        <a:pt x="21357" y="11482"/>
                        <a:pt x="21079" y="10375"/>
                        <a:pt x="20277" y="10140"/>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8" name="Shape 16"/>
                <p:cNvSpPr/>
                <p:nvPr/>
              </p:nvSpPr>
              <p:spPr>
                <a:xfrm>
                  <a:off x="7630837" y="315838"/>
                  <a:ext cx="1120861" cy="1022999"/>
                </a:xfrm>
                <a:custGeom>
                  <a:avLst/>
                  <a:gdLst/>
                  <a:ahLst/>
                  <a:cxnLst>
                    <a:cxn ang="0">
                      <a:pos x="wd2" y="hd2"/>
                    </a:cxn>
                    <a:cxn ang="5400000">
                      <a:pos x="wd2" y="hd2"/>
                    </a:cxn>
                    <a:cxn ang="10800000">
                      <a:pos x="wd2" y="hd2"/>
                    </a:cxn>
                    <a:cxn ang="16200000">
                      <a:pos x="wd2" y="hd2"/>
                    </a:cxn>
                  </a:cxnLst>
                  <a:rect l="0" t="0" r="r" b="b"/>
                  <a:pathLst>
                    <a:path w="19385" h="19642" extrusionOk="0">
                      <a:moveTo>
                        <a:pt x="15766" y="2119"/>
                      </a:moveTo>
                      <a:cubicBezTo>
                        <a:pt x="11129" y="-1931"/>
                        <a:pt x="3970" y="484"/>
                        <a:pt x="1809" y="3859"/>
                      </a:cubicBezTo>
                      <a:cubicBezTo>
                        <a:pt x="-896" y="8083"/>
                        <a:pt x="61" y="14496"/>
                        <a:pt x="701" y="19314"/>
                      </a:cubicBezTo>
                      <a:cubicBezTo>
                        <a:pt x="701" y="19307"/>
                        <a:pt x="701" y="19301"/>
                        <a:pt x="701" y="19293"/>
                      </a:cubicBezTo>
                      <a:cubicBezTo>
                        <a:pt x="708" y="19342"/>
                        <a:pt x="717" y="19391"/>
                        <a:pt x="729" y="19443"/>
                      </a:cubicBezTo>
                      <a:cubicBezTo>
                        <a:pt x="737" y="19482"/>
                        <a:pt x="815" y="19593"/>
                        <a:pt x="830" y="19623"/>
                      </a:cubicBezTo>
                      <a:cubicBezTo>
                        <a:pt x="853" y="19669"/>
                        <a:pt x="1020" y="19620"/>
                        <a:pt x="1076" y="19590"/>
                      </a:cubicBezTo>
                      <a:cubicBezTo>
                        <a:pt x="1097" y="19579"/>
                        <a:pt x="1106" y="19550"/>
                        <a:pt x="1106" y="19525"/>
                      </a:cubicBezTo>
                      <a:cubicBezTo>
                        <a:pt x="1132" y="19100"/>
                        <a:pt x="1110" y="18257"/>
                        <a:pt x="1108" y="18248"/>
                      </a:cubicBezTo>
                      <a:cubicBezTo>
                        <a:pt x="1058" y="17585"/>
                        <a:pt x="928" y="16946"/>
                        <a:pt x="840" y="16298"/>
                      </a:cubicBezTo>
                      <a:cubicBezTo>
                        <a:pt x="1274" y="13260"/>
                        <a:pt x="2559" y="12622"/>
                        <a:pt x="3231" y="8958"/>
                      </a:cubicBezTo>
                      <a:cubicBezTo>
                        <a:pt x="3374" y="8713"/>
                        <a:pt x="3527" y="8475"/>
                        <a:pt x="3686" y="8244"/>
                      </a:cubicBezTo>
                      <a:cubicBezTo>
                        <a:pt x="3870" y="7978"/>
                        <a:pt x="4061" y="7723"/>
                        <a:pt x="4282" y="7495"/>
                      </a:cubicBezTo>
                      <a:cubicBezTo>
                        <a:pt x="4399" y="7416"/>
                        <a:pt x="4512" y="7331"/>
                        <a:pt x="4620" y="7237"/>
                      </a:cubicBezTo>
                      <a:cubicBezTo>
                        <a:pt x="7116" y="6222"/>
                        <a:pt x="9688" y="7439"/>
                        <a:pt x="12044" y="8507"/>
                      </a:cubicBezTo>
                      <a:cubicBezTo>
                        <a:pt x="12944" y="8915"/>
                        <a:pt x="13954" y="9397"/>
                        <a:pt x="14947" y="9311"/>
                      </a:cubicBezTo>
                      <a:cubicBezTo>
                        <a:pt x="15371" y="9275"/>
                        <a:pt x="15697" y="8964"/>
                        <a:pt x="15729" y="8567"/>
                      </a:cubicBezTo>
                      <a:cubicBezTo>
                        <a:pt x="16857" y="12315"/>
                        <a:pt x="17785" y="14054"/>
                        <a:pt x="18333" y="16803"/>
                      </a:cubicBezTo>
                      <a:cubicBezTo>
                        <a:pt x="18258" y="17280"/>
                        <a:pt x="18178" y="17758"/>
                        <a:pt x="18140" y="18248"/>
                      </a:cubicBezTo>
                      <a:cubicBezTo>
                        <a:pt x="18139" y="18257"/>
                        <a:pt x="18116" y="19100"/>
                        <a:pt x="18141" y="19525"/>
                      </a:cubicBezTo>
                      <a:cubicBezTo>
                        <a:pt x="18143" y="19550"/>
                        <a:pt x="18152" y="19579"/>
                        <a:pt x="18172" y="19590"/>
                      </a:cubicBezTo>
                      <a:cubicBezTo>
                        <a:pt x="18228" y="19620"/>
                        <a:pt x="18396" y="19669"/>
                        <a:pt x="18419" y="19623"/>
                      </a:cubicBezTo>
                      <a:cubicBezTo>
                        <a:pt x="18433" y="19593"/>
                        <a:pt x="18511" y="19482"/>
                        <a:pt x="18520" y="19443"/>
                      </a:cubicBezTo>
                      <a:cubicBezTo>
                        <a:pt x="18562" y="19260"/>
                        <a:pt x="18570" y="19105"/>
                        <a:pt x="18579" y="18921"/>
                      </a:cubicBezTo>
                      <a:cubicBezTo>
                        <a:pt x="18607" y="18681"/>
                        <a:pt x="18645" y="18423"/>
                        <a:pt x="18674" y="18163"/>
                      </a:cubicBezTo>
                      <a:cubicBezTo>
                        <a:pt x="19389" y="15189"/>
                        <a:pt x="20704" y="3397"/>
                        <a:pt x="15766" y="2119"/>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9" name="Shape 17"/>
                <p:cNvSpPr/>
                <p:nvPr/>
              </p:nvSpPr>
              <p:spPr>
                <a:xfrm>
                  <a:off x="8188623" y="1852036"/>
                  <a:ext cx="274404" cy="549180"/>
                </a:xfrm>
                <a:custGeom>
                  <a:avLst/>
                  <a:gdLst/>
                  <a:ahLst/>
                  <a:cxnLst>
                    <a:cxn ang="0">
                      <a:pos x="wd2" y="hd2"/>
                    </a:cxn>
                    <a:cxn ang="5400000">
                      <a:pos x="wd2" y="hd2"/>
                    </a:cxn>
                    <a:cxn ang="10800000">
                      <a:pos x="wd2" y="hd2"/>
                    </a:cxn>
                    <a:cxn ang="16200000">
                      <a:pos x="wd2" y="hd2"/>
                    </a:cxn>
                  </a:cxnLst>
                  <a:rect l="0" t="0" r="r" b="b"/>
                  <a:pathLst>
                    <a:path w="21600" h="21600" extrusionOk="0">
                      <a:moveTo>
                        <a:pt x="20200" y="0"/>
                      </a:moveTo>
                      <a:lnTo>
                        <a:pt x="21600" y="3394"/>
                      </a:lnTo>
                      <a:lnTo>
                        <a:pt x="16932" y="21600"/>
                      </a:lnTo>
                      <a:lnTo>
                        <a:pt x="0" y="12694"/>
                      </a:lnTo>
                      <a:cubicBezTo>
                        <a:pt x="0" y="12694"/>
                        <a:pt x="20200" y="0"/>
                        <a:pt x="20200"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0" name="Shape 19"/>
                <p:cNvSpPr/>
                <p:nvPr/>
              </p:nvSpPr>
              <p:spPr>
                <a:xfrm>
                  <a:off x="6972467" y="2899027"/>
                  <a:ext cx="1750012" cy="529973"/>
                </a:xfrm>
                <a:custGeom>
                  <a:avLst/>
                  <a:gdLst/>
                  <a:ahLst/>
                  <a:cxnLst>
                    <a:cxn ang="0">
                      <a:pos x="wd2" y="hd2"/>
                    </a:cxn>
                    <a:cxn ang="5400000">
                      <a:pos x="wd2" y="hd2"/>
                    </a:cxn>
                    <a:cxn ang="10800000">
                      <a:pos x="wd2" y="hd2"/>
                    </a:cxn>
                    <a:cxn ang="16200000">
                      <a:pos x="wd2" y="hd2"/>
                    </a:cxn>
                  </a:cxnLst>
                  <a:rect l="0" t="0" r="r" b="b"/>
                  <a:pathLst>
                    <a:path w="20657" h="20768" extrusionOk="0">
                      <a:moveTo>
                        <a:pt x="5443" y="4362"/>
                      </a:moveTo>
                      <a:lnTo>
                        <a:pt x="20072" y="0"/>
                      </a:lnTo>
                      <a:lnTo>
                        <a:pt x="20657" y="15313"/>
                      </a:lnTo>
                      <a:cubicBezTo>
                        <a:pt x="20657" y="15313"/>
                        <a:pt x="7811" y="19874"/>
                        <a:pt x="3434" y="20737"/>
                      </a:cubicBezTo>
                      <a:cubicBezTo>
                        <a:pt x="-943" y="21600"/>
                        <a:pt x="112" y="4435"/>
                        <a:pt x="112" y="4435"/>
                      </a:cubicBezTo>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1" name="Shape 20"/>
                <p:cNvSpPr/>
                <p:nvPr/>
              </p:nvSpPr>
              <p:spPr>
                <a:xfrm>
                  <a:off x="8732693" y="2926459"/>
                  <a:ext cx="222669" cy="302240"/>
                </a:xfrm>
                <a:custGeom>
                  <a:avLst/>
                  <a:gdLst/>
                  <a:ahLst/>
                  <a:cxnLst>
                    <a:cxn ang="0">
                      <a:pos x="wd2" y="hd2"/>
                    </a:cxn>
                    <a:cxn ang="5400000">
                      <a:pos x="wd2" y="hd2"/>
                    </a:cxn>
                    <a:cxn ang="10800000">
                      <a:pos x="wd2" y="hd2"/>
                    </a:cxn>
                    <a:cxn ang="16200000">
                      <a:pos x="wd2" y="hd2"/>
                    </a:cxn>
                  </a:cxnLst>
                  <a:rect l="0" t="0" r="r" b="b"/>
                  <a:pathLst>
                    <a:path w="20969" h="19951" extrusionOk="0">
                      <a:moveTo>
                        <a:pt x="0" y="395"/>
                      </a:moveTo>
                      <a:cubicBezTo>
                        <a:pt x="0" y="395"/>
                        <a:pt x="17814" y="-1649"/>
                        <a:pt x="20014" y="3569"/>
                      </a:cubicBezTo>
                      <a:cubicBezTo>
                        <a:pt x="20875" y="5610"/>
                        <a:pt x="21600" y="8896"/>
                        <a:pt x="20108" y="10749"/>
                      </a:cubicBezTo>
                      <a:cubicBezTo>
                        <a:pt x="18269" y="13029"/>
                        <a:pt x="2574" y="19951"/>
                        <a:pt x="2574" y="19951"/>
                      </a:cubicBezTo>
                      <a:cubicBezTo>
                        <a:pt x="2574" y="19951"/>
                        <a:pt x="0" y="395"/>
                        <a:pt x="0" y="395"/>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2" name="Shape 21"/>
                <p:cNvSpPr/>
                <p:nvPr/>
              </p:nvSpPr>
              <p:spPr>
                <a:xfrm>
                  <a:off x="8668685" y="2899027"/>
                  <a:ext cx="88513" cy="341413"/>
                </a:xfrm>
                <a:custGeom>
                  <a:avLst/>
                  <a:gdLst/>
                  <a:ahLst/>
                  <a:cxnLst>
                    <a:cxn ang="0">
                      <a:pos x="wd2" y="hd2"/>
                    </a:cxn>
                    <a:cxn ang="5400000">
                      <a:pos x="wd2" y="hd2"/>
                    </a:cxn>
                    <a:cxn ang="10800000">
                      <a:pos x="wd2" y="hd2"/>
                    </a:cxn>
                    <a:cxn ang="16200000">
                      <a:pos x="wd2" y="hd2"/>
                    </a:cxn>
                  </a:cxnLst>
                  <a:rect l="0" t="0" r="r" b="b"/>
                  <a:pathLst>
                    <a:path w="21600" h="21600" extrusionOk="0">
                      <a:moveTo>
                        <a:pt x="21600" y="20702"/>
                      </a:moveTo>
                      <a:lnTo>
                        <a:pt x="14929" y="0"/>
                      </a:lnTo>
                      <a:lnTo>
                        <a:pt x="0" y="0"/>
                      </a:lnTo>
                      <a:lnTo>
                        <a:pt x="6638" y="21600"/>
                      </a:lnTo>
                      <a:cubicBezTo>
                        <a:pt x="6638" y="21600"/>
                        <a:pt x="21600" y="20702"/>
                        <a:pt x="21600" y="2070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3" name="Shape 22"/>
                <p:cNvSpPr/>
                <p:nvPr/>
              </p:nvSpPr>
              <p:spPr>
                <a:xfrm>
                  <a:off x="7690273" y="2848735"/>
                  <a:ext cx="1710736" cy="579755"/>
                </a:xfrm>
                <a:custGeom>
                  <a:avLst/>
                  <a:gdLst/>
                  <a:ahLst/>
                  <a:cxnLst>
                    <a:cxn ang="0">
                      <a:pos x="wd2" y="hd2"/>
                    </a:cxn>
                    <a:cxn ang="5400000">
                      <a:pos x="wd2" y="hd2"/>
                    </a:cxn>
                    <a:cxn ang="10800000">
                      <a:pos x="wd2" y="hd2"/>
                    </a:cxn>
                    <a:cxn ang="16200000">
                      <a:pos x="wd2" y="hd2"/>
                    </a:cxn>
                  </a:cxnLst>
                  <a:rect l="0" t="0" r="r" b="b"/>
                  <a:pathLst>
                    <a:path w="20484" h="20837" extrusionOk="0">
                      <a:moveTo>
                        <a:pt x="20310" y="5828"/>
                      </a:moveTo>
                      <a:cubicBezTo>
                        <a:pt x="20310" y="5828"/>
                        <a:pt x="21600" y="21600"/>
                        <a:pt x="17160" y="20808"/>
                      </a:cubicBezTo>
                      <a:cubicBezTo>
                        <a:pt x="12720" y="20016"/>
                        <a:pt x="0" y="14073"/>
                        <a:pt x="0" y="14073"/>
                      </a:cubicBezTo>
                      <a:lnTo>
                        <a:pt x="31" y="12896"/>
                      </a:lnTo>
                      <a:lnTo>
                        <a:pt x="373" y="0"/>
                      </a:lnTo>
                      <a:lnTo>
                        <a:pt x="14902" y="5761"/>
                      </a:lnTo>
                      <a:cubicBezTo>
                        <a:pt x="14902" y="5761"/>
                        <a:pt x="20310" y="5828"/>
                        <a:pt x="20310" y="5828"/>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4" name="Shape 23"/>
                <p:cNvSpPr/>
                <p:nvPr/>
              </p:nvSpPr>
              <p:spPr>
                <a:xfrm>
                  <a:off x="7438812" y="2889883"/>
                  <a:ext cx="221544" cy="306592"/>
                </a:xfrm>
                <a:custGeom>
                  <a:avLst/>
                  <a:gdLst/>
                  <a:ahLst/>
                  <a:cxnLst>
                    <a:cxn ang="0">
                      <a:pos x="wd2" y="hd2"/>
                    </a:cxn>
                    <a:cxn ang="5400000">
                      <a:pos x="wd2" y="hd2"/>
                    </a:cxn>
                    <a:cxn ang="10800000">
                      <a:pos x="wd2" y="hd2"/>
                    </a:cxn>
                    <a:cxn ang="16200000">
                      <a:pos x="wd2" y="hd2"/>
                    </a:cxn>
                  </a:cxnLst>
                  <a:rect l="0" t="0" r="r" b="b"/>
                  <a:pathLst>
                    <a:path w="20865" h="19490" extrusionOk="0">
                      <a:moveTo>
                        <a:pt x="20865" y="657"/>
                      </a:moveTo>
                      <a:cubicBezTo>
                        <a:pt x="20865" y="657"/>
                        <a:pt x="2354" y="-2110"/>
                        <a:pt x="851" y="3714"/>
                      </a:cubicBezTo>
                      <a:cubicBezTo>
                        <a:pt x="353" y="5637"/>
                        <a:pt x="-735" y="7443"/>
                        <a:pt x="758" y="9228"/>
                      </a:cubicBezTo>
                      <a:cubicBezTo>
                        <a:pt x="2594" y="11423"/>
                        <a:pt x="18293" y="19490"/>
                        <a:pt x="18293" y="19490"/>
                      </a:cubicBezTo>
                      <a:cubicBezTo>
                        <a:pt x="18293" y="19490"/>
                        <a:pt x="20865" y="657"/>
                        <a:pt x="20865" y="657"/>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5" name="Shape 24"/>
                <p:cNvSpPr/>
                <p:nvPr/>
              </p:nvSpPr>
              <p:spPr>
                <a:xfrm>
                  <a:off x="7630837" y="2867023"/>
                  <a:ext cx="88511" cy="341413"/>
                </a:xfrm>
                <a:custGeom>
                  <a:avLst/>
                  <a:gdLst/>
                  <a:ahLst/>
                  <a:cxnLst>
                    <a:cxn ang="0">
                      <a:pos x="wd2" y="hd2"/>
                    </a:cxn>
                    <a:cxn ang="5400000">
                      <a:pos x="wd2" y="hd2"/>
                    </a:cxn>
                    <a:cxn ang="10800000">
                      <a:pos x="wd2" y="hd2"/>
                    </a:cxn>
                    <a:cxn ang="16200000">
                      <a:pos x="wd2" y="hd2"/>
                    </a:cxn>
                  </a:cxnLst>
                  <a:rect l="0" t="0" r="r" b="b"/>
                  <a:pathLst>
                    <a:path w="21600" h="21600" extrusionOk="0">
                      <a:moveTo>
                        <a:pt x="0" y="20702"/>
                      </a:moveTo>
                      <a:lnTo>
                        <a:pt x="6665" y="0"/>
                      </a:lnTo>
                      <a:lnTo>
                        <a:pt x="21600" y="0"/>
                      </a:lnTo>
                      <a:lnTo>
                        <a:pt x="14962" y="21600"/>
                      </a:lnTo>
                      <a:cubicBezTo>
                        <a:pt x="14962" y="21600"/>
                        <a:pt x="0" y="20702"/>
                        <a:pt x="0" y="2070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6" name="Shape 26"/>
                <p:cNvSpPr/>
                <p:nvPr/>
              </p:nvSpPr>
              <p:spPr>
                <a:xfrm>
                  <a:off x="7690273" y="3241928"/>
                  <a:ext cx="618313" cy="100228"/>
                </a:xfrm>
                <a:custGeom>
                  <a:avLst/>
                  <a:gdLst/>
                  <a:ahLst/>
                  <a:cxnLst>
                    <a:cxn ang="0">
                      <a:pos x="wd2" y="hd2"/>
                    </a:cxn>
                    <a:cxn ang="5400000">
                      <a:pos x="wd2" y="hd2"/>
                    </a:cxn>
                    <a:cxn ang="10800000">
                      <a:pos x="wd2" y="hd2"/>
                    </a:cxn>
                    <a:cxn ang="16200000">
                      <a:pos x="wd2" y="hd2"/>
                    </a:cxn>
                  </a:cxnLst>
                  <a:rect l="0" t="0" r="r" b="b"/>
                  <a:pathLst>
                    <a:path w="21600" h="21600" extrusionOk="0">
                      <a:moveTo>
                        <a:pt x="21600" y="19605"/>
                      </a:moveTo>
                      <a:cubicBezTo>
                        <a:pt x="20576" y="20272"/>
                        <a:pt x="19522" y="20936"/>
                        <a:pt x="18438" y="21600"/>
                      </a:cubicBezTo>
                      <a:cubicBezTo>
                        <a:pt x="8311" y="12675"/>
                        <a:pt x="0" y="4700"/>
                        <a:pt x="0" y="4700"/>
                      </a:cubicBezTo>
                      <a:lnTo>
                        <a:pt x="61" y="0"/>
                      </a:lnTo>
                      <a:cubicBezTo>
                        <a:pt x="923" y="856"/>
                        <a:pt x="10627" y="10112"/>
                        <a:pt x="21600" y="19605"/>
                      </a:cubicBezTo>
                      <a:close/>
                    </a:path>
                  </a:pathLst>
                </a:custGeom>
                <a:solidFill>
                  <a:srgbClr val="010101">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88" name="Group 87"/>
            <p:cNvGrpSpPr/>
            <p:nvPr/>
          </p:nvGrpSpPr>
          <p:grpSpPr>
            <a:xfrm>
              <a:off x="4274752" y="4805218"/>
              <a:ext cx="1811579" cy="2484149"/>
              <a:chOff x="4365225" y="3359647"/>
              <a:chExt cx="1034347" cy="1418362"/>
            </a:xfrm>
          </p:grpSpPr>
          <p:sp>
            <p:nvSpPr>
              <p:cNvPr id="89" name="Shape 31"/>
              <p:cNvSpPr/>
              <p:nvPr/>
            </p:nvSpPr>
            <p:spPr>
              <a:xfrm>
                <a:off x="4417099" y="3964833"/>
                <a:ext cx="931683" cy="663897"/>
              </a:xfrm>
              <a:custGeom>
                <a:avLst/>
                <a:gdLst/>
                <a:ahLst/>
                <a:cxnLst>
                  <a:cxn ang="0">
                    <a:pos x="wd2" y="hd2"/>
                  </a:cxn>
                  <a:cxn ang="5400000">
                    <a:pos x="wd2" y="hd2"/>
                  </a:cxn>
                  <a:cxn ang="10800000">
                    <a:pos x="wd2" y="hd2"/>
                  </a:cxn>
                  <a:cxn ang="16200000">
                    <a:pos x="wd2" y="hd2"/>
                  </a:cxn>
                </a:cxnLst>
                <a:rect l="0" t="0" r="r" b="b"/>
                <a:pathLst>
                  <a:path w="21600" h="18653" extrusionOk="0">
                    <a:moveTo>
                      <a:pt x="21600" y="12210"/>
                    </a:moveTo>
                    <a:cubicBezTo>
                      <a:pt x="20637" y="10002"/>
                      <a:pt x="16223" y="8343"/>
                      <a:pt x="13345" y="7471"/>
                    </a:cubicBezTo>
                    <a:lnTo>
                      <a:pt x="13345" y="0"/>
                    </a:lnTo>
                    <a:lnTo>
                      <a:pt x="8255" y="0"/>
                    </a:lnTo>
                    <a:lnTo>
                      <a:pt x="8255" y="7471"/>
                    </a:lnTo>
                    <a:cubicBezTo>
                      <a:pt x="5376" y="8343"/>
                      <a:pt x="963" y="10002"/>
                      <a:pt x="0" y="12210"/>
                    </a:cubicBezTo>
                    <a:cubicBezTo>
                      <a:pt x="6175" y="21600"/>
                      <a:pt x="17691" y="19961"/>
                      <a:pt x="21600" y="12210"/>
                    </a:cubicBezTo>
                    <a:close/>
                  </a:path>
                </a:pathLst>
              </a:custGeom>
              <a:solidFill>
                <a:srgbClr val="FFF5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0" name="Shape 32"/>
              <p:cNvSpPr/>
              <p:nvPr/>
            </p:nvSpPr>
            <p:spPr>
              <a:xfrm>
                <a:off x="4780208" y="3964833"/>
                <a:ext cx="219521" cy="259405"/>
              </a:xfrm>
              <a:custGeom>
                <a:avLst/>
                <a:gdLst/>
                <a:ahLst/>
                <a:cxnLst>
                  <a:cxn ang="0">
                    <a:pos x="wd2" y="hd2"/>
                  </a:cxn>
                  <a:cxn ang="5400000">
                    <a:pos x="wd2" y="hd2"/>
                  </a:cxn>
                  <a:cxn ang="10800000">
                    <a:pos x="wd2" y="hd2"/>
                  </a:cxn>
                  <a:cxn ang="16200000">
                    <a:pos x="wd2" y="hd2"/>
                  </a:cxn>
                </a:cxnLst>
                <a:rect l="0" t="0" r="r" b="b"/>
                <a:pathLst>
                  <a:path w="21600" h="21600" extrusionOk="0">
                    <a:moveTo>
                      <a:pt x="21600" y="14176"/>
                    </a:moveTo>
                    <a:cubicBezTo>
                      <a:pt x="19656" y="18902"/>
                      <a:pt x="11817" y="21600"/>
                      <a:pt x="6061" y="21600"/>
                    </a:cubicBezTo>
                    <a:cubicBezTo>
                      <a:pt x="3976" y="21600"/>
                      <a:pt x="1954" y="21305"/>
                      <a:pt x="0" y="20765"/>
                    </a:cubicBezTo>
                    <a:lnTo>
                      <a:pt x="0" y="0"/>
                    </a:lnTo>
                    <a:lnTo>
                      <a:pt x="21600" y="0"/>
                    </a:lnTo>
                    <a:cubicBezTo>
                      <a:pt x="21600" y="0"/>
                      <a:pt x="21600" y="14176"/>
                      <a:pt x="21600" y="14176"/>
                    </a:cubicBezTo>
                    <a:close/>
                  </a:path>
                </a:pathLst>
              </a:custGeom>
              <a:solidFill>
                <a:srgbClr val="F4D98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1" name="Shape 33"/>
              <p:cNvSpPr/>
              <p:nvPr/>
            </p:nvSpPr>
            <p:spPr>
              <a:xfrm>
                <a:off x="4538135" y="3368294"/>
                <a:ext cx="695401" cy="775369"/>
              </a:xfrm>
              <a:custGeom>
                <a:avLst/>
                <a:gdLst/>
                <a:ahLst/>
                <a:cxnLst>
                  <a:cxn ang="0">
                    <a:pos x="wd2" y="hd2"/>
                  </a:cxn>
                  <a:cxn ang="5400000">
                    <a:pos x="wd2" y="hd2"/>
                  </a:cxn>
                  <a:cxn ang="10800000">
                    <a:pos x="wd2" y="hd2"/>
                  </a:cxn>
                  <a:cxn ang="16200000">
                    <a:pos x="wd2" y="hd2"/>
                  </a:cxn>
                </a:cxnLst>
                <a:rect l="0" t="0" r="r" b="b"/>
                <a:pathLst>
                  <a:path w="21184" h="21600" extrusionOk="0">
                    <a:moveTo>
                      <a:pt x="19079" y="8198"/>
                    </a:moveTo>
                    <a:cubicBezTo>
                      <a:pt x="18407" y="2959"/>
                      <a:pt x="14892" y="0"/>
                      <a:pt x="10623" y="0"/>
                    </a:cubicBezTo>
                    <a:cubicBezTo>
                      <a:pt x="6357" y="0"/>
                      <a:pt x="2843" y="2953"/>
                      <a:pt x="2168" y="8185"/>
                    </a:cubicBezTo>
                    <a:cubicBezTo>
                      <a:pt x="735" y="8451"/>
                      <a:pt x="-210" y="9907"/>
                      <a:pt x="40" y="11565"/>
                    </a:cubicBezTo>
                    <a:cubicBezTo>
                      <a:pt x="252" y="12981"/>
                      <a:pt x="1264" y="14085"/>
                      <a:pt x="2469" y="14379"/>
                    </a:cubicBezTo>
                    <a:cubicBezTo>
                      <a:pt x="3605" y="19455"/>
                      <a:pt x="6822" y="21600"/>
                      <a:pt x="10623" y="21600"/>
                    </a:cubicBezTo>
                    <a:cubicBezTo>
                      <a:pt x="14463" y="21600"/>
                      <a:pt x="17713" y="19649"/>
                      <a:pt x="18816" y="14355"/>
                    </a:cubicBezTo>
                    <a:cubicBezTo>
                      <a:pt x="19976" y="14024"/>
                      <a:pt x="20938" y="12942"/>
                      <a:pt x="21144" y="11565"/>
                    </a:cubicBezTo>
                    <a:cubicBezTo>
                      <a:pt x="21390" y="9931"/>
                      <a:pt x="20475" y="8495"/>
                      <a:pt x="19079" y="8198"/>
                    </a:cubicBezTo>
                    <a:close/>
                  </a:path>
                </a:pathLst>
              </a:custGeom>
              <a:solidFill>
                <a:srgbClr val="FFF5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2" name="Shape 34"/>
              <p:cNvSpPr/>
              <p:nvPr/>
            </p:nvSpPr>
            <p:spPr>
              <a:xfrm>
                <a:off x="4365225" y="4241487"/>
                <a:ext cx="1034347" cy="530645"/>
              </a:xfrm>
              <a:custGeom>
                <a:avLst/>
                <a:gdLst/>
                <a:ahLst/>
                <a:cxnLst>
                  <a:cxn ang="0">
                    <a:pos x="wd2" y="hd2"/>
                  </a:cxn>
                  <a:cxn ang="5400000">
                    <a:pos x="wd2" y="hd2"/>
                  </a:cxn>
                  <a:cxn ang="10800000">
                    <a:pos x="wd2" y="hd2"/>
                  </a:cxn>
                  <a:cxn ang="16200000">
                    <a:pos x="wd2" y="hd2"/>
                  </a:cxn>
                </a:cxnLst>
                <a:rect l="0" t="0" r="r" b="b"/>
                <a:pathLst>
                  <a:path w="21600" h="21600" extrusionOk="0">
                    <a:moveTo>
                      <a:pt x="14112" y="0"/>
                    </a:moveTo>
                    <a:lnTo>
                      <a:pt x="10857" y="7524"/>
                    </a:lnTo>
                    <a:lnTo>
                      <a:pt x="7601" y="0"/>
                    </a:lnTo>
                    <a:cubicBezTo>
                      <a:pt x="5080" y="1398"/>
                      <a:pt x="1893" y="3447"/>
                      <a:pt x="1129" y="6376"/>
                    </a:cubicBezTo>
                    <a:cubicBezTo>
                      <a:pt x="668" y="8738"/>
                      <a:pt x="292" y="11574"/>
                      <a:pt x="0" y="14201"/>
                    </a:cubicBezTo>
                    <a:cubicBezTo>
                      <a:pt x="2983" y="18821"/>
                      <a:pt x="6751" y="21600"/>
                      <a:pt x="10857" y="21600"/>
                    </a:cubicBezTo>
                    <a:cubicBezTo>
                      <a:pt x="14912" y="21600"/>
                      <a:pt x="18634" y="18883"/>
                      <a:pt x="21600" y="14366"/>
                    </a:cubicBezTo>
                    <a:cubicBezTo>
                      <a:pt x="21295" y="11788"/>
                      <a:pt x="20941" y="8939"/>
                      <a:pt x="20585" y="6376"/>
                    </a:cubicBezTo>
                    <a:cubicBezTo>
                      <a:pt x="19820" y="3447"/>
                      <a:pt x="16633" y="1398"/>
                      <a:pt x="14112" y="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3" name="Shape 35"/>
              <p:cNvSpPr/>
              <p:nvPr/>
            </p:nvSpPr>
            <p:spPr>
              <a:xfrm>
                <a:off x="4572717" y="3359647"/>
                <a:ext cx="608834" cy="477702"/>
              </a:xfrm>
              <a:custGeom>
                <a:avLst/>
                <a:gdLst/>
                <a:ahLst/>
                <a:cxnLst>
                  <a:cxn ang="0">
                    <a:pos x="wd2" y="hd2"/>
                  </a:cxn>
                  <a:cxn ang="5400000">
                    <a:pos x="wd2" y="hd2"/>
                  </a:cxn>
                  <a:cxn ang="10800000">
                    <a:pos x="wd2" y="hd2"/>
                  </a:cxn>
                  <a:cxn ang="16200000">
                    <a:pos x="wd2" y="hd2"/>
                  </a:cxn>
                </a:cxnLst>
                <a:rect l="0" t="0" r="r" b="b"/>
                <a:pathLst>
                  <a:path w="18815" h="18798" extrusionOk="0">
                    <a:moveTo>
                      <a:pt x="17896" y="5045"/>
                    </a:moveTo>
                    <a:cubicBezTo>
                      <a:pt x="16663" y="2552"/>
                      <a:pt x="11373" y="-2802"/>
                      <a:pt x="4559" y="1814"/>
                    </a:cubicBezTo>
                    <a:cubicBezTo>
                      <a:pt x="-2182" y="2552"/>
                      <a:pt x="-7" y="13537"/>
                      <a:pt x="2022" y="17322"/>
                    </a:cubicBezTo>
                    <a:cubicBezTo>
                      <a:pt x="2437" y="11107"/>
                      <a:pt x="3993" y="7159"/>
                      <a:pt x="4850" y="5395"/>
                    </a:cubicBezTo>
                    <a:cubicBezTo>
                      <a:pt x="6032" y="10581"/>
                      <a:pt x="9995" y="15568"/>
                      <a:pt x="9995" y="15568"/>
                    </a:cubicBezTo>
                    <a:cubicBezTo>
                      <a:pt x="9995" y="15568"/>
                      <a:pt x="10068" y="13167"/>
                      <a:pt x="9995" y="10490"/>
                    </a:cubicBezTo>
                    <a:cubicBezTo>
                      <a:pt x="10721" y="13444"/>
                      <a:pt x="16881" y="18798"/>
                      <a:pt x="16881" y="18798"/>
                    </a:cubicBezTo>
                    <a:cubicBezTo>
                      <a:pt x="19418" y="14460"/>
                      <a:pt x="19128" y="7538"/>
                      <a:pt x="17896" y="5045"/>
                    </a:cubicBezTo>
                    <a:close/>
                  </a:path>
                </a:pathLst>
              </a:custGeom>
              <a:solidFill>
                <a:srgbClr val="33302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4" name="Shape 36"/>
              <p:cNvSpPr/>
              <p:nvPr/>
            </p:nvSpPr>
            <p:spPr>
              <a:xfrm>
                <a:off x="4883952" y="4379816"/>
                <a:ext cx="43080" cy="3981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216"/>
                    </a:lnTo>
                    <a:lnTo>
                      <a:pt x="21600" y="0"/>
                    </a:lnTo>
                    <a:cubicBezTo>
                      <a:pt x="21600" y="0"/>
                      <a:pt x="21600" y="21600"/>
                      <a:pt x="21600" y="21600"/>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5" name="Shape 37"/>
              <p:cNvSpPr/>
              <p:nvPr/>
            </p:nvSpPr>
            <p:spPr>
              <a:xfrm>
                <a:off x="4685107" y="4232844"/>
                <a:ext cx="201740" cy="226746"/>
              </a:xfrm>
              <a:custGeom>
                <a:avLst/>
                <a:gdLst/>
                <a:ahLst/>
                <a:cxnLst>
                  <a:cxn ang="0">
                    <a:pos x="wd2" y="hd2"/>
                  </a:cxn>
                  <a:cxn ang="5400000">
                    <a:pos x="wd2" y="hd2"/>
                  </a:cxn>
                  <a:cxn ang="10800000">
                    <a:pos x="wd2" y="hd2"/>
                  </a:cxn>
                  <a:cxn ang="16200000">
                    <a:pos x="wd2" y="hd2"/>
                  </a:cxn>
                </a:cxnLst>
                <a:rect l="0" t="0" r="r" b="b"/>
                <a:pathLst>
                  <a:path w="21600" h="21600" extrusionOk="0">
                    <a:moveTo>
                      <a:pt x="1130" y="4942"/>
                    </a:moveTo>
                    <a:cubicBezTo>
                      <a:pt x="616" y="11988"/>
                      <a:pt x="0" y="21600"/>
                      <a:pt x="0" y="21600"/>
                    </a:cubicBezTo>
                    <a:lnTo>
                      <a:pt x="13062" y="10800"/>
                    </a:lnTo>
                    <a:lnTo>
                      <a:pt x="21600" y="18030"/>
                    </a:lnTo>
                    <a:lnTo>
                      <a:pt x="7404" y="0"/>
                    </a:lnTo>
                    <a:cubicBezTo>
                      <a:pt x="7404" y="0"/>
                      <a:pt x="2777" y="454"/>
                      <a:pt x="1130"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6" name="Shape 38"/>
              <p:cNvSpPr/>
              <p:nvPr/>
            </p:nvSpPr>
            <p:spPr>
              <a:xfrm>
                <a:off x="4883952" y="4232844"/>
                <a:ext cx="201758" cy="226746"/>
              </a:xfrm>
              <a:custGeom>
                <a:avLst/>
                <a:gdLst/>
                <a:ahLst/>
                <a:cxnLst>
                  <a:cxn ang="0">
                    <a:pos x="wd2" y="hd2"/>
                  </a:cxn>
                  <a:cxn ang="5400000">
                    <a:pos x="wd2" y="hd2"/>
                  </a:cxn>
                  <a:cxn ang="10800000">
                    <a:pos x="wd2" y="hd2"/>
                  </a:cxn>
                  <a:cxn ang="16200000">
                    <a:pos x="wd2" y="hd2"/>
                  </a:cxn>
                </a:cxnLst>
                <a:rect l="0" t="0" r="r" b="b"/>
                <a:pathLst>
                  <a:path w="21600" h="21600" extrusionOk="0">
                    <a:moveTo>
                      <a:pt x="20468" y="4942"/>
                    </a:moveTo>
                    <a:cubicBezTo>
                      <a:pt x="18821" y="454"/>
                      <a:pt x="14195" y="0"/>
                      <a:pt x="14195" y="0"/>
                    </a:cubicBezTo>
                    <a:lnTo>
                      <a:pt x="0" y="18030"/>
                    </a:lnTo>
                    <a:lnTo>
                      <a:pt x="8538" y="10800"/>
                    </a:lnTo>
                    <a:lnTo>
                      <a:pt x="21600" y="21600"/>
                    </a:lnTo>
                    <a:cubicBezTo>
                      <a:pt x="21600" y="21600"/>
                      <a:pt x="20982" y="11988"/>
                      <a:pt x="20468"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pic>
        <p:nvPicPr>
          <p:cNvPr id="2" name="Picture 2" descr="Logo, company name&#10;&#10;Description automatically generated">
            <a:extLst>
              <a:ext uri="{FF2B5EF4-FFF2-40B4-BE49-F238E27FC236}">
                <a16:creationId xmlns:a16="http://schemas.microsoft.com/office/drawing/2014/main" id="{2BE2242D-C395-DCBB-52BF-64AEA593A4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19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500"/>
                                        <p:tgtEl>
                                          <p:spTgt spid="8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nector 2">
            <a:extLst>
              <a:ext uri="{FF2B5EF4-FFF2-40B4-BE49-F238E27FC236}">
                <a16:creationId xmlns:a16="http://schemas.microsoft.com/office/drawing/2014/main" id="{A062AB8D-CDD5-4E66-A975-A1E4BC81A00A}"/>
              </a:ext>
            </a:extLst>
          </p:cNvPr>
          <p:cNvCxnSpPr>
            <a:cxnSpLocks/>
          </p:cNvCxnSpPr>
          <p:nvPr/>
        </p:nvCxnSpPr>
        <p:spPr>
          <a:xfrm flipV="1">
            <a:off x="5947570" y="8672409"/>
            <a:ext cx="6619400" cy="2"/>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or 1">
            <a:extLst>
              <a:ext uri="{FF2B5EF4-FFF2-40B4-BE49-F238E27FC236}">
                <a16:creationId xmlns:a16="http://schemas.microsoft.com/office/drawing/2014/main" id="{C5EAA2B0-15D6-4033-B82A-A9E0B8ABB3CF}"/>
              </a:ext>
            </a:extLst>
          </p:cNvPr>
          <p:cNvCxnSpPr>
            <a:cxnSpLocks/>
          </p:cNvCxnSpPr>
          <p:nvPr/>
        </p:nvCxnSpPr>
        <p:spPr>
          <a:xfrm>
            <a:off x="5890897" y="5639281"/>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Mid connector">
            <a:extLst>
              <a:ext uri="{FF2B5EF4-FFF2-40B4-BE49-F238E27FC236}">
                <a16:creationId xmlns:a16="http://schemas.microsoft.com/office/drawing/2014/main" id="{2359E4D2-D736-4BB2-914E-7D9766C4BB01}"/>
              </a:ext>
            </a:extLst>
          </p:cNvPr>
          <p:cNvCxnSpPr>
            <a:cxnSpLocks/>
          </p:cNvCxnSpPr>
          <p:nvPr/>
        </p:nvCxnSpPr>
        <p:spPr>
          <a:xfrm>
            <a:off x="9032241" y="2460777"/>
            <a:ext cx="0" cy="6211632"/>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1" name="Step 4">
            <a:extLst>
              <a:ext uri="{FF2B5EF4-FFF2-40B4-BE49-F238E27FC236}">
                <a16:creationId xmlns:a16="http://schemas.microsoft.com/office/drawing/2014/main" id="{36B5B381-A93E-485A-AB63-28BBE096F40D}"/>
              </a:ext>
            </a:extLst>
          </p:cNvPr>
          <p:cNvGrpSpPr/>
          <p:nvPr/>
        </p:nvGrpSpPr>
        <p:grpSpPr>
          <a:xfrm>
            <a:off x="11105087" y="7987862"/>
            <a:ext cx="6076463" cy="1661996"/>
            <a:chOff x="8147053" y="3475596"/>
            <a:chExt cx="4050975" cy="1107997"/>
          </a:xfrm>
        </p:grpSpPr>
        <p:sp>
          <p:nvSpPr>
            <p:cNvPr id="13" name="Rectangle 12">
              <a:extLst>
                <a:ext uri="{FF2B5EF4-FFF2-40B4-BE49-F238E27FC236}">
                  <a16:creationId xmlns:a16="http://schemas.microsoft.com/office/drawing/2014/main" id="{FC7F3B18-C4F8-4400-9263-DE8B7D47092C}"/>
                </a:ext>
              </a:extLst>
            </p:cNvPr>
            <p:cNvSpPr/>
            <p:nvPr/>
          </p:nvSpPr>
          <p:spPr>
            <a:xfrm>
              <a:off x="8147053" y="3481731"/>
              <a:ext cx="986155" cy="986155"/>
            </a:xfrm>
            <a:prstGeom prst="rect">
              <a:avLst/>
            </a:prstGeom>
            <a:solidFill>
              <a:srgbClr val="878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a:p>
          </p:txBody>
        </p:sp>
        <p:sp>
          <p:nvSpPr>
            <p:cNvPr id="26" name="TextBox 25">
              <a:extLst>
                <a:ext uri="{FF2B5EF4-FFF2-40B4-BE49-F238E27FC236}">
                  <a16:creationId xmlns:a16="http://schemas.microsoft.com/office/drawing/2014/main" id="{C7680FC1-40FB-4055-AACC-58884D183F20}"/>
                </a:ext>
              </a:extLst>
            </p:cNvPr>
            <p:cNvSpPr txBox="1"/>
            <p:nvPr/>
          </p:nvSpPr>
          <p:spPr>
            <a:xfrm>
              <a:off x="9292418" y="3783374"/>
              <a:ext cx="2602211" cy="800219"/>
            </a:xfrm>
            <a:prstGeom prst="rect">
              <a:avLst/>
            </a:prstGeom>
            <a:noFill/>
          </p:spPr>
          <p:txBody>
            <a:bodyPr wrap="square" rtlCol="0">
              <a:spAutoFit/>
            </a:bodyPr>
            <a:lstStyle/>
            <a:p>
              <a:r>
                <a:rPr lang="en-US" sz="1800" b="0" i="0" u="none" strike="noStrike" dirty="0">
                  <a:solidFill>
                    <a:srgbClr val="8784C7"/>
                  </a:solidFill>
                  <a:effectLst/>
                  <a:latin typeface="Arial" panose="020B0604020202020204" pitchFamily="34" charset="0"/>
                </a:rPr>
                <a:t>This update gave accountants authority to report gains and losses in several different accounts to show compliance with any requirements. </a:t>
              </a:r>
              <a:endParaRPr lang="pl-PL" sz="1800" dirty="0">
                <a:solidFill>
                  <a:srgbClr val="8784C7"/>
                </a:solidFill>
              </a:endParaRPr>
            </a:p>
          </p:txBody>
        </p:sp>
        <p:sp>
          <p:nvSpPr>
            <p:cNvPr id="27" name="TextBox 26">
              <a:extLst>
                <a:ext uri="{FF2B5EF4-FFF2-40B4-BE49-F238E27FC236}">
                  <a16:creationId xmlns:a16="http://schemas.microsoft.com/office/drawing/2014/main" id="{D86A7BBD-3299-4910-A673-ED7174E9D968}"/>
                </a:ext>
              </a:extLst>
            </p:cNvPr>
            <p:cNvSpPr txBox="1"/>
            <p:nvPr/>
          </p:nvSpPr>
          <p:spPr>
            <a:xfrm>
              <a:off x="9292418" y="3475596"/>
              <a:ext cx="2905610" cy="246221"/>
            </a:xfrm>
            <a:prstGeom prst="rect">
              <a:avLst/>
            </a:prstGeom>
            <a:noFill/>
          </p:spPr>
          <p:txBody>
            <a:bodyPr wrap="square" rtlCol="0">
              <a:spAutoFit/>
            </a:bodyPr>
            <a:lstStyle/>
            <a:p>
              <a:r>
                <a:rPr lang="en-US" sz="1800" b="1" i="0" u="none" strike="noStrike" dirty="0">
                  <a:solidFill>
                    <a:srgbClr val="8784C7"/>
                  </a:solidFill>
                  <a:effectLst/>
                  <a:latin typeface="Arial" panose="020B0604020202020204" pitchFamily="34" charset="0"/>
                </a:rPr>
                <a:t>Accounting Gain/Loss Management</a:t>
              </a:r>
              <a:endParaRPr lang="pl-PL" sz="2100" b="1" dirty="0">
                <a:solidFill>
                  <a:srgbClr val="8784C7"/>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8" name="Step 3">
            <a:extLst>
              <a:ext uri="{FF2B5EF4-FFF2-40B4-BE49-F238E27FC236}">
                <a16:creationId xmlns:a16="http://schemas.microsoft.com/office/drawing/2014/main" id="{E92511C0-D0CC-47A7-B829-FF82BBDEFC6B}"/>
              </a:ext>
            </a:extLst>
          </p:cNvPr>
          <p:cNvGrpSpPr/>
          <p:nvPr/>
        </p:nvGrpSpPr>
        <p:grpSpPr>
          <a:xfrm>
            <a:off x="1709904" y="7980938"/>
            <a:ext cx="5099200" cy="1488434"/>
            <a:chOff x="640086" y="3475597"/>
            <a:chExt cx="3399466" cy="992289"/>
          </a:xfrm>
        </p:grpSpPr>
        <p:sp>
          <p:nvSpPr>
            <p:cNvPr id="10" name="Rectangle 9">
              <a:extLst>
                <a:ext uri="{FF2B5EF4-FFF2-40B4-BE49-F238E27FC236}">
                  <a16:creationId xmlns:a16="http://schemas.microsoft.com/office/drawing/2014/main" id="{2C9553F3-44BD-4697-A724-DDB11639844F}"/>
                </a:ext>
              </a:extLst>
            </p:cNvPr>
            <p:cNvSpPr/>
            <p:nvPr/>
          </p:nvSpPr>
          <p:spPr>
            <a:xfrm>
              <a:off x="3053397" y="3481731"/>
              <a:ext cx="986155" cy="986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32" name="TextBox 31">
              <a:extLst>
                <a:ext uri="{FF2B5EF4-FFF2-40B4-BE49-F238E27FC236}">
                  <a16:creationId xmlns:a16="http://schemas.microsoft.com/office/drawing/2014/main" id="{425A971E-D740-4DD8-AB1E-9C6E22F77812}"/>
                </a:ext>
              </a:extLst>
            </p:cNvPr>
            <p:cNvSpPr txBox="1"/>
            <p:nvPr/>
          </p:nvSpPr>
          <p:spPr>
            <a:xfrm>
              <a:off x="640086" y="3783374"/>
              <a:ext cx="2254100" cy="615553"/>
            </a:xfrm>
            <a:prstGeom prst="rect">
              <a:avLst/>
            </a:prstGeom>
            <a:noFill/>
          </p:spPr>
          <p:txBody>
            <a:bodyPr wrap="square" rtlCol="0">
              <a:spAutoFit/>
            </a:bodyPr>
            <a:lstStyle/>
            <a:p>
              <a:pPr algn="r"/>
              <a:r>
                <a:rPr lang="en-US" sz="1800" b="0" i="0" u="none" strike="noStrike" dirty="0">
                  <a:solidFill>
                    <a:srgbClr val="8784C7"/>
                  </a:solidFill>
                  <a:effectLst/>
                  <a:latin typeface="Arial" panose="020B0604020202020204" pitchFamily="34" charset="0"/>
                </a:rPr>
                <a:t>The update allowed multiple promotions on one product or purchase. </a:t>
              </a:r>
              <a:endParaRPr lang="pl-PL" sz="1800" dirty="0">
                <a:solidFill>
                  <a:srgbClr val="8784C7"/>
                </a:solidFill>
              </a:endParaRPr>
            </a:p>
          </p:txBody>
        </p:sp>
        <p:sp>
          <p:nvSpPr>
            <p:cNvPr id="33" name="TextBox 32">
              <a:extLst>
                <a:ext uri="{FF2B5EF4-FFF2-40B4-BE49-F238E27FC236}">
                  <a16:creationId xmlns:a16="http://schemas.microsoft.com/office/drawing/2014/main" id="{7A18AE50-D6BF-44DF-918C-D49AF9D4DBE8}"/>
                </a:ext>
              </a:extLst>
            </p:cNvPr>
            <p:cNvSpPr txBox="1"/>
            <p:nvPr/>
          </p:nvSpPr>
          <p:spPr>
            <a:xfrm>
              <a:off x="929325" y="3475597"/>
              <a:ext cx="1964862" cy="246221"/>
            </a:xfrm>
            <a:prstGeom prst="rect">
              <a:avLst/>
            </a:prstGeom>
            <a:noFill/>
          </p:spPr>
          <p:txBody>
            <a:bodyPr wrap="square" rtlCol="0">
              <a:spAutoFit/>
            </a:bodyPr>
            <a:lstStyle/>
            <a:p>
              <a:pPr algn="r"/>
              <a:r>
                <a:rPr lang="en-US" sz="1800" b="1" i="0" u="none" strike="noStrike" dirty="0">
                  <a:solidFill>
                    <a:srgbClr val="8784C7"/>
                  </a:solidFill>
                  <a:effectLst/>
                  <a:latin typeface="Arial" panose="020B0604020202020204" pitchFamily="34" charset="0"/>
                </a:rPr>
                <a:t>SuitePromotions</a:t>
              </a:r>
              <a:endParaRPr lang="pl-PL" sz="2100" b="1" dirty="0">
                <a:solidFill>
                  <a:srgbClr val="8784C7"/>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0" name="Step 2">
            <a:extLst>
              <a:ext uri="{FF2B5EF4-FFF2-40B4-BE49-F238E27FC236}">
                <a16:creationId xmlns:a16="http://schemas.microsoft.com/office/drawing/2014/main" id="{6CCF20A9-3707-4910-AFFB-0D84DED388D2}"/>
              </a:ext>
            </a:extLst>
          </p:cNvPr>
          <p:cNvGrpSpPr/>
          <p:nvPr/>
        </p:nvGrpSpPr>
        <p:grpSpPr>
          <a:xfrm>
            <a:off x="11117354" y="4904320"/>
            <a:ext cx="5629463" cy="1895813"/>
            <a:chOff x="8141656" y="1930399"/>
            <a:chExt cx="3752974" cy="1263875"/>
          </a:xfrm>
        </p:grpSpPr>
        <p:sp>
          <p:nvSpPr>
            <p:cNvPr id="12" name="Rectangle 11">
              <a:extLst>
                <a:ext uri="{FF2B5EF4-FFF2-40B4-BE49-F238E27FC236}">
                  <a16:creationId xmlns:a16="http://schemas.microsoft.com/office/drawing/2014/main" id="{C501D40E-0306-4E21-BECD-09AB314E4B64}"/>
                </a:ext>
              </a:extLst>
            </p:cNvPr>
            <p:cNvSpPr/>
            <p:nvPr/>
          </p:nvSpPr>
          <p:spPr>
            <a:xfrm>
              <a:off x="8141656" y="1930399"/>
              <a:ext cx="986155" cy="986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15" name="TextBox 14">
              <a:extLst>
                <a:ext uri="{FF2B5EF4-FFF2-40B4-BE49-F238E27FC236}">
                  <a16:creationId xmlns:a16="http://schemas.microsoft.com/office/drawing/2014/main" id="{B0CB45E8-41AB-4B9D-99A4-5EFCDAB55A10}"/>
                </a:ext>
              </a:extLst>
            </p:cNvPr>
            <p:cNvSpPr txBox="1"/>
            <p:nvPr/>
          </p:nvSpPr>
          <p:spPr>
            <a:xfrm>
              <a:off x="9292417" y="2209389"/>
              <a:ext cx="2602213" cy="984885"/>
            </a:xfrm>
            <a:prstGeom prst="rect">
              <a:avLst/>
            </a:prstGeom>
            <a:noFill/>
          </p:spPr>
          <p:txBody>
            <a:bodyPr wrap="square" rtlCol="0">
              <a:spAutoFit/>
            </a:bodyPr>
            <a:lstStyle/>
            <a:p>
              <a:r>
                <a:rPr lang="en-US" sz="1800" b="0" i="0" u="none" strike="noStrike" dirty="0">
                  <a:solidFill>
                    <a:schemeClr val="accent4">
                      <a:lumMod val="75000"/>
                    </a:schemeClr>
                  </a:solidFill>
                  <a:effectLst/>
                  <a:latin typeface="Arial" panose="020B0604020202020204" pitchFamily="34" charset="0"/>
                </a:rPr>
                <a:t>NetSuite improved SuiteScript by editing permissions and adding new licenses to roles, making it easier for users to decide who will be able to trigger scheduled scripts.</a:t>
              </a:r>
              <a:endParaRPr lang="pl-PL" sz="1800" dirty="0">
                <a:solidFill>
                  <a:schemeClr val="accent4">
                    <a:lumMod val="75000"/>
                  </a:schemeClr>
                </a:solidFill>
              </a:endParaRPr>
            </a:p>
          </p:txBody>
        </p:sp>
        <p:sp>
          <p:nvSpPr>
            <p:cNvPr id="16" name="TextBox 15">
              <a:extLst>
                <a:ext uri="{FF2B5EF4-FFF2-40B4-BE49-F238E27FC236}">
                  <a16:creationId xmlns:a16="http://schemas.microsoft.com/office/drawing/2014/main" id="{034A1572-0945-4681-B480-828B061C2818}"/>
                </a:ext>
              </a:extLst>
            </p:cNvPr>
            <p:cNvSpPr txBox="1"/>
            <p:nvPr/>
          </p:nvSpPr>
          <p:spPr>
            <a:xfrm>
              <a:off x="9292417" y="1935490"/>
              <a:ext cx="1964862" cy="246221"/>
            </a:xfrm>
            <a:prstGeom prst="rect">
              <a:avLst/>
            </a:prstGeom>
            <a:noFill/>
          </p:spPr>
          <p:txBody>
            <a:bodyPr wrap="square" rtlCol="0">
              <a:spAutoFit/>
            </a:bodyPr>
            <a:lstStyle/>
            <a:p>
              <a:r>
                <a:rPr lang="en-US" sz="1800" b="1" i="0" u="none" strike="noStrike" dirty="0">
                  <a:solidFill>
                    <a:schemeClr val="accent4">
                      <a:lumMod val="75000"/>
                    </a:schemeClr>
                  </a:solidFill>
                  <a:effectLst/>
                  <a:latin typeface="Arial" panose="020B0604020202020204" pitchFamily="34" charset="0"/>
                </a:rPr>
                <a:t>SuiteScript</a:t>
              </a:r>
              <a:endParaRPr lang="pl-PL" sz="21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7" name="Step 1">
            <a:extLst>
              <a:ext uri="{FF2B5EF4-FFF2-40B4-BE49-F238E27FC236}">
                <a16:creationId xmlns:a16="http://schemas.microsoft.com/office/drawing/2014/main" id="{0FC07930-9127-47CC-98BE-53095B9256BD}"/>
              </a:ext>
            </a:extLst>
          </p:cNvPr>
          <p:cNvGrpSpPr/>
          <p:nvPr/>
        </p:nvGrpSpPr>
        <p:grpSpPr>
          <a:xfrm>
            <a:off x="576049" y="4871510"/>
            <a:ext cx="6243429" cy="1969997"/>
            <a:chOff x="-128130" y="1909730"/>
            <a:chExt cx="4162285" cy="1313330"/>
          </a:xfrm>
        </p:grpSpPr>
        <p:sp>
          <p:nvSpPr>
            <p:cNvPr id="9" name="Rectangle 8">
              <a:extLst>
                <a:ext uri="{FF2B5EF4-FFF2-40B4-BE49-F238E27FC236}">
                  <a16:creationId xmlns:a16="http://schemas.microsoft.com/office/drawing/2014/main" id="{1BB96CF6-EFD4-4193-8B55-A95B1570F45F}"/>
                </a:ext>
              </a:extLst>
            </p:cNvPr>
            <p:cNvSpPr/>
            <p:nvPr/>
          </p:nvSpPr>
          <p:spPr>
            <a:xfrm>
              <a:off x="3048000" y="1930399"/>
              <a:ext cx="986155" cy="986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30" name="TextBox 29">
              <a:extLst>
                <a:ext uri="{FF2B5EF4-FFF2-40B4-BE49-F238E27FC236}">
                  <a16:creationId xmlns:a16="http://schemas.microsoft.com/office/drawing/2014/main" id="{24F4D866-3E81-4717-9BB2-B4FF8E170C17}"/>
                </a:ext>
              </a:extLst>
            </p:cNvPr>
            <p:cNvSpPr txBox="1"/>
            <p:nvPr/>
          </p:nvSpPr>
          <p:spPr>
            <a:xfrm>
              <a:off x="337262" y="2238176"/>
              <a:ext cx="2562320" cy="984884"/>
            </a:xfrm>
            <a:prstGeom prst="rect">
              <a:avLst/>
            </a:prstGeom>
            <a:noFill/>
          </p:spPr>
          <p:txBody>
            <a:bodyPr wrap="square" rtlCol="0">
              <a:spAutoFit/>
            </a:bodyPr>
            <a:lstStyle/>
            <a:p>
              <a:pPr algn="r"/>
              <a:r>
                <a:rPr lang="en-US" sz="1800" b="0" i="0" u="none" strike="noStrike" dirty="0">
                  <a:solidFill>
                    <a:schemeClr val="accent4">
                      <a:lumMod val="75000"/>
                    </a:schemeClr>
                  </a:solidFill>
                  <a:effectLst/>
                  <a:latin typeface="Arial" panose="020B0604020202020204" pitchFamily="34" charset="0"/>
                </a:rPr>
                <a:t>Without manually assigning fulfilment locations for all orders, this update allowed larger fulfilment companies to leverage NetSuite and its features and offerings.</a:t>
              </a:r>
              <a:endParaRPr lang="pl-PL" sz="1800" dirty="0">
                <a:solidFill>
                  <a:schemeClr val="accent4">
                    <a:lumMod val="75000"/>
                  </a:schemeClr>
                </a:solidFill>
              </a:endParaRPr>
            </a:p>
          </p:txBody>
        </p:sp>
        <p:sp>
          <p:nvSpPr>
            <p:cNvPr id="31" name="TextBox 30">
              <a:extLst>
                <a:ext uri="{FF2B5EF4-FFF2-40B4-BE49-F238E27FC236}">
                  <a16:creationId xmlns:a16="http://schemas.microsoft.com/office/drawing/2014/main" id="{7EED23E6-EF32-48D7-A60C-BADE73525067}"/>
                </a:ext>
              </a:extLst>
            </p:cNvPr>
            <p:cNvSpPr txBox="1"/>
            <p:nvPr/>
          </p:nvSpPr>
          <p:spPr>
            <a:xfrm>
              <a:off x="-128130" y="1909730"/>
              <a:ext cx="3027714" cy="246221"/>
            </a:xfrm>
            <a:prstGeom prst="rect">
              <a:avLst/>
            </a:prstGeom>
            <a:noFill/>
          </p:spPr>
          <p:txBody>
            <a:bodyPr wrap="square" rtlCol="0">
              <a:spAutoFit/>
            </a:bodyPr>
            <a:lstStyle/>
            <a:p>
              <a:pPr algn="r" rtl="0">
                <a:spcBef>
                  <a:spcPts val="1800"/>
                </a:spcBef>
                <a:spcAft>
                  <a:spcPts val="1200"/>
                </a:spcAft>
              </a:pPr>
              <a:r>
                <a:rPr lang="en-US" sz="1800" b="1" i="0" u="none" strike="noStrike" dirty="0">
                  <a:solidFill>
                    <a:schemeClr val="accent4">
                      <a:lumMod val="75000"/>
                    </a:schemeClr>
                  </a:solidFill>
                  <a:effectLst/>
                  <a:latin typeface="Times New Roman" panose="02020603050405020304" pitchFamily="18" charset="0"/>
                </a:rPr>
                <a:t>            </a:t>
              </a:r>
              <a:r>
                <a:rPr lang="en-US" sz="1800" b="1" i="0" u="none" strike="noStrike" dirty="0">
                  <a:solidFill>
                    <a:schemeClr val="accent4">
                      <a:lumMod val="75000"/>
                    </a:schemeClr>
                  </a:solidFill>
                  <a:effectLst/>
                  <a:latin typeface="Arial" panose="020B0604020202020204" pitchFamily="34" charset="0"/>
                </a:rPr>
                <a:t>Automatic Location Assignment</a:t>
              </a:r>
              <a:endParaRPr lang="en-US" sz="1600" b="1" dirty="0">
                <a:solidFill>
                  <a:schemeClr val="accent4">
                    <a:lumMod val="75000"/>
                  </a:schemeClr>
                </a:solidFill>
                <a:effectLst/>
              </a:endParaRPr>
            </a:p>
          </p:txBody>
        </p:sp>
      </p:grpSp>
      <p:cxnSp>
        <p:nvCxnSpPr>
          <p:cNvPr id="4" name="Connector 1">
            <a:extLst>
              <a:ext uri="{FF2B5EF4-FFF2-40B4-BE49-F238E27FC236}">
                <a16:creationId xmlns:a16="http://schemas.microsoft.com/office/drawing/2014/main" id="{FB5224BC-073E-A557-C6A5-7BB4E724F9B9}"/>
              </a:ext>
            </a:extLst>
          </p:cNvPr>
          <p:cNvCxnSpPr>
            <a:cxnSpLocks/>
          </p:cNvCxnSpPr>
          <p:nvPr/>
        </p:nvCxnSpPr>
        <p:spPr>
          <a:xfrm>
            <a:off x="5874712" y="2460777"/>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Step 2">
            <a:extLst>
              <a:ext uri="{FF2B5EF4-FFF2-40B4-BE49-F238E27FC236}">
                <a16:creationId xmlns:a16="http://schemas.microsoft.com/office/drawing/2014/main" id="{E100369D-5918-6B55-5D5F-AF4B33A75458}"/>
              </a:ext>
            </a:extLst>
          </p:cNvPr>
          <p:cNvGrpSpPr/>
          <p:nvPr/>
        </p:nvGrpSpPr>
        <p:grpSpPr>
          <a:xfrm>
            <a:off x="11105087" y="1765127"/>
            <a:ext cx="4673437" cy="1710065"/>
            <a:chOff x="8141656" y="1930399"/>
            <a:chExt cx="3115624" cy="1140043"/>
          </a:xfrm>
        </p:grpSpPr>
        <p:sp>
          <p:nvSpPr>
            <p:cNvPr id="6" name="Rectangle 5">
              <a:extLst>
                <a:ext uri="{FF2B5EF4-FFF2-40B4-BE49-F238E27FC236}">
                  <a16:creationId xmlns:a16="http://schemas.microsoft.com/office/drawing/2014/main" id="{D294FD9E-308E-B271-F6A3-8A458F24FA16}"/>
                </a:ext>
              </a:extLst>
            </p:cNvPr>
            <p:cNvSpPr/>
            <p:nvPr/>
          </p:nvSpPr>
          <p:spPr>
            <a:xfrm>
              <a:off x="8141656" y="1930399"/>
              <a:ext cx="986155" cy="986155"/>
            </a:xfrm>
            <a:prstGeom prst="rect">
              <a:avLst/>
            </a:prstGeom>
            <a:solidFill>
              <a:srgbClr val="AD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17" name="TextBox 16">
              <a:extLst>
                <a:ext uri="{FF2B5EF4-FFF2-40B4-BE49-F238E27FC236}">
                  <a16:creationId xmlns:a16="http://schemas.microsoft.com/office/drawing/2014/main" id="{DB5F59EA-276C-6E40-266A-88D0836830F1}"/>
                </a:ext>
              </a:extLst>
            </p:cNvPr>
            <p:cNvSpPr txBox="1"/>
            <p:nvPr/>
          </p:nvSpPr>
          <p:spPr>
            <a:xfrm>
              <a:off x="9292418" y="2270223"/>
              <a:ext cx="1964862" cy="800219"/>
            </a:xfrm>
            <a:prstGeom prst="rect">
              <a:avLst/>
            </a:prstGeom>
            <a:noFill/>
          </p:spPr>
          <p:txBody>
            <a:bodyPr wrap="square" rtlCol="0">
              <a:spAutoFit/>
            </a:bodyPr>
            <a:lstStyle/>
            <a:p>
              <a:pPr rtl="0">
                <a:spcBef>
                  <a:spcPts val="1200"/>
                </a:spcBef>
                <a:spcAft>
                  <a:spcPts val="0"/>
                </a:spcAft>
              </a:pPr>
              <a:r>
                <a:rPr lang="en-US" sz="1800" b="0" i="0" u="none" strike="noStrike" dirty="0">
                  <a:solidFill>
                    <a:schemeClr val="accent1">
                      <a:lumMod val="75000"/>
                    </a:schemeClr>
                  </a:solidFill>
                  <a:effectLst/>
                  <a:latin typeface="Arial" panose="020B0604020202020204" pitchFamily="34" charset="0"/>
                </a:rPr>
                <a:t>There was this update to quickly and conveniently track transaction information.</a:t>
              </a:r>
              <a:endParaRPr lang="en-US" sz="1200" b="0" dirty="0">
                <a:solidFill>
                  <a:schemeClr val="accent1">
                    <a:lumMod val="75000"/>
                  </a:schemeClr>
                </a:solidFill>
                <a:effectLst/>
              </a:endParaRPr>
            </a:p>
          </p:txBody>
        </p:sp>
        <p:sp>
          <p:nvSpPr>
            <p:cNvPr id="18" name="TextBox 17">
              <a:extLst>
                <a:ext uri="{FF2B5EF4-FFF2-40B4-BE49-F238E27FC236}">
                  <a16:creationId xmlns:a16="http://schemas.microsoft.com/office/drawing/2014/main" id="{1B10ED48-CD19-1865-0015-CA709777109D}"/>
                </a:ext>
              </a:extLst>
            </p:cNvPr>
            <p:cNvSpPr txBox="1"/>
            <p:nvPr/>
          </p:nvSpPr>
          <p:spPr>
            <a:xfrm>
              <a:off x="9292418" y="1962446"/>
              <a:ext cx="1964862" cy="246221"/>
            </a:xfrm>
            <a:prstGeom prst="rect">
              <a:avLst/>
            </a:prstGeom>
            <a:noFill/>
          </p:spPr>
          <p:txBody>
            <a:bodyPr wrap="square" rtlCol="0">
              <a:spAutoFit/>
            </a:bodyPr>
            <a:lstStyle/>
            <a:p>
              <a:pPr rtl="0">
                <a:spcBef>
                  <a:spcPts val="1800"/>
                </a:spcBef>
                <a:spcAft>
                  <a:spcPts val="1200"/>
                </a:spcAft>
              </a:pPr>
              <a:r>
                <a:rPr lang="en-US" sz="1800" b="1" i="0" u="none" strike="noStrike" dirty="0">
                  <a:solidFill>
                    <a:schemeClr val="accent1">
                      <a:lumMod val="75000"/>
                    </a:schemeClr>
                  </a:solidFill>
                  <a:effectLst/>
                  <a:latin typeface="Arial" panose="020B0604020202020204" pitchFamily="34" charset="0"/>
                </a:rPr>
                <a:t>Store Pickup Orders</a:t>
              </a:r>
              <a:endParaRPr lang="en-US" sz="1600" b="1" dirty="0">
                <a:solidFill>
                  <a:schemeClr val="accent1">
                    <a:lumMod val="75000"/>
                  </a:schemeClr>
                </a:solidFill>
                <a:effectLst/>
              </a:endParaRPr>
            </a:p>
          </p:txBody>
        </p:sp>
      </p:grpSp>
      <p:grpSp>
        <p:nvGrpSpPr>
          <p:cNvPr id="22" name="Step 1">
            <a:extLst>
              <a:ext uri="{FF2B5EF4-FFF2-40B4-BE49-F238E27FC236}">
                <a16:creationId xmlns:a16="http://schemas.microsoft.com/office/drawing/2014/main" id="{E1997299-73DD-9DA7-9951-C4B19417D9B5}"/>
              </a:ext>
            </a:extLst>
          </p:cNvPr>
          <p:cNvGrpSpPr/>
          <p:nvPr/>
        </p:nvGrpSpPr>
        <p:grpSpPr>
          <a:xfrm>
            <a:off x="576048" y="1833850"/>
            <a:ext cx="6243431" cy="1661995"/>
            <a:chOff x="-128132" y="1930399"/>
            <a:chExt cx="4162287" cy="1107996"/>
          </a:xfrm>
        </p:grpSpPr>
        <p:sp>
          <p:nvSpPr>
            <p:cNvPr id="23" name="Rectangle 22">
              <a:extLst>
                <a:ext uri="{FF2B5EF4-FFF2-40B4-BE49-F238E27FC236}">
                  <a16:creationId xmlns:a16="http://schemas.microsoft.com/office/drawing/2014/main" id="{3B616CFA-7C44-4647-428F-5B60E0561E22}"/>
                </a:ext>
              </a:extLst>
            </p:cNvPr>
            <p:cNvSpPr/>
            <p:nvPr/>
          </p:nvSpPr>
          <p:spPr>
            <a:xfrm>
              <a:off x="3048000" y="1930399"/>
              <a:ext cx="986155" cy="986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24" name="TextBox 23">
              <a:extLst>
                <a:ext uri="{FF2B5EF4-FFF2-40B4-BE49-F238E27FC236}">
                  <a16:creationId xmlns:a16="http://schemas.microsoft.com/office/drawing/2014/main" id="{B04C2101-B053-BD2F-4A43-6A187BF9CE8C}"/>
                </a:ext>
              </a:extLst>
            </p:cNvPr>
            <p:cNvSpPr txBox="1"/>
            <p:nvPr/>
          </p:nvSpPr>
          <p:spPr>
            <a:xfrm>
              <a:off x="530291" y="2238176"/>
              <a:ext cx="2369292" cy="800219"/>
            </a:xfrm>
            <a:prstGeom prst="rect">
              <a:avLst/>
            </a:prstGeom>
            <a:noFill/>
          </p:spPr>
          <p:txBody>
            <a:bodyPr wrap="square" rtlCol="0">
              <a:spAutoFit/>
            </a:bodyPr>
            <a:lstStyle/>
            <a:p>
              <a:pPr algn="r"/>
              <a:r>
                <a:rPr lang="en-US" sz="1800" b="0" i="0" u="none" strike="noStrike" dirty="0">
                  <a:solidFill>
                    <a:schemeClr val="accent1">
                      <a:lumMod val="75000"/>
                    </a:schemeClr>
                  </a:solidFill>
                  <a:effectLst/>
                  <a:latin typeface="Arial" panose="020B0604020202020204" pitchFamily="34" charset="0"/>
                </a:rPr>
                <a:t>NetSuite users could now access more receiving subsidiaries with only a single intercompany journal entry. </a:t>
              </a:r>
              <a:endParaRPr lang="pl-PL" sz="1800" dirty="0">
                <a:solidFill>
                  <a:schemeClr val="accent1">
                    <a:lumMod val="75000"/>
                  </a:schemeClr>
                </a:solidFill>
              </a:endParaRPr>
            </a:p>
          </p:txBody>
        </p:sp>
        <p:sp>
          <p:nvSpPr>
            <p:cNvPr id="25" name="TextBox 24">
              <a:extLst>
                <a:ext uri="{FF2B5EF4-FFF2-40B4-BE49-F238E27FC236}">
                  <a16:creationId xmlns:a16="http://schemas.microsoft.com/office/drawing/2014/main" id="{846D6707-4E3E-A9A0-C547-F22A67E9D5FB}"/>
                </a:ext>
              </a:extLst>
            </p:cNvPr>
            <p:cNvSpPr txBox="1"/>
            <p:nvPr/>
          </p:nvSpPr>
          <p:spPr>
            <a:xfrm>
              <a:off x="-128132" y="1930399"/>
              <a:ext cx="3027714" cy="246221"/>
            </a:xfrm>
            <a:prstGeom prst="rect">
              <a:avLst/>
            </a:prstGeom>
            <a:noFill/>
          </p:spPr>
          <p:txBody>
            <a:bodyPr wrap="square" rtlCol="0">
              <a:spAutoFit/>
            </a:bodyPr>
            <a:lstStyle/>
            <a:p>
              <a:pPr algn="r"/>
              <a:r>
                <a:rPr lang="en-US" sz="1800" b="1" i="0" u="none" strike="noStrike" dirty="0">
                  <a:solidFill>
                    <a:schemeClr val="accent1">
                      <a:lumMod val="75000"/>
                    </a:schemeClr>
                  </a:solidFill>
                  <a:effectLst/>
                  <a:latin typeface="Arial" panose="020B0604020202020204" pitchFamily="34" charset="0"/>
                </a:rPr>
                <a:t>Advanced Intercompany Journal Entry</a:t>
              </a:r>
              <a:endParaRPr lang="pl-PL" sz="2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 name="Picture 2" descr="Logo, company name&#10;&#10;Description automatically generated">
            <a:extLst>
              <a:ext uri="{FF2B5EF4-FFF2-40B4-BE49-F238E27FC236}">
                <a16:creationId xmlns:a16="http://schemas.microsoft.com/office/drawing/2014/main" id="{E0789A33-6D6C-AAD1-A5E6-EB2F62D7FA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00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Horizontal)">
                                      <p:cBhvr>
                                        <p:cTn id="7" dur="250"/>
                                        <p:tgtEl>
                                          <p:spTgt spid="37"/>
                                        </p:tgtEl>
                                      </p:cBhvr>
                                    </p:animEffect>
                                  </p:childTnLst>
                                </p:cTn>
                              </p:par>
                            </p:childTnLst>
                          </p:cTn>
                        </p:par>
                        <p:par>
                          <p:cTn id="8" fill="hold">
                            <p:stCondLst>
                              <p:cond delay="25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250"/>
                                        <p:tgtEl>
                                          <p:spTgt spid="4"/>
                                        </p:tgtEl>
                                      </p:cBhvr>
                                    </p:animEffect>
                                  </p:childTnLst>
                                </p:cTn>
                              </p:par>
                              <p:par>
                                <p:cTn id="12" presetID="2" presetClass="entr" presetSubtype="8"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250" fill="hold"/>
                                        <p:tgtEl>
                                          <p:spTgt spid="22"/>
                                        </p:tgtEl>
                                        <p:attrNameLst>
                                          <p:attrName>ppt_x</p:attrName>
                                        </p:attrNameLst>
                                      </p:cBhvr>
                                      <p:tavLst>
                                        <p:tav tm="0">
                                          <p:val>
                                            <p:strVal val="0-#ppt_w/2"/>
                                          </p:val>
                                        </p:tav>
                                        <p:tav tm="100000">
                                          <p:val>
                                            <p:strVal val="#ppt_x"/>
                                          </p:val>
                                        </p:tav>
                                      </p:tavLst>
                                    </p:anim>
                                    <p:anim calcmode="lin" valueType="num">
                                      <p:cBhvr additive="base">
                                        <p:cTn id="15" dur="25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50" fill="hold"/>
                                        <p:tgtEl>
                                          <p:spTgt spid="5"/>
                                        </p:tgtEl>
                                        <p:attrNameLst>
                                          <p:attrName>ppt_x</p:attrName>
                                        </p:attrNameLst>
                                      </p:cBhvr>
                                      <p:tavLst>
                                        <p:tav tm="0">
                                          <p:val>
                                            <p:strVal val="1+#ppt_w/2"/>
                                          </p:val>
                                        </p:tav>
                                        <p:tav tm="100000">
                                          <p:val>
                                            <p:strVal val="#ppt_x"/>
                                          </p:val>
                                        </p:tav>
                                      </p:tavLst>
                                    </p:anim>
                                    <p:anim calcmode="lin" valueType="num">
                                      <p:cBhvr additive="base">
                                        <p:cTn id="19" dur="25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outVertical)">
                                      <p:cBhvr>
                                        <p:cTn id="23" dur="250"/>
                                        <p:tgtEl>
                                          <p:spTgt spid="38"/>
                                        </p:tgtEl>
                                      </p:cBhvr>
                                    </p:animEffect>
                                  </p:childTnLst>
                                </p:cTn>
                              </p:par>
                              <p:par>
                                <p:cTn id="24" presetID="2" presetClass="entr" presetSubtype="8"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250" fill="hold"/>
                                        <p:tgtEl>
                                          <p:spTgt spid="77"/>
                                        </p:tgtEl>
                                        <p:attrNameLst>
                                          <p:attrName>ppt_x</p:attrName>
                                        </p:attrNameLst>
                                      </p:cBhvr>
                                      <p:tavLst>
                                        <p:tav tm="0">
                                          <p:val>
                                            <p:strVal val="0-#ppt_w/2"/>
                                          </p:val>
                                        </p:tav>
                                        <p:tav tm="100000">
                                          <p:val>
                                            <p:strVal val="#ppt_x"/>
                                          </p:val>
                                        </p:tav>
                                      </p:tavLst>
                                    </p:anim>
                                    <p:anim calcmode="lin" valueType="num">
                                      <p:cBhvr additive="base">
                                        <p:cTn id="27" dur="250" fill="hold"/>
                                        <p:tgtEl>
                                          <p:spTgt spid="7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additive="base">
                                        <p:cTn id="30" dur="250" fill="hold"/>
                                        <p:tgtEl>
                                          <p:spTgt spid="80"/>
                                        </p:tgtEl>
                                        <p:attrNameLst>
                                          <p:attrName>ppt_x</p:attrName>
                                        </p:attrNameLst>
                                      </p:cBhvr>
                                      <p:tavLst>
                                        <p:tav tm="0">
                                          <p:val>
                                            <p:strVal val="1+#ppt_w/2"/>
                                          </p:val>
                                        </p:tav>
                                        <p:tav tm="100000">
                                          <p:val>
                                            <p:strVal val="#ppt_x"/>
                                          </p:val>
                                        </p:tav>
                                      </p:tavLst>
                                    </p:anim>
                                    <p:anim calcmode="lin" valueType="num">
                                      <p:cBhvr additive="base">
                                        <p:cTn id="31" dur="250" fill="hold"/>
                                        <p:tgtEl>
                                          <p:spTgt spid="80"/>
                                        </p:tgtEl>
                                        <p:attrNameLst>
                                          <p:attrName>ppt_y</p:attrName>
                                        </p:attrNameLst>
                                      </p:cBhvr>
                                      <p:tavLst>
                                        <p:tav tm="0">
                                          <p:val>
                                            <p:strVal val="#ppt_y"/>
                                          </p:val>
                                        </p:tav>
                                        <p:tav tm="100000">
                                          <p:val>
                                            <p:strVal val="#ppt_y"/>
                                          </p:val>
                                        </p:tav>
                                      </p:tavLst>
                                    </p:anim>
                                  </p:childTnLst>
                                </p:cTn>
                              </p:par>
                            </p:childTnLst>
                          </p:cTn>
                        </p:par>
                        <p:par>
                          <p:cTn id="32" fill="hold">
                            <p:stCondLst>
                              <p:cond delay="750"/>
                            </p:stCondLst>
                            <p:childTnLst>
                              <p:par>
                                <p:cTn id="33" presetID="16" presetClass="entr" presetSubtype="37"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outVertical)">
                                      <p:cBhvr>
                                        <p:cTn id="35" dur="250"/>
                                        <p:tgtEl>
                                          <p:spTgt spid="44"/>
                                        </p:tgtEl>
                                      </p:cBhvr>
                                    </p:animEffect>
                                  </p:childTnLst>
                                </p:cTn>
                              </p:par>
                              <p:par>
                                <p:cTn id="36" presetID="2" presetClass="entr" presetSubtype="8"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additive="base">
                                        <p:cTn id="38" dur="250" fill="hold"/>
                                        <p:tgtEl>
                                          <p:spTgt spid="78"/>
                                        </p:tgtEl>
                                        <p:attrNameLst>
                                          <p:attrName>ppt_x</p:attrName>
                                        </p:attrNameLst>
                                      </p:cBhvr>
                                      <p:tavLst>
                                        <p:tav tm="0">
                                          <p:val>
                                            <p:strVal val="0-#ppt_w/2"/>
                                          </p:val>
                                        </p:tav>
                                        <p:tav tm="100000">
                                          <p:val>
                                            <p:strVal val="#ppt_x"/>
                                          </p:val>
                                        </p:tav>
                                      </p:tavLst>
                                    </p:anim>
                                    <p:anim calcmode="lin" valueType="num">
                                      <p:cBhvr additive="base">
                                        <p:cTn id="39" dur="250" fill="hold"/>
                                        <p:tgtEl>
                                          <p:spTgt spid="78"/>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50" fill="hold"/>
                                        <p:tgtEl>
                                          <p:spTgt spid="81"/>
                                        </p:tgtEl>
                                        <p:attrNameLst>
                                          <p:attrName>ppt_x</p:attrName>
                                        </p:attrNameLst>
                                      </p:cBhvr>
                                      <p:tavLst>
                                        <p:tav tm="0">
                                          <p:val>
                                            <p:strVal val="1+#ppt_w/2"/>
                                          </p:val>
                                        </p:tav>
                                        <p:tav tm="100000">
                                          <p:val>
                                            <p:strVal val="#ppt_x"/>
                                          </p:val>
                                        </p:tav>
                                      </p:tavLst>
                                    </p:anim>
                                    <p:anim calcmode="lin" valueType="num">
                                      <p:cBhvr additive="base">
                                        <p:cTn id="43" dur="25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1">
            <a:extLst>
              <a:ext uri="{FF2B5EF4-FFF2-40B4-BE49-F238E27FC236}">
                <a16:creationId xmlns:a16="http://schemas.microsoft.com/office/drawing/2014/main" id="{FB5224BC-073E-A557-C6A5-7BB4E724F9B9}"/>
              </a:ext>
            </a:extLst>
          </p:cNvPr>
          <p:cNvCxnSpPr>
            <a:cxnSpLocks/>
          </p:cNvCxnSpPr>
          <p:nvPr/>
        </p:nvCxnSpPr>
        <p:spPr>
          <a:xfrm>
            <a:off x="5975320" y="2699151"/>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Step 2">
            <a:extLst>
              <a:ext uri="{FF2B5EF4-FFF2-40B4-BE49-F238E27FC236}">
                <a16:creationId xmlns:a16="http://schemas.microsoft.com/office/drawing/2014/main" id="{E100369D-5918-6B55-5D5F-AF4B33A75458}"/>
              </a:ext>
            </a:extLst>
          </p:cNvPr>
          <p:cNvGrpSpPr/>
          <p:nvPr/>
        </p:nvGrpSpPr>
        <p:grpSpPr>
          <a:xfrm>
            <a:off x="11205695" y="2003502"/>
            <a:ext cx="5216929" cy="1710065"/>
            <a:chOff x="8141656" y="1930399"/>
            <a:chExt cx="3477952" cy="1140043"/>
          </a:xfrm>
        </p:grpSpPr>
        <p:sp>
          <p:nvSpPr>
            <p:cNvPr id="6" name="Rectangle 5">
              <a:extLst>
                <a:ext uri="{FF2B5EF4-FFF2-40B4-BE49-F238E27FC236}">
                  <a16:creationId xmlns:a16="http://schemas.microsoft.com/office/drawing/2014/main" id="{D294FD9E-308E-B271-F6A3-8A458F24FA16}"/>
                </a:ext>
              </a:extLst>
            </p:cNvPr>
            <p:cNvSpPr/>
            <p:nvPr/>
          </p:nvSpPr>
          <p:spPr>
            <a:xfrm>
              <a:off x="8141656" y="1930399"/>
              <a:ext cx="986155" cy="986155"/>
            </a:xfrm>
            <a:prstGeom prst="rect">
              <a:avLst/>
            </a:prstGeom>
            <a:solidFill>
              <a:srgbClr val="AD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17" name="TextBox 16">
              <a:extLst>
                <a:ext uri="{FF2B5EF4-FFF2-40B4-BE49-F238E27FC236}">
                  <a16:creationId xmlns:a16="http://schemas.microsoft.com/office/drawing/2014/main" id="{DB5F59EA-276C-6E40-266A-88D0836830F1}"/>
                </a:ext>
              </a:extLst>
            </p:cNvPr>
            <p:cNvSpPr txBox="1"/>
            <p:nvPr/>
          </p:nvSpPr>
          <p:spPr>
            <a:xfrm>
              <a:off x="9292417" y="2270223"/>
              <a:ext cx="2327191" cy="800219"/>
            </a:xfrm>
            <a:prstGeom prst="rect">
              <a:avLst/>
            </a:prstGeom>
            <a:noFill/>
          </p:spPr>
          <p:txBody>
            <a:bodyPr wrap="square" rtlCol="0">
              <a:spAutoFit/>
            </a:bodyPr>
            <a:lstStyle/>
            <a:p>
              <a:pPr rtl="0">
                <a:spcBef>
                  <a:spcPts val="1200"/>
                </a:spcBef>
                <a:spcAft>
                  <a:spcPts val="0"/>
                </a:spcAft>
              </a:pPr>
              <a:r>
                <a:rPr lang="en-US" sz="1800" b="0" i="0" u="none" strike="noStrike" dirty="0">
                  <a:solidFill>
                    <a:schemeClr val="accent1">
                      <a:lumMod val="75000"/>
                    </a:schemeClr>
                  </a:solidFill>
                  <a:effectLst/>
                  <a:latin typeface="Arial" panose="020B0604020202020204" pitchFamily="34" charset="0"/>
                </a:rPr>
                <a:t>There were two main upgrades regarding inventory. In-Transit Ownership and costing calculations.</a:t>
              </a:r>
              <a:endParaRPr lang="en-US" sz="1200" b="0" dirty="0">
                <a:solidFill>
                  <a:schemeClr val="accent1">
                    <a:lumMod val="75000"/>
                  </a:schemeClr>
                </a:solidFill>
                <a:effectLst/>
              </a:endParaRPr>
            </a:p>
          </p:txBody>
        </p:sp>
        <p:sp>
          <p:nvSpPr>
            <p:cNvPr id="18" name="TextBox 17">
              <a:extLst>
                <a:ext uri="{FF2B5EF4-FFF2-40B4-BE49-F238E27FC236}">
                  <a16:creationId xmlns:a16="http://schemas.microsoft.com/office/drawing/2014/main" id="{1B10ED48-CD19-1865-0015-CA709777109D}"/>
                </a:ext>
              </a:extLst>
            </p:cNvPr>
            <p:cNvSpPr txBox="1"/>
            <p:nvPr/>
          </p:nvSpPr>
          <p:spPr>
            <a:xfrm>
              <a:off x="9292418" y="1962446"/>
              <a:ext cx="1964862" cy="246221"/>
            </a:xfrm>
            <a:prstGeom prst="rect">
              <a:avLst/>
            </a:prstGeom>
            <a:noFill/>
          </p:spPr>
          <p:txBody>
            <a:bodyPr wrap="square" rtlCol="0">
              <a:spAutoFit/>
            </a:bodyPr>
            <a:lstStyle/>
            <a:p>
              <a:pPr rtl="0">
                <a:spcBef>
                  <a:spcPts val="1800"/>
                </a:spcBef>
                <a:spcAft>
                  <a:spcPts val="1200"/>
                </a:spcAft>
              </a:pPr>
              <a:r>
                <a:rPr lang="en-US" sz="1800" b="1" i="0" u="none" strike="noStrike" dirty="0">
                  <a:solidFill>
                    <a:schemeClr val="accent1">
                      <a:lumMod val="75000"/>
                    </a:schemeClr>
                  </a:solidFill>
                  <a:effectLst/>
                  <a:latin typeface="Arial" panose="020B0604020202020204" pitchFamily="34" charset="0"/>
                </a:rPr>
                <a:t>Inventory Update</a:t>
              </a:r>
              <a:endParaRPr lang="en-US" sz="1600" b="1" dirty="0">
                <a:solidFill>
                  <a:schemeClr val="accent1">
                    <a:lumMod val="75000"/>
                  </a:schemeClr>
                </a:solidFill>
                <a:effectLst/>
              </a:endParaRPr>
            </a:p>
          </p:txBody>
        </p:sp>
      </p:grpSp>
      <p:grpSp>
        <p:nvGrpSpPr>
          <p:cNvPr id="22" name="Step 1">
            <a:extLst>
              <a:ext uri="{FF2B5EF4-FFF2-40B4-BE49-F238E27FC236}">
                <a16:creationId xmlns:a16="http://schemas.microsoft.com/office/drawing/2014/main" id="{E1997299-73DD-9DA7-9951-C4B19417D9B5}"/>
              </a:ext>
            </a:extLst>
          </p:cNvPr>
          <p:cNvGrpSpPr/>
          <p:nvPr/>
        </p:nvGrpSpPr>
        <p:grpSpPr>
          <a:xfrm>
            <a:off x="676656" y="2072224"/>
            <a:ext cx="6243431" cy="1661995"/>
            <a:chOff x="-128132" y="1930399"/>
            <a:chExt cx="4162287" cy="1107996"/>
          </a:xfrm>
        </p:grpSpPr>
        <p:sp>
          <p:nvSpPr>
            <p:cNvPr id="23" name="Rectangle 22">
              <a:extLst>
                <a:ext uri="{FF2B5EF4-FFF2-40B4-BE49-F238E27FC236}">
                  <a16:creationId xmlns:a16="http://schemas.microsoft.com/office/drawing/2014/main" id="{3B616CFA-7C44-4647-428F-5B60E0561E22}"/>
                </a:ext>
              </a:extLst>
            </p:cNvPr>
            <p:cNvSpPr/>
            <p:nvPr/>
          </p:nvSpPr>
          <p:spPr>
            <a:xfrm>
              <a:off x="3048000" y="1930399"/>
              <a:ext cx="986155" cy="986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24" name="TextBox 23">
              <a:extLst>
                <a:ext uri="{FF2B5EF4-FFF2-40B4-BE49-F238E27FC236}">
                  <a16:creationId xmlns:a16="http://schemas.microsoft.com/office/drawing/2014/main" id="{B04C2101-B053-BD2F-4A43-6A187BF9CE8C}"/>
                </a:ext>
              </a:extLst>
            </p:cNvPr>
            <p:cNvSpPr txBox="1"/>
            <p:nvPr/>
          </p:nvSpPr>
          <p:spPr>
            <a:xfrm>
              <a:off x="383934" y="2238176"/>
              <a:ext cx="2515649" cy="800219"/>
            </a:xfrm>
            <a:prstGeom prst="rect">
              <a:avLst/>
            </a:prstGeom>
            <a:noFill/>
          </p:spPr>
          <p:txBody>
            <a:bodyPr wrap="square" rtlCol="0">
              <a:spAutoFit/>
            </a:bodyPr>
            <a:lstStyle/>
            <a:p>
              <a:pPr algn="r"/>
              <a:r>
                <a:rPr lang="en-US" sz="1800" b="0" i="0" u="none" strike="noStrike" dirty="0">
                  <a:solidFill>
                    <a:schemeClr val="accent1">
                      <a:lumMod val="75000"/>
                    </a:schemeClr>
                  </a:solidFill>
                  <a:effectLst/>
                  <a:latin typeface="Arial" panose="020B0604020202020204" pitchFamily="34" charset="0"/>
                </a:rPr>
                <a:t>This update minimised accounting entry errors by triggering custom GL lines whenever the costing engine ran for NetSuite. </a:t>
              </a:r>
              <a:endParaRPr lang="pl-PL" sz="1800" dirty="0">
                <a:solidFill>
                  <a:schemeClr val="accent1">
                    <a:lumMod val="75000"/>
                  </a:schemeClr>
                </a:solidFill>
              </a:endParaRPr>
            </a:p>
          </p:txBody>
        </p:sp>
        <p:sp>
          <p:nvSpPr>
            <p:cNvPr id="25" name="TextBox 24">
              <a:extLst>
                <a:ext uri="{FF2B5EF4-FFF2-40B4-BE49-F238E27FC236}">
                  <a16:creationId xmlns:a16="http://schemas.microsoft.com/office/drawing/2014/main" id="{846D6707-4E3E-A9A0-C547-F22A67E9D5FB}"/>
                </a:ext>
              </a:extLst>
            </p:cNvPr>
            <p:cNvSpPr txBox="1"/>
            <p:nvPr/>
          </p:nvSpPr>
          <p:spPr>
            <a:xfrm>
              <a:off x="-128132" y="1930399"/>
              <a:ext cx="3027714" cy="246221"/>
            </a:xfrm>
            <a:prstGeom prst="rect">
              <a:avLst/>
            </a:prstGeom>
            <a:noFill/>
          </p:spPr>
          <p:txBody>
            <a:bodyPr wrap="square" rtlCol="0">
              <a:spAutoFit/>
            </a:bodyPr>
            <a:lstStyle/>
            <a:p>
              <a:pPr algn="r"/>
              <a:r>
                <a:rPr lang="en-US" sz="1800" b="1" i="0" u="none" strike="noStrike" dirty="0">
                  <a:solidFill>
                    <a:schemeClr val="accent1">
                      <a:lumMod val="75000"/>
                    </a:schemeClr>
                  </a:solidFill>
                  <a:effectLst/>
                  <a:latin typeface="Arial" panose="020B0604020202020204" pitchFamily="34" charset="0"/>
                </a:rPr>
                <a:t>Custom GL Lines</a:t>
              </a:r>
              <a:endParaRPr lang="pl-PL" sz="2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49" name="Mid connector">
            <a:extLst>
              <a:ext uri="{FF2B5EF4-FFF2-40B4-BE49-F238E27FC236}">
                <a16:creationId xmlns:a16="http://schemas.microsoft.com/office/drawing/2014/main" id="{74186E47-1057-6AAD-0FCB-E2A772F8EB32}"/>
              </a:ext>
            </a:extLst>
          </p:cNvPr>
          <p:cNvCxnSpPr>
            <a:cxnSpLocks/>
          </p:cNvCxnSpPr>
          <p:nvPr/>
        </p:nvCxnSpPr>
        <p:spPr>
          <a:xfrm>
            <a:off x="9132849" y="2699151"/>
            <a:ext cx="0" cy="369043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ctor 3">
            <a:extLst>
              <a:ext uri="{FF2B5EF4-FFF2-40B4-BE49-F238E27FC236}">
                <a16:creationId xmlns:a16="http://schemas.microsoft.com/office/drawing/2014/main" id="{CCFBC4A5-0A31-AFA0-EB63-80A7320ABD7A}"/>
              </a:ext>
            </a:extLst>
          </p:cNvPr>
          <p:cNvCxnSpPr>
            <a:cxnSpLocks/>
          </p:cNvCxnSpPr>
          <p:nvPr/>
        </p:nvCxnSpPr>
        <p:spPr>
          <a:xfrm flipV="1">
            <a:off x="6047701" y="6378149"/>
            <a:ext cx="6825617" cy="11432"/>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1" name="Step 6">
            <a:extLst>
              <a:ext uri="{FF2B5EF4-FFF2-40B4-BE49-F238E27FC236}">
                <a16:creationId xmlns:a16="http://schemas.microsoft.com/office/drawing/2014/main" id="{12354EC4-FB5A-D268-3F7A-AFFB46F90E47}"/>
              </a:ext>
            </a:extLst>
          </p:cNvPr>
          <p:cNvGrpSpPr/>
          <p:nvPr/>
        </p:nvGrpSpPr>
        <p:grpSpPr>
          <a:xfrm>
            <a:off x="11213791" y="5705751"/>
            <a:ext cx="5613269" cy="1661997"/>
            <a:chOff x="8152444" y="5033062"/>
            <a:chExt cx="3742177" cy="1107997"/>
          </a:xfrm>
        </p:grpSpPr>
        <p:sp>
          <p:nvSpPr>
            <p:cNvPr id="52" name="Rectangle 51">
              <a:extLst>
                <a:ext uri="{FF2B5EF4-FFF2-40B4-BE49-F238E27FC236}">
                  <a16:creationId xmlns:a16="http://schemas.microsoft.com/office/drawing/2014/main" id="{0824C338-C419-038A-FFB1-DF911A34CE1A}"/>
                </a:ext>
              </a:extLst>
            </p:cNvPr>
            <p:cNvSpPr/>
            <p:nvPr/>
          </p:nvSpPr>
          <p:spPr>
            <a:xfrm>
              <a:off x="8152444" y="5033063"/>
              <a:ext cx="986155" cy="986155"/>
            </a:xfrm>
            <a:prstGeom prst="rect">
              <a:avLst/>
            </a:prstGeom>
            <a:solidFill>
              <a:srgbClr val="5D7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53" name="TextBox 52">
              <a:extLst>
                <a:ext uri="{FF2B5EF4-FFF2-40B4-BE49-F238E27FC236}">
                  <a16:creationId xmlns:a16="http://schemas.microsoft.com/office/drawing/2014/main" id="{A38E566C-7D5F-78B3-389C-3D95FAA40585}"/>
                </a:ext>
              </a:extLst>
            </p:cNvPr>
            <p:cNvSpPr txBox="1"/>
            <p:nvPr/>
          </p:nvSpPr>
          <p:spPr>
            <a:xfrm>
              <a:off x="9292411" y="5340840"/>
              <a:ext cx="2602210" cy="800219"/>
            </a:xfrm>
            <a:prstGeom prst="rect">
              <a:avLst/>
            </a:prstGeom>
            <a:noFill/>
          </p:spPr>
          <p:txBody>
            <a:bodyPr wrap="square" rtlCol="0">
              <a:spAutoFit/>
            </a:bodyPr>
            <a:lstStyle/>
            <a:p>
              <a:r>
                <a:rPr lang="en-US" sz="1800" b="0" i="0" u="none" strike="noStrike" dirty="0">
                  <a:solidFill>
                    <a:srgbClr val="5D739A"/>
                  </a:solidFill>
                  <a:effectLst/>
                  <a:latin typeface="Arial" panose="020B0604020202020204" pitchFamily="34" charset="0"/>
                </a:rPr>
                <a:t>This update helped businesses save time by automating their payment processes and minimising manual errors.</a:t>
              </a:r>
              <a:endParaRPr lang="pl-PL" sz="1800" dirty="0">
                <a:solidFill>
                  <a:srgbClr val="5D739A"/>
                </a:solidFill>
              </a:endParaRPr>
            </a:p>
          </p:txBody>
        </p:sp>
        <p:sp>
          <p:nvSpPr>
            <p:cNvPr id="54" name="TextBox 53">
              <a:extLst>
                <a:ext uri="{FF2B5EF4-FFF2-40B4-BE49-F238E27FC236}">
                  <a16:creationId xmlns:a16="http://schemas.microsoft.com/office/drawing/2014/main" id="{CBA03DC8-56D0-7208-C21B-3F52B69BEE8A}"/>
                </a:ext>
              </a:extLst>
            </p:cNvPr>
            <p:cNvSpPr txBox="1"/>
            <p:nvPr/>
          </p:nvSpPr>
          <p:spPr>
            <a:xfrm>
              <a:off x="9292411" y="5033062"/>
              <a:ext cx="1964861" cy="246221"/>
            </a:xfrm>
            <a:prstGeom prst="rect">
              <a:avLst/>
            </a:prstGeom>
            <a:noFill/>
          </p:spPr>
          <p:txBody>
            <a:bodyPr wrap="square" rtlCol="0">
              <a:spAutoFit/>
            </a:bodyPr>
            <a:lstStyle/>
            <a:p>
              <a:r>
                <a:rPr lang="en-US" sz="1800" b="1" i="0" u="none" strike="noStrike" dirty="0">
                  <a:solidFill>
                    <a:srgbClr val="5D739A"/>
                  </a:solidFill>
                  <a:effectLst/>
                  <a:latin typeface="Arial" panose="020B0604020202020204" pitchFamily="34" charset="0"/>
                </a:rPr>
                <a:t>Electronic Payments</a:t>
              </a:r>
              <a:endParaRPr lang="pl-PL" sz="2100" b="1" dirty="0">
                <a:solidFill>
                  <a:srgbClr val="5D739A"/>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5" name="Step 5">
            <a:extLst>
              <a:ext uri="{FF2B5EF4-FFF2-40B4-BE49-F238E27FC236}">
                <a16:creationId xmlns:a16="http://schemas.microsoft.com/office/drawing/2014/main" id="{ACFAAA3D-ECB1-A937-D09A-9F335317B0FB}"/>
              </a:ext>
            </a:extLst>
          </p:cNvPr>
          <p:cNvGrpSpPr/>
          <p:nvPr/>
        </p:nvGrpSpPr>
        <p:grpSpPr>
          <a:xfrm>
            <a:off x="859536" y="5685035"/>
            <a:ext cx="6060550" cy="1661994"/>
            <a:chOff x="4583" y="5020795"/>
            <a:chExt cx="4040366" cy="1107996"/>
          </a:xfrm>
        </p:grpSpPr>
        <p:sp>
          <p:nvSpPr>
            <p:cNvPr id="56" name="Rectangle 55">
              <a:extLst>
                <a:ext uri="{FF2B5EF4-FFF2-40B4-BE49-F238E27FC236}">
                  <a16:creationId xmlns:a16="http://schemas.microsoft.com/office/drawing/2014/main" id="{79C5F81A-A6C3-3F81-76F1-4A0DAC4024E8}"/>
                </a:ext>
              </a:extLst>
            </p:cNvPr>
            <p:cNvSpPr/>
            <p:nvPr/>
          </p:nvSpPr>
          <p:spPr>
            <a:xfrm>
              <a:off x="3058794" y="5033063"/>
              <a:ext cx="986155" cy="986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57" name="TextBox 56">
              <a:extLst>
                <a:ext uri="{FF2B5EF4-FFF2-40B4-BE49-F238E27FC236}">
                  <a16:creationId xmlns:a16="http://schemas.microsoft.com/office/drawing/2014/main" id="{7FAA369A-8DAF-C645-4EE5-A70F16283D2D}"/>
                </a:ext>
              </a:extLst>
            </p:cNvPr>
            <p:cNvSpPr txBox="1"/>
            <p:nvPr/>
          </p:nvSpPr>
          <p:spPr>
            <a:xfrm>
              <a:off x="4583" y="5328572"/>
              <a:ext cx="2884209" cy="800219"/>
            </a:xfrm>
            <a:prstGeom prst="rect">
              <a:avLst/>
            </a:prstGeom>
            <a:noFill/>
          </p:spPr>
          <p:txBody>
            <a:bodyPr wrap="square" rtlCol="0">
              <a:spAutoFit/>
            </a:bodyPr>
            <a:lstStyle/>
            <a:p>
              <a:pPr algn="r"/>
              <a:r>
                <a:rPr lang="en-US" sz="1800" b="0" i="0" u="none" strike="noStrike" dirty="0">
                  <a:solidFill>
                    <a:srgbClr val="5D739A"/>
                  </a:solidFill>
                  <a:effectLst/>
                  <a:latin typeface="Arial" panose="020B0604020202020204" pitchFamily="34" charset="0"/>
                </a:rPr>
                <a:t>By minimising time entry errors, rejecting the entry with a note which explained why the time was denied was more of an enhancement to a previous update.</a:t>
              </a:r>
              <a:endParaRPr lang="pl-PL" sz="1800" dirty="0">
                <a:solidFill>
                  <a:srgbClr val="5D739A"/>
                </a:solidFill>
              </a:endParaRPr>
            </a:p>
          </p:txBody>
        </p:sp>
        <p:sp>
          <p:nvSpPr>
            <p:cNvPr id="58" name="TextBox 57">
              <a:extLst>
                <a:ext uri="{FF2B5EF4-FFF2-40B4-BE49-F238E27FC236}">
                  <a16:creationId xmlns:a16="http://schemas.microsoft.com/office/drawing/2014/main" id="{C48B6708-C096-0C51-B0AA-0D1A20457049}"/>
                </a:ext>
              </a:extLst>
            </p:cNvPr>
            <p:cNvSpPr txBox="1"/>
            <p:nvPr/>
          </p:nvSpPr>
          <p:spPr>
            <a:xfrm>
              <a:off x="923930" y="5020795"/>
              <a:ext cx="1964862" cy="246221"/>
            </a:xfrm>
            <a:prstGeom prst="rect">
              <a:avLst/>
            </a:prstGeom>
            <a:noFill/>
          </p:spPr>
          <p:txBody>
            <a:bodyPr wrap="square" rtlCol="0">
              <a:spAutoFit/>
            </a:bodyPr>
            <a:lstStyle/>
            <a:p>
              <a:pPr algn="r" rtl="0">
                <a:spcBef>
                  <a:spcPts val="1800"/>
                </a:spcBef>
                <a:spcAft>
                  <a:spcPts val="1200"/>
                </a:spcAft>
              </a:pPr>
              <a:r>
                <a:rPr lang="en-US" sz="1800" b="1" i="0" u="none" strike="noStrike" dirty="0">
                  <a:solidFill>
                    <a:srgbClr val="5D739A"/>
                  </a:solidFill>
                  <a:effectLst/>
                  <a:latin typeface="Arial" panose="020B0604020202020204" pitchFamily="34" charset="0"/>
                </a:rPr>
                <a:t>Time Rejection</a:t>
              </a:r>
              <a:endParaRPr lang="en-US" sz="1600" b="1" dirty="0">
                <a:solidFill>
                  <a:srgbClr val="5D739A"/>
                </a:solidFill>
                <a:effectLst/>
              </a:endParaRPr>
            </a:p>
          </p:txBody>
        </p:sp>
      </p:grpSp>
      <p:pic>
        <p:nvPicPr>
          <p:cNvPr id="2" name="Picture 2" descr="Logo, company name&#10;&#10;Description automatically generated">
            <a:extLst>
              <a:ext uri="{FF2B5EF4-FFF2-40B4-BE49-F238E27FC236}">
                <a16:creationId xmlns:a16="http://schemas.microsoft.com/office/drawing/2014/main" id="{858A2E01-11A6-BEF4-2EA0-7B1FC0471C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9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outHorizontal)">
                                      <p:cBhvr>
                                        <p:cTn id="7" dur="250"/>
                                        <p:tgtEl>
                                          <p:spTgt spid="49"/>
                                        </p:tgtEl>
                                      </p:cBhvr>
                                    </p:animEffect>
                                  </p:childTnLst>
                                </p:cTn>
                              </p:par>
                            </p:childTnLst>
                          </p:cTn>
                        </p:par>
                        <p:par>
                          <p:cTn id="8" fill="hold">
                            <p:stCondLst>
                              <p:cond delay="25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250"/>
                                        <p:tgtEl>
                                          <p:spTgt spid="4"/>
                                        </p:tgtEl>
                                      </p:cBhvr>
                                    </p:animEffect>
                                  </p:childTnLst>
                                </p:cTn>
                              </p:par>
                              <p:par>
                                <p:cTn id="12" presetID="2" presetClass="entr" presetSubtype="8"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250" fill="hold"/>
                                        <p:tgtEl>
                                          <p:spTgt spid="22"/>
                                        </p:tgtEl>
                                        <p:attrNameLst>
                                          <p:attrName>ppt_x</p:attrName>
                                        </p:attrNameLst>
                                      </p:cBhvr>
                                      <p:tavLst>
                                        <p:tav tm="0">
                                          <p:val>
                                            <p:strVal val="0-#ppt_w/2"/>
                                          </p:val>
                                        </p:tav>
                                        <p:tav tm="100000">
                                          <p:val>
                                            <p:strVal val="#ppt_x"/>
                                          </p:val>
                                        </p:tav>
                                      </p:tavLst>
                                    </p:anim>
                                    <p:anim calcmode="lin" valueType="num">
                                      <p:cBhvr additive="base">
                                        <p:cTn id="15" dur="25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50" fill="hold"/>
                                        <p:tgtEl>
                                          <p:spTgt spid="5"/>
                                        </p:tgtEl>
                                        <p:attrNameLst>
                                          <p:attrName>ppt_x</p:attrName>
                                        </p:attrNameLst>
                                      </p:cBhvr>
                                      <p:tavLst>
                                        <p:tav tm="0">
                                          <p:val>
                                            <p:strVal val="1+#ppt_w/2"/>
                                          </p:val>
                                        </p:tav>
                                        <p:tav tm="100000">
                                          <p:val>
                                            <p:strVal val="#ppt_x"/>
                                          </p:val>
                                        </p:tav>
                                      </p:tavLst>
                                    </p:anim>
                                    <p:anim calcmode="lin" valueType="num">
                                      <p:cBhvr additive="base">
                                        <p:cTn id="19" dur="25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arn(outVertical)">
                                      <p:cBhvr>
                                        <p:cTn id="23" dur="250"/>
                                        <p:tgtEl>
                                          <p:spTgt spid="50"/>
                                        </p:tgtEl>
                                      </p:cBhvr>
                                    </p:animEffect>
                                  </p:childTnLst>
                                </p:cTn>
                              </p:par>
                              <p:par>
                                <p:cTn id="24" presetID="2" presetClass="entr" presetSubtype="8"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250" fill="hold"/>
                                        <p:tgtEl>
                                          <p:spTgt spid="55"/>
                                        </p:tgtEl>
                                        <p:attrNameLst>
                                          <p:attrName>ppt_x</p:attrName>
                                        </p:attrNameLst>
                                      </p:cBhvr>
                                      <p:tavLst>
                                        <p:tav tm="0">
                                          <p:val>
                                            <p:strVal val="0-#ppt_w/2"/>
                                          </p:val>
                                        </p:tav>
                                        <p:tav tm="100000">
                                          <p:val>
                                            <p:strVal val="#ppt_x"/>
                                          </p:val>
                                        </p:tav>
                                      </p:tavLst>
                                    </p:anim>
                                    <p:anim calcmode="lin" valueType="num">
                                      <p:cBhvr additive="base">
                                        <p:cTn id="27" dur="250" fill="hold"/>
                                        <p:tgtEl>
                                          <p:spTgt spid="5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250" fill="hold"/>
                                        <p:tgtEl>
                                          <p:spTgt spid="51"/>
                                        </p:tgtEl>
                                        <p:attrNameLst>
                                          <p:attrName>ppt_x</p:attrName>
                                        </p:attrNameLst>
                                      </p:cBhvr>
                                      <p:tavLst>
                                        <p:tav tm="0">
                                          <p:val>
                                            <p:strVal val="1+#ppt_w/2"/>
                                          </p:val>
                                        </p:tav>
                                        <p:tav tm="100000">
                                          <p:val>
                                            <p:strVal val="#ppt_x"/>
                                          </p:val>
                                        </p:tav>
                                      </p:tavLst>
                                    </p:anim>
                                    <p:anim calcmode="lin" valueType="num">
                                      <p:cBhvr additive="base">
                                        <p:cTn id="31" dur="2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42385"/>
            <a:ext cx="18288000" cy="484461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4133" y="3943171"/>
            <a:ext cx="6519734" cy="1200329"/>
          </a:xfrm>
          <a:prstGeom prst="rect">
            <a:avLst/>
          </a:prstGeom>
          <a:noFill/>
        </p:spPr>
        <p:txBody>
          <a:bodyPr wrap="none" rtlCol="0">
            <a:spAutoFit/>
          </a:bodyPr>
          <a:lstStyle/>
          <a:p>
            <a:pPr algn="ctr"/>
            <a:r>
              <a:rPr lang="en-US" sz="7200" dirty="0">
                <a:solidFill>
                  <a:schemeClr val="accent1">
                    <a:lumMod val="75000"/>
                  </a:schemeClr>
                </a:solidFill>
                <a:latin typeface="Book Antiqua" panose="02040602050305030304" pitchFamily="18" charset="0"/>
              </a:rPr>
              <a:t>NetSuite 2017.2</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E76CBE-EB0A-FD00-C8A2-2001F9228DC6}"/>
              </a:ext>
            </a:extLst>
          </p:cNvPr>
          <p:cNvSpPr txBox="1"/>
          <p:nvPr/>
        </p:nvSpPr>
        <p:spPr>
          <a:xfrm>
            <a:off x="4736592" y="5905458"/>
            <a:ext cx="8942832" cy="1384995"/>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NetSuite further upgraded its cloud-native ERP software system and the Bill of materials capabilities in the 17.2 upgrades.</a:t>
            </a:r>
          </a:p>
        </p:txBody>
      </p:sp>
      <p:pic>
        <p:nvPicPr>
          <p:cNvPr id="2" name="Picture 2" descr="Logo, company name&#10;&#10;Description automatically generated">
            <a:extLst>
              <a:ext uri="{FF2B5EF4-FFF2-40B4-BE49-F238E27FC236}">
                <a16:creationId xmlns:a16="http://schemas.microsoft.com/office/drawing/2014/main" id="{B3A798F0-4085-36BC-2DC9-2AD0BCE871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97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Connector 2">
            <a:extLst>
              <a:ext uri="{FF2B5EF4-FFF2-40B4-BE49-F238E27FC236}">
                <a16:creationId xmlns:a16="http://schemas.microsoft.com/office/drawing/2014/main" id="{A062AB8D-CDD5-4E66-A975-A1E4BC81A00A}"/>
              </a:ext>
            </a:extLst>
          </p:cNvPr>
          <p:cNvCxnSpPr>
            <a:cxnSpLocks/>
          </p:cNvCxnSpPr>
          <p:nvPr/>
        </p:nvCxnSpPr>
        <p:spPr>
          <a:xfrm flipV="1">
            <a:off x="6066839" y="8215209"/>
            <a:ext cx="6619400" cy="2"/>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or 1">
            <a:extLst>
              <a:ext uri="{FF2B5EF4-FFF2-40B4-BE49-F238E27FC236}">
                <a16:creationId xmlns:a16="http://schemas.microsoft.com/office/drawing/2014/main" id="{C5EAA2B0-15D6-4033-B82A-A9E0B8ABB3CF}"/>
              </a:ext>
            </a:extLst>
          </p:cNvPr>
          <p:cNvCxnSpPr>
            <a:cxnSpLocks/>
          </p:cNvCxnSpPr>
          <p:nvPr/>
        </p:nvCxnSpPr>
        <p:spPr>
          <a:xfrm>
            <a:off x="6010166" y="5182081"/>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Mid connector">
            <a:extLst>
              <a:ext uri="{FF2B5EF4-FFF2-40B4-BE49-F238E27FC236}">
                <a16:creationId xmlns:a16="http://schemas.microsoft.com/office/drawing/2014/main" id="{2359E4D2-D736-4BB2-914E-7D9766C4BB01}"/>
              </a:ext>
            </a:extLst>
          </p:cNvPr>
          <p:cNvCxnSpPr>
            <a:cxnSpLocks/>
          </p:cNvCxnSpPr>
          <p:nvPr/>
        </p:nvCxnSpPr>
        <p:spPr>
          <a:xfrm>
            <a:off x="9151510" y="2003577"/>
            <a:ext cx="0" cy="6211632"/>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C7F3B18-C4F8-4400-9263-DE8B7D47092C}"/>
              </a:ext>
            </a:extLst>
          </p:cNvPr>
          <p:cNvSpPr/>
          <p:nvPr/>
        </p:nvSpPr>
        <p:spPr>
          <a:xfrm>
            <a:off x="11224356" y="7539865"/>
            <a:ext cx="1479233" cy="1479233"/>
          </a:xfrm>
          <a:prstGeom prst="ellipse">
            <a:avLst/>
          </a:prstGeom>
          <a:solidFill>
            <a:srgbClr val="878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a:p>
        </p:txBody>
      </p:sp>
      <p:sp>
        <p:nvSpPr>
          <p:cNvPr id="26" name="TextBox 25">
            <a:extLst>
              <a:ext uri="{FF2B5EF4-FFF2-40B4-BE49-F238E27FC236}">
                <a16:creationId xmlns:a16="http://schemas.microsoft.com/office/drawing/2014/main" id="{C7680FC1-40FB-4055-AACC-58884D183F20}"/>
              </a:ext>
            </a:extLst>
          </p:cNvPr>
          <p:cNvSpPr txBox="1"/>
          <p:nvPr/>
        </p:nvSpPr>
        <p:spPr>
          <a:xfrm>
            <a:off x="12942404" y="7992329"/>
            <a:ext cx="3903317" cy="1200329"/>
          </a:xfrm>
          <a:prstGeom prst="rect">
            <a:avLst/>
          </a:prstGeom>
          <a:noFill/>
        </p:spPr>
        <p:txBody>
          <a:bodyPr wrap="square" rtlCol="0">
            <a:spAutoFit/>
          </a:bodyPr>
          <a:lstStyle/>
          <a:p>
            <a:r>
              <a:rPr lang="en-US" sz="1800" b="0" i="0" u="none" strike="noStrike" dirty="0">
                <a:solidFill>
                  <a:srgbClr val="8784C7"/>
                </a:solidFill>
                <a:effectLst/>
                <a:latin typeface="Arial" panose="020B0604020202020204" pitchFamily="34" charset="0"/>
              </a:rPr>
              <a:t>New features and enhancements that made bank and credit account reconciliation easier were introduced.</a:t>
            </a:r>
            <a:endParaRPr lang="pl-PL" sz="1800" dirty="0">
              <a:solidFill>
                <a:srgbClr val="8784C7"/>
              </a:solidFill>
            </a:endParaRPr>
          </a:p>
        </p:txBody>
      </p:sp>
      <p:sp>
        <p:nvSpPr>
          <p:cNvPr id="27" name="TextBox 26">
            <a:extLst>
              <a:ext uri="{FF2B5EF4-FFF2-40B4-BE49-F238E27FC236}">
                <a16:creationId xmlns:a16="http://schemas.microsoft.com/office/drawing/2014/main" id="{D86A7BBD-3299-4910-A673-ED7174E9D968}"/>
              </a:ext>
            </a:extLst>
          </p:cNvPr>
          <p:cNvSpPr txBox="1"/>
          <p:nvPr/>
        </p:nvSpPr>
        <p:spPr>
          <a:xfrm>
            <a:off x="12942404" y="7530662"/>
            <a:ext cx="4543161" cy="369332"/>
          </a:xfrm>
          <a:prstGeom prst="rect">
            <a:avLst/>
          </a:prstGeom>
          <a:noFill/>
        </p:spPr>
        <p:txBody>
          <a:bodyPr wrap="square" rtlCol="0">
            <a:spAutoFit/>
          </a:bodyPr>
          <a:lstStyle/>
          <a:p>
            <a:r>
              <a:rPr lang="en-US" sz="1800" b="1" i="0" u="none" strike="noStrike" dirty="0">
                <a:solidFill>
                  <a:srgbClr val="8784C7"/>
                </a:solidFill>
                <a:effectLst/>
                <a:latin typeface="Arial" panose="020B0604020202020204" pitchFamily="34" charset="0"/>
              </a:rPr>
              <a:t>Bank and Credit Account Reconciliation</a:t>
            </a:r>
          </a:p>
        </p:txBody>
      </p:sp>
      <p:sp>
        <p:nvSpPr>
          <p:cNvPr id="10" name="Oval 9">
            <a:extLst>
              <a:ext uri="{FF2B5EF4-FFF2-40B4-BE49-F238E27FC236}">
                <a16:creationId xmlns:a16="http://schemas.microsoft.com/office/drawing/2014/main" id="{2C9553F3-44BD-4697-A724-DDB11639844F}"/>
              </a:ext>
            </a:extLst>
          </p:cNvPr>
          <p:cNvSpPr/>
          <p:nvPr/>
        </p:nvSpPr>
        <p:spPr>
          <a:xfrm>
            <a:off x="5449140" y="7532939"/>
            <a:ext cx="1479233" cy="14792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32" name="TextBox 31">
            <a:extLst>
              <a:ext uri="{FF2B5EF4-FFF2-40B4-BE49-F238E27FC236}">
                <a16:creationId xmlns:a16="http://schemas.microsoft.com/office/drawing/2014/main" id="{425A971E-D740-4DD8-AB1E-9C6E22F77812}"/>
              </a:ext>
            </a:extLst>
          </p:cNvPr>
          <p:cNvSpPr txBox="1"/>
          <p:nvPr/>
        </p:nvSpPr>
        <p:spPr>
          <a:xfrm>
            <a:off x="1829173" y="7985404"/>
            <a:ext cx="3381151" cy="923330"/>
          </a:xfrm>
          <a:prstGeom prst="rect">
            <a:avLst/>
          </a:prstGeom>
          <a:noFill/>
        </p:spPr>
        <p:txBody>
          <a:bodyPr wrap="square" rtlCol="0">
            <a:spAutoFit/>
          </a:bodyPr>
          <a:lstStyle/>
          <a:p>
            <a:pPr algn="r"/>
            <a:r>
              <a:rPr lang="en-US" sz="1800" b="0" i="0" u="none" strike="noStrike" dirty="0">
                <a:solidFill>
                  <a:srgbClr val="8784C7"/>
                </a:solidFill>
                <a:effectLst/>
                <a:latin typeface="Arial" panose="020B0604020202020204" pitchFamily="34" charset="0"/>
              </a:rPr>
              <a:t>This release brought SDF out of Beta, which made SDF far more convenient.</a:t>
            </a:r>
            <a:endParaRPr lang="pl-PL" sz="1800" dirty="0">
              <a:solidFill>
                <a:srgbClr val="8784C7"/>
              </a:solidFill>
            </a:endParaRPr>
          </a:p>
        </p:txBody>
      </p:sp>
      <p:sp>
        <p:nvSpPr>
          <p:cNvPr id="33" name="TextBox 32">
            <a:extLst>
              <a:ext uri="{FF2B5EF4-FFF2-40B4-BE49-F238E27FC236}">
                <a16:creationId xmlns:a16="http://schemas.microsoft.com/office/drawing/2014/main" id="{7A18AE50-D6BF-44DF-918C-D49AF9D4DBE8}"/>
              </a:ext>
            </a:extLst>
          </p:cNvPr>
          <p:cNvSpPr txBox="1"/>
          <p:nvPr/>
        </p:nvSpPr>
        <p:spPr>
          <a:xfrm>
            <a:off x="1007710" y="7530662"/>
            <a:ext cx="4274870" cy="692498"/>
          </a:xfrm>
          <a:prstGeom prst="rect">
            <a:avLst/>
          </a:prstGeom>
          <a:noFill/>
        </p:spPr>
        <p:txBody>
          <a:bodyPr wrap="square" rtlCol="0">
            <a:spAutoFit/>
          </a:bodyPr>
          <a:lstStyle/>
          <a:p>
            <a:pPr algn="r"/>
            <a:r>
              <a:rPr lang="en-US" sz="1800" b="1" i="0" u="none" strike="noStrike" dirty="0">
                <a:solidFill>
                  <a:srgbClr val="8784C7"/>
                </a:solidFill>
                <a:effectLst/>
                <a:latin typeface="Arial" panose="020B0604020202020204" pitchFamily="34" charset="0"/>
              </a:rPr>
              <a:t>SuiteCloud Development Framework</a:t>
            </a:r>
          </a:p>
          <a:p>
            <a:pPr algn="r"/>
            <a:endParaRPr lang="pl-PL" sz="2100" b="1" dirty="0">
              <a:solidFill>
                <a:srgbClr val="8784C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Oval 11">
            <a:extLst>
              <a:ext uri="{FF2B5EF4-FFF2-40B4-BE49-F238E27FC236}">
                <a16:creationId xmlns:a16="http://schemas.microsoft.com/office/drawing/2014/main" id="{C501D40E-0306-4E21-BECD-09AB314E4B64}"/>
              </a:ext>
            </a:extLst>
          </p:cNvPr>
          <p:cNvSpPr/>
          <p:nvPr/>
        </p:nvSpPr>
        <p:spPr>
          <a:xfrm>
            <a:off x="11236623" y="4447120"/>
            <a:ext cx="1479233" cy="14792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15" name="TextBox 14">
            <a:extLst>
              <a:ext uri="{FF2B5EF4-FFF2-40B4-BE49-F238E27FC236}">
                <a16:creationId xmlns:a16="http://schemas.microsoft.com/office/drawing/2014/main" id="{B0CB45E8-41AB-4B9D-99A4-5EFCDAB55A10}"/>
              </a:ext>
            </a:extLst>
          </p:cNvPr>
          <p:cNvSpPr txBox="1"/>
          <p:nvPr/>
        </p:nvSpPr>
        <p:spPr>
          <a:xfrm>
            <a:off x="12962767" y="4865605"/>
            <a:ext cx="3179193" cy="923330"/>
          </a:xfrm>
          <a:prstGeom prst="rect">
            <a:avLst/>
          </a:prstGeom>
          <a:noFill/>
        </p:spPr>
        <p:txBody>
          <a:bodyPr wrap="square" rtlCol="0">
            <a:spAutoFit/>
          </a:bodyPr>
          <a:lstStyle/>
          <a:p>
            <a:r>
              <a:rPr lang="en-US" sz="1800" b="0" i="0" u="none" strike="noStrike" dirty="0">
                <a:solidFill>
                  <a:schemeClr val="accent4">
                    <a:lumMod val="75000"/>
                  </a:schemeClr>
                </a:solidFill>
                <a:effectLst/>
                <a:latin typeface="Arial" panose="020B0604020202020204" pitchFamily="34" charset="0"/>
              </a:rPr>
              <a:t>NetSuite found Limitations for RESTlet Concurrency Governance.</a:t>
            </a:r>
            <a:endParaRPr lang="pl-PL" sz="1800" dirty="0">
              <a:solidFill>
                <a:schemeClr val="accent4">
                  <a:lumMod val="75000"/>
                </a:schemeClr>
              </a:solidFill>
            </a:endParaRPr>
          </a:p>
        </p:txBody>
      </p:sp>
      <p:sp>
        <p:nvSpPr>
          <p:cNvPr id="16" name="TextBox 15">
            <a:extLst>
              <a:ext uri="{FF2B5EF4-FFF2-40B4-BE49-F238E27FC236}">
                <a16:creationId xmlns:a16="http://schemas.microsoft.com/office/drawing/2014/main" id="{034A1572-0945-4681-B480-828B061C2818}"/>
              </a:ext>
            </a:extLst>
          </p:cNvPr>
          <p:cNvSpPr txBox="1"/>
          <p:nvPr/>
        </p:nvSpPr>
        <p:spPr>
          <a:xfrm>
            <a:off x="12962765" y="4454757"/>
            <a:ext cx="3506277" cy="369332"/>
          </a:xfrm>
          <a:prstGeom prst="rect">
            <a:avLst/>
          </a:prstGeom>
          <a:noFill/>
        </p:spPr>
        <p:txBody>
          <a:bodyPr wrap="square" rtlCol="0">
            <a:spAutoFit/>
          </a:bodyPr>
          <a:lstStyle/>
          <a:p>
            <a:r>
              <a:rPr lang="en-US" sz="1800" b="1" i="0" u="none" strike="noStrike" dirty="0">
                <a:solidFill>
                  <a:schemeClr val="accent4">
                    <a:lumMod val="75000"/>
                  </a:schemeClr>
                </a:solidFill>
                <a:effectLst/>
                <a:latin typeface="Arial" panose="020B0604020202020204" pitchFamily="34" charset="0"/>
              </a:rPr>
              <a:t> Concurrency Governance</a:t>
            </a:r>
            <a:endParaRPr lang="pl-PL" sz="2100"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Oval 8">
            <a:extLst>
              <a:ext uri="{FF2B5EF4-FFF2-40B4-BE49-F238E27FC236}">
                <a16:creationId xmlns:a16="http://schemas.microsoft.com/office/drawing/2014/main" id="{1BB96CF6-EFD4-4193-8B55-A95B1570F45F}"/>
              </a:ext>
            </a:extLst>
          </p:cNvPr>
          <p:cNvSpPr/>
          <p:nvPr/>
        </p:nvSpPr>
        <p:spPr>
          <a:xfrm>
            <a:off x="5459514" y="4445314"/>
            <a:ext cx="1479233" cy="14792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30" name="TextBox 29">
            <a:extLst>
              <a:ext uri="{FF2B5EF4-FFF2-40B4-BE49-F238E27FC236}">
                <a16:creationId xmlns:a16="http://schemas.microsoft.com/office/drawing/2014/main" id="{24F4D866-3E81-4717-9BB2-B4FF8E170C17}"/>
              </a:ext>
            </a:extLst>
          </p:cNvPr>
          <p:cNvSpPr txBox="1"/>
          <p:nvPr/>
        </p:nvSpPr>
        <p:spPr>
          <a:xfrm>
            <a:off x="1393406" y="4906979"/>
            <a:ext cx="3843481" cy="1200330"/>
          </a:xfrm>
          <a:prstGeom prst="rect">
            <a:avLst/>
          </a:prstGeom>
          <a:noFill/>
        </p:spPr>
        <p:txBody>
          <a:bodyPr wrap="square" rtlCol="0">
            <a:spAutoFit/>
          </a:bodyPr>
          <a:lstStyle/>
          <a:p>
            <a:pPr algn="r"/>
            <a:r>
              <a:rPr lang="en-US" sz="1800" b="0" i="0" u="none" strike="noStrike" dirty="0">
                <a:solidFill>
                  <a:schemeClr val="accent4">
                    <a:lumMod val="75000"/>
                  </a:schemeClr>
                </a:solidFill>
                <a:effectLst/>
                <a:latin typeface="Arial" panose="020B0604020202020204" pitchFamily="34" charset="0"/>
              </a:rPr>
              <a:t>This update strived for a better and more efficient way for queues to work around Scheduled and Map/Reduce scripts. </a:t>
            </a:r>
            <a:endParaRPr lang="pl-PL" sz="1800" dirty="0">
              <a:solidFill>
                <a:schemeClr val="accent4">
                  <a:lumMod val="75000"/>
                </a:schemeClr>
              </a:solidFill>
            </a:endParaRPr>
          </a:p>
        </p:txBody>
      </p:sp>
      <p:sp>
        <p:nvSpPr>
          <p:cNvPr id="31" name="TextBox 30">
            <a:extLst>
              <a:ext uri="{FF2B5EF4-FFF2-40B4-BE49-F238E27FC236}">
                <a16:creationId xmlns:a16="http://schemas.microsoft.com/office/drawing/2014/main" id="{7EED23E6-EF32-48D7-A60C-BADE73525067}"/>
              </a:ext>
            </a:extLst>
          </p:cNvPr>
          <p:cNvSpPr txBox="1"/>
          <p:nvPr/>
        </p:nvSpPr>
        <p:spPr>
          <a:xfrm>
            <a:off x="695318" y="4414310"/>
            <a:ext cx="4541572" cy="369332"/>
          </a:xfrm>
          <a:prstGeom prst="rect">
            <a:avLst/>
          </a:prstGeom>
          <a:noFill/>
        </p:spPr>
        <p:txBody>
          <a:bodyPr wrap="square" rtlCol="0">
            <a:spAutoFit/>
          </a:bodyPr>
          <a:lstStyle/>
          <a:p>
            <a:pPr algn="r" rtl="0">
              <a:spcBef>
                <a:spcPts val="1800"/>
              </a:spcBef>
              <a:spcAft>
                <a:spcPts val="1200"/>
              </a:spcAft>
            </a:pPr>
            <a:r>
              <a:rPr lang="en-US" sz="1800" b="1" i="0" u="none" strike="noStrike" dirty="0">
                <a:solidFill>
                  <a:schemeClr val="accent4">
                    <a:lumMod val="75000"/>
                  </a:schemeClr>
                </a:solidFill>
                <a:effectLst/>
                <a:latin typeface="Times New Roman" panose="02020603050405020304" pitchFamily="18" charset="0"/>
              </a:rPr>
              <a:t>SuiteCloud Processor</a:t>
            </a:r>
            <a:endParaRPr lang="en-US" sz="1600" b="1" dirty="0">
              <a:solidFill>
                <a:schemeClr val="accent4">
                  <a:lumMod val="75000"/>
                </a:schemeClr>
              </a:solidFill>
              <a:effectLst/>
            </a:endParaRPr>
          </a:p>
        </p:txBody>
      </p:sp>
      <p:cxnSp>
        <p:nvCxnSpPr>
          <p:cNvPr id="4" name="Connector 1">
            <a:extLst>
              <a:ext uri="{FF2B5EF4-FFF2-40B4-BE49-F238E27FC236}">
                <a16:creationId xmlns:a16="http://schemas.microsoft.com/office/drawing/2014/main" id="{FB5224BC-073E-A557-C6A5-7BB4E724F9B9}"/>
              </a:ext>
            </a:extLst>
          </p:cNvPr>
          <p:cNvCxnSpPr>
            <a:cxnSpLocks/>
          </p:cNvCxnSpPr>
          <p:nvPr/>
        </p:nvCxnSpPr>
        <p:spPr>
          <a:xfrm>
            <a:off x="5993981" y="2003577"/>
            <a:ext cx="6676073"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294FD9E-308E-B271-F6A3-8A458F24FA16}"/>
              </a:ext>
            </a:extLst>
          </p:cNvPr>
          <p:cNvSpPr/>
          <p:nvPr/>
        </p:nvSpPr>
        <p:spPr>
          <a:xfrm>
            <a:off x="11224356" y="1307927"/>
            <a:ext cx="1479233" cy="1479233"/>
          </a:xfrm>
          <a:prstGeom prst="ellipse">
            <a:avLst/>
          </a:prstGeom>
          <a:solidFill>
            <a:srgbClr val="AD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17" name="TextBox 16">
            <a:extLst>
              <a:ext uri="{FF2B5EF4-FFF2-40B4-BE49-F238E27FC236}">
                <a16:creationId xmlns:a16="http://schemas.microsoft.com/office/drawing/2014/main" id="{DB5F59EA-276C-6E40-266A-88D0836830F1}"/>
              </a:ext>
            </a:extLst>
          </p:cNvPr>
          <p:cNvSpPr txBox="1"/>
          <p:nvPr/>
        </p:nvSpPr>
        <p:spPr>
          <a:xfrm>
            <a:off x="12950498" y="1817663"/>
            <a:ext cx="3191459" cy="1200329"/>
          </a:xfrm>
          <a:prstGeom prst="rect">
            <a:avLst/>
          </a:prstGeom>
          <a:noFill/>
        </p:spPr>
        <p:txBody>
          <a:bodyPr wrap="square" rtlCol="0">
            <a:spAutoFit/>
          </a:bodyPr>
          <a:lstStyle/>
          <a:p>
            <a:pPr rtl="0">
              <a:spcBef>
                <a:spcPts val="1200"/>
              </a:spcBef>
              <a:spcAft>
                <a:spcPts val="0"/>
              </a:spcAft>
            </a:pPr>
            <a:r>
              <a:rPr lang="en-US" sz="1800" b="0" i="0" u="none" strike="noStrike" dirty="0">
                <a:solidFill>
                  <a:schemeClr val="accent1">
                    <a:lumMod val="75000"/>
                  </a:schemeClr>
                </a:solidFill>
                <a:effectLst/>
                <a:latin typeface="Arial" panose="020B0604020202020204" pitchFamily="34" charset="0"/>
              </a:rPr>
              <a:t>The update ensured that the journal entries looked better and made printing an advanced template easier.</a:t>
            </a:r>
            <a:endParaRPr lang="en-US" sz="1200" b="0" dirty="0">
              <a:solidFill>
                <a:schemeClr val="accent1">
                  <a:lumMod val="75000"/>
                </a:schemeClr>
              </a:solidFill>
              <a:effectLst/>
            </a:endParaRPr>
          </a:p>
        </p:txBody>
      </p:sp>
      <p:sp>
        <p:nvSpPr>
          <p:cNvPr id="18" name="TextBox 17">
            <a:extLst>
              <a:ext uri="{FF2B5EF4-FFF2-40B4-BE49-F238E27FC236}">
                <a16:creationId xmlns:a16="http://schemas.microsoft.com/office/drawing/2014/main" id="{1B10ED48-CD19-1865-0015-CA709777109D}"/>
              </a:ext>
            </a:extLst>
          </p:cNvPr>
          <p:cNvSpPr txBox="1"/>
          <p:nvPr/>
        </p:nvSpPr>
        <p:spPr>
          <a:xfrm>
            <a:off x="12950498" y="1355998"/>
            <a:ext cx="3518543" cy="369332"/>
          </a:xfrm>
          <a:prstGeom prst="rect">
            <a:avLst/>
          </a:prstGeom>
          <a:noFill/>
        </p:spPr>
        <p:txBody>
          <a:bodyPr wrap="square" rtlCol="0">
            <a:spAutoFit/>
          </a:bodyPr>
          <a:lstStyle/>
          <a:p>
            <a:pPr rtl="0">
              <a:spcBef>
                <a:spcPts val="1800"/>
              </a:spcBef>
              <a:spcAft>
                <a:spcPts val="1200"/>
              </a:spcAft>
            </a:pPr>
            <a:r>
              <a:rPr lang="en-US" sz="1800" b="1" i="0" u="none" strike="noStrike" dirty="0">
                <a:solidFill>
                  <a:schemeClr val="accent1">
                    <a:lumMod val="75000"/>
                  </a:schemeClr>
                </a:solidFill>
                <a:effectLst/>
                <a:latin typeface="Arial" panose="020B0604020202020204" pitchFamily="34" charset="0"/>
              </a:rPr>
              <a:t>Advanced Template Support</a:t>
            </a:r>
          </a:p>
        </p:txBody>
      </p:sp>
      <p:sp>
        <p:nvSpPr>
          <p:cNvPr id="23" name="Oval 22">
            <a:extLst>
              <a:ext uri="{FF2B5EF4-FFF2-40B4-BE49-F238E27FC236}">
                <a16:creationId xmlns:a16="http://schemas.microsoft.com/office/drawing/2014/main" id="{3B616CFA-7C44-4647-428F-5B60E0561E22}"/>
              </a:ext>
            </a:extLst>
          </p:cNvPr>
          <p:cNvSpPr/>
          <p:nvPr/>
        </p:nvSpPr>
        <p:spPr>
          <a:xfrm>
            <a:off x="5459515" y="1376650"/>
            <a:ext cx="1479233" cy="14792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4050" dirty="0"/>
          </a:p>
        </p:txBody>
      </p:sp>
      <p:sp>
        <p:nvSpPr>
          <p:cNvPr id="24" name="TextBox 23">
            <a:extLst>
              <a:ext uri="{FF2B5EF4-FFF2-40B4-BE49-F238E27FC236}">
                <a16:creationId xmlns:a16="http://schemas.microsoft.com/office/drawing/2014/main" id="{B04C2101-B053-BD2F-4A43-6A187BF9CE8C}"/>
              </a:ext>
            </a:extLst>
          </p:cNvPr>
          <p:cNvSpPr txBox="1"/>
          <p:nvPr/>
        </p:nvSpPr>
        <p:spPr>
          <a:xfrm>
            <a:off x="1393407" y="1838316"/>
            <a:ext cx="3843483" cy="1477328"/>
          </a:xfrm>
          <a:prstGeom prst="rect">
            <a:avLst/>
          </a:prstGeom>
          <a:noFill/>
        </p:spPr>
        <p:txBody>
          <a:bodyPr wrap="square" rtlCol="0">
            <a:spAutoFit/>
          </a:bodyPr>
          <a:lstStyle/>
          <a:p>
            <a:pPr algn="r"/>
            <a:r>
              <a:rPr lang="en-US" sz="1800" b="0" i="0" u="none" strike="noStrike" dirty="0">
                <a:solidFill>
                  <a:schemeClr val="accent1">
                    <a:lumMod val="75000"/>
                  </a:schemeClr>
                </a:solidFill>
                <a:effectLst/>
                <a:latin typeface="Arial" panose="020B0604020202020204" pitchFamily="34" charset="0"/>
              </a:rPr>
              <a:t>Users could work more efficiently by automatically migrating their current assembly item Bills of Materials to new record structures and individual records.</a:t>
            </a:r>
            <a:endParaRPr lang="pl-PL" sz="1800" dirty="0">
              <a:solidFill>
                <a:schemeClr val="accent1">
                  <a:lumMod val="75000"/>
                </a:schemeClr>
              </a:solidFill>
            </a:endParaRPr>
          </a:p>
        </p:txBody>
      </p:sp>
      <p:sp>
        <p:nvSpPr>
          <p:cNvPr id="25" name="TextBox 24">
            <a:extLst>
              <a:ext uri="{FF2B5EF4-FFF2-40B4-BE49-F238E27FC236}">
                <a16:creationId xmlns:a16="http://schemas.microsoft.com/office/drawing/2014/main" id="{846D6707-4E3E-A9A0-C547-F22A67E9D5FB}"/>
              </a:ext>
            </a:extLst>
          </p:cNvPr>
          <p:cNvSpPr txBox="1"/>
          <p:nvPr/>
        </p:nvSpPr>
        <p:spPr>
          <a:xfrm>
            <a:off x="695317" y="1376650"/>
            <a:ext cx="4541571" cy="369332"/>
          </a:xfrm>
          <a:prstGeom prst="rect">
            <a:avLst/>
          </a:prstGeom>
          <a:noFill/>
        </p:spPr>
        <p:txBody>
          <a:bodyPr wrap="square" rtlCol="0">
            <a:spAutoFit/>
          </a:bodyPr>
          <a:lstStyle/>
          <a:p>
            <a:pPr algn="r"/>
            <a:r>
              <a:rPr lang="en-US" sz="1800" b="1" i="0" u="none" strike="noStrike" dirty="0">
                <a:solidFill>
                  <a:schemeClr val="accent1">
                    <a:lumMod val="75000"/>
                  </a:schemeClr>
                </a:solidFill>
                <a:effectLst/>
                <a:latin typeface="Arial" panose="020B0604020202020204" pitchFamily="34" charset="0"/>
              </a:rPr>
              <a:t>Advanced BOM </a:t>
            </a:r>
            <a:endParaRPr lang="pl-PL" sz="2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Logo, company name&#10;&#10;Description automatically generated">
            <a:extLst>
              <a:ext uri="{FF2B5EF4-FFF2-40B4-BE49-F238E27FC236}">
                <a16:creationId xmlns:a16="http://schemas.microsoft.com/office/drawing/2014/main" id="{F50D43B2-757C-8266-C8B2-0A982DE950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7" b="37546"/>
          <a:stretch/>
        </p:blipFill>
        <p:spPr bwMode="auto">
          <a:xfrm>
            <a:off x="891147" y="931026"/>
            <a:ext cx="2230356" cy="57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11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Horizontal)">
                                      <p:cBhvr>
                                        <p:cTn id="7" dur="250"/>
                                        <p:tgtEl>
                                          <p:spTgt spid="37"/>
                                        </p:tgtEl>
                                      </p:cBhvr>
                                    </p:animEffect>
                                  </p:childTnLst>
                                </p:cTn>
                              </p:par>
                            </p:childTnLst>
                          </p:cTn>
                        </p:par>
                        <p:par>
                          <p:cTn id="8" fill="hold">
                            <p:stCondLst>
                              <p:cond delay="25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250"/>
                                        <p:tgtEl>
                                          <p:spTgt spid="4"/>
                                        </p:tgtEl>
                                      </p:cBhvr>
                                    </p:animEffect>
                                  </p:childTnLst>
                                </p:cTn>
                              </p:par>
                            </p:childTnLst>
                          </p:cTn>
                        </p:par>
                        <p:par>
                          <p:cTn id="12" fill="hold">
                            <p:stCondLst>
                              <p:cond delay="500"/>
                            </p:stCondLst>
                            <p:childTnLst>
                              <p:par>
                                <p:cTn id="13" presetID="16" presetClass="entr" presetSubtype="37"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outVertical)">
                                      <p:cBhvr>
                                        <p:cTn id="15" dur="250"/>
                                        <p:tgtEl>
                                          <p:spTgt spid="38"/>
                                        </p:tgtEl>
                                      </p:cBhvr>
                                    </p:animEffect>
                                  </p:childTnLst>
                                </p:cTn>
                              </p:par>
                            </p:childTnLst>
                          </p:cTn>
                        </p:par>
                        <p:par>
                          <p:cTn id="16" fill="hold">
                            <p:stCondLst>
                              <p:cond delay="750"/>
                            </p:stCondLst>
                            <p:childTnLst>
                              <p:par>
                                <p:cTn id="17" presetID="16" presetClass="entr" presetSubtype="37"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outVertical)">
                                      <p:cBhvr>
                                        <p:cTn id="19" dur="250"/>
                                        <p:tgtEl>
                                          <p:spTgt spid="4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5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250"/>
                                        <p:tgtEl>
                                          <p:spTgt spid="3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250"/>
                                        <p:tgtEl>
                                          <p:spTgt spid="3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25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250"/>
                                        <p:tgtEl>
                                          <p:spTgt spid="3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250"/>
                                        <p:tgtEl>
                                          <p:spTgt spid="3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25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250"/>
                                        <p:tgtEl>
                                          <p:spTgt spid="2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250"/>
                                        <p:tgtEl>
                                          <p:spTgt spid="2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250"/>
                                        <p:tgtEl>
                                          <p:spTgt spid="1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25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25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250"/>
                                        <p:tgtEl>
                                          <p:spTgt spid="1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250"/>
                                        <p:tgtEl>
                                          <p:spTgt spid="1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250"/>
                                        <p:tgtEl>
                                          <p:spTgt spid="1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250"/>
                                        <p:tgtEl>
                                          <p:spTgt spid="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down)">
                                      <p:cBhvr>
                                        <p:cTn id="70" dur="250"/>
                                        <p:tgtEl>
                                          <p:spTgt spid="1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10" grpId="0" animBg="1"/>
      <p:bldP spid="32" grpId="0"/>
      <p:bldP spid="33" grpId="0"/>
      <p:bldP spid="12" grpId="0" animBg="1"/>
      <p:bldP spid="15" grpId="0"/>
      <p:bldP spid="16" grpId="0"/>
      <p:bldP spid="9" grpId="0" animBg="1"/>
      <p:bldP spid="30" grpId="0"/>
      <p:bldP spid="31" grpId="0"/>
      <p:bldP spid="6" grpId="0" animBg="1"/>
      <p:bldP spid="17" grpId="0"/>
      <p:bldP spid="18" grpId="0"/>
      <p:bldP spid="23" grpId="0" animBg="1"/>
      <p:bldP spid="24" grpId="0"/>
      <p:bldP spid="25" grpId="0"/>
    </p:bldLst>
  </p:timing>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13447</TotalTime>
  <Words>4209</Words>
  <Application>Microsoft Office PowerPoint</Application>
  <PresentationFormat>Custom</PresentationFormat>
  <Paragraphs>428</Paragraphs>
  <Slides>58</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Book Antiqua</vt:lpstr>
      <vt:lpstr>Calibri</vt:lpstr>
      <vt:lpstr>Calibri Light</vt:lpstr>
      <vt:lpstr>Open Sans</vt:lpstr>
      <vt:lpstr>Open Sans Light</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dotnpix3</dc:creator>
  <cp:lastModifiedBy>mahek irfan</cp:lastModifiedBy>
  <cp:revision>1860</cp:revision>
  <dcterms:created xsi:type="dcterms:W3CDTF">2014-08-12T12:02:48Z</dcterms:created>
  <dcterms:modified xsi:type="dcterms:W3CDTF">2023-06-05T07:53:35Z</dcterms:modified>
</cp:coreProperties>
</file>