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DBEBF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DBEBF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DBEBF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64834" y="3269007"/>
            <a:ext cx="8558331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DBEBF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98268" y="3273590"/>
            <a:ext cx="12691462" cy="4785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6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6.png"/><Relationship Id="rId4" Type="http://schemas.openxmlformats.org/officeDocument/2006/relationships/image" Target="../media/image20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6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6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6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6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6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g"/><Relationship Id="rId4" Type="http://schemas.openxmlformats.org/officeDocument/2006/relationships/image" Target="../media/image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2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../media/image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Relationship Id="rId3" Type="http://schemas.openxmlformats.org/officeDocument/2006/relationships/image" Target="../media/image6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hyperlink" Target="https://netsuite.folio3.com/dcaa-on-demand/" TargetMode="External"/><Relationship Id="rId4" Type="http://schemas.openxmlformats.org/officeDocument/2006/relationships/image" Target="../media/image6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004" y="0"/>
              <a:ext cx="10539995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20584" y="675275"/>
              <a:ext cx="12467590" cy="9611995"/>
            </a:xfrm>
            <a:custGeom>
              <a:avLst/>
              <a:gdLst/>
              <a:ahLst/>
              <a:cxnLst/>
              <a:rect l="l" t="t" r="r" b="b"/>
              <a:pathLst>
                <a:path w="12467590" h="9611995">
                  <a:moveTo>
                    <a:pt x="12467414" y="9611723"/>
                  </a:moveTo>
                  <a:lnTo>
                    <a:pt x="2774447" y="9611723"/>
                  </a:lnTo>
                  <a:lnTo>
                    <a:pt x="0" y="4805862"/>
                  </a:lnTo>
                  <a:lnTo>
                    <a:pt x="2774447" y="0"/>
                  </a:lnTo>
                  <a:lnTo>
                    <a:pt x="12467414" y="0"/>
                  </a:lnTo>
                  <a:lnTo>
                    <a:pt x="12467414" y="9611723"/>
                  </a:lnTo>
                  <a:close/>
                </a:path>
              </a:pathLst>
            </a:custGeom>
            <a:solidFill>
              <a:srgbClr val="36528B">
                <a:alpha val="556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334001"/>
              <a:ext cx="10499725" cy="6953250"/>
            </a:xfrm>
            <a:custGeom>
              <a:avLst/>
              <a:gdLst/>
              <a:ahLst/>
              <a:cxnLst/>
              <a:rect l="l" t="t" r="r" b="b"/>
              <a:pathLst>
                <a:path w="10499725" h="6953250">
                  <a:moveTo>
                    <a:pt x="9460729" y="6952997"/>
                  </a:moveTo>
                  <a:lnTo>
                    <a:pt x="0" y="6952997"/>
                  </a:lnTo>
                  <a:lnTo>
                    <a:pt x="0" y="0"/>
                  </a:lnTo>
                  <a:lnTo>
                    <a:pt x="7523716" y="0"/>
                  </a:lnTo>
                  <a:lnTo>
                    <a:pt x="10499223" y="5154131"/>
                  </a:lnTo>
                  <a:lnTo>
                    <a:pt x="9460729" y="6952997"/>
                  </a:lnTo>
                  <a:close/>
                </a:path>
              </a:pathLst>
            </a:custGeom>
            <a:solidFill>
              <a:srgbClr val="DBEBF9">
                <a:alpha val="8195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072" y="1028700"/>
              <a:ext cx="2571749" cy="7715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78372" y="5308417"/>
            <a:ext cx="6911975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4800" spc="-270" b="1">
                <a:solidFill>
                  <a:srgbClr val="3A73C1"/>
                </a:solidFill>
                <a:latin typeface="Trebuchet MS"/>
                <a:cs typeface="Trebuchet MS"/>
              </a:rPr>
              <a:t>EVERYTHING</a:t>
            </a:r>
            <a:r>
              <a:rPr dirty="0" sz="4800" spc="120" b="1">
                <a:solidFill>
                  <a:srgbClr val="3A73C1"/>
                </a:solidFill>
                <a:latin typeface="Trebuchet MS"/>
                <a:cs typeface="Trebuchet MS"/>
              </a:rPr>
              <a:t> </a:t>
            </a:r>
            <a:r>
              <a:rPr dirty="0" sz="4800" spc="-409" b="1">
                <a:solidFill>
                  <a:srgbClr val="3A73C1"/>
                </a:solidFill>
                <a:latin typeface="Trebuchet MS"/>
                <a:cs typeface="Trebuchet MS"/>
              </a:rPr>
              <a:t>YOU</a:t>
            </a:r>
            <a:r>
              <a:rPr dirty="0" sz="4800" spc="120" b="1">
                <a:solidFill>
                  <a:srgbClr val="3A73C1"/>
                </a:solidFill>
                <a:latin typeface="Trebuchet MS"/>
                <a:cs typeface="Trebuchet MS"/>
              </a:rPr>
              <a:t> </a:t>
            </a:r>
            <a:r>
              <a:rPr dirty="0" sz="4800" spc="-360" b="1">
                <a:solidFill>
                  <a:srgbClr val="3A73C1"/>
                </a:solidFill>
                <a:latin typeface="Trebuchet MS"/>
                <a:cs typeface="Trebuchet MS"/>
              </a:rPr>
              <a:t>NEED</a:t>
            </a:r>
            <a:r>
              <a:rPr dirty="0" sz="4800" spc="120" b="1">
                <a:solidFill>
                  <a:srgbClr val="3A73C1"/>
                </a:solidFill>
                <a:latin typeface="Trebuchet MS"/>
                <a:cs typeface="Trebuchet MS"/>
              </a:rPr>
              <a:t> </a:t>
            </a:r>
            <a:r>
              <a:rPr dirty="0" sz="4800" spc="-595" b="1">
                <a:solidFill>
                  <a:srgbClr val="3A73C1"/>
                </a:solidFill>
                <a:latin typeface="Trebuchet MS"/>
                <a:cs typeface="Trebuchet MS"/>
              </a:rPr>
              <a:t>TO </a:t>
            </a:r>
            <a:r>
              <a:rPr dirty="0" sz="4800" spc="-1430" b="1">
                <a:solidFill>
                  <a:srgbClr val="3A73C1"/>
                </a:solidFill>
                <a:latin typeface="Trebuchet MS"/>
                <a:cs typeface="Trebuchet MS"/>
              </a:rPr>
              <a:t> </a:t>
            </a:r>
            <a:r>
              <a:rPr dirty="0" sz="4800" spc="-425" b="1">
                <a:solidFill>
                  <a:srgbClr val="3A73C1"/>
                </a:solidFill>
                <a:latin typeface="Trebuchet MS"/>
                <a:cs typeface="Trebuchet MS"/>
              </a:rPr>
              <a:t>KNOW</a:t>
            </a:r>
            <a:r>
              <a:rPr dirty="0" sz="4800" spc="-420" b="1">
                <a:solidFill>
                  <a:srgbClr val="3A73C1"/>
                </a:solidFill>
                <a:latin typeface="Trebuchet MS"/>
                <a:cs typeface="Trebuchet MS"/>
              </a:rPr>
              <a:t> </a:t>
            </a:r>
            <a:r>
              <a:rPr dirty="0" sz="4800" spc="-305" b="1">
                <a:solidFill>
                  <a:srgbClr val="3A73C1"/>
                </a:solidFill>
                <a:latin typeface="Trebuchet MS"/>
                <a:cs typeface="Trebuchet MS"/>
              </a:rPr>
              <a:t>ABOUT </a:t>
            </a:r>
            <a:r>
              <a:rPr dirty="0" sz="4800" spc="-210" b="1">
                <a:solidFill>
                  <a:srgbClr val="3A73C1"/>
                </a:solidFill>
                <a:latin typeface="Trebuchet MS"/>
                <a:cs typeface="Trebuchet MS"/>
              </a:rPr>
              <a:t>FOLIO3'S </a:t>
            </a:r>
            <a:r>
              <a:rPr dirty="0" sz="4800" spc="-204" b="1">
                <a:solidFill>
                  <a:srgbClr val="3A73C1"/>
                </a:solidFill>
                <a:latin typeface="Trebuchet MS"/>
                <a:cs typeface="Trebuchet MS"/>
              </a:rPr>
              <a:t> </a:t>
            </a:r>
            <a:r>
              <a:rPr dirty="0" sz="4800" spc="-155" b="1">
                <a:solidFill>
                  <a:srgbClr val="3A73C1"/>
                </a:solidFill>
                <a:latin typeface="Trebuchet MS"/>
                <a:cs typeface="Trebuchet MS"/>
              </a:rPr>
              <a:t>DCAA-ON-DEMAND </a:t>
            </a:r>
            <a:r>
              <a:rPr dirty="0" sz="4800" spc="-150" b="1">
                <a:solidFill>
                  <a:srgbClr val="3A73C1"/>
                </a:solidFill>
                <a:latin typeface="Trebuchet MS"/>
                <a:cs typeface="Trebuchet MS"/>
              </a:rPr>
              <a:t> </a:t>
            </a:r>
            <a:r>
              <a:rPr dirty="0" sz="4800" spc="-260" b="1">
                <a:solidFill>
                  <a:srgbClr val="3A73C1"/>
                </a:solidFill>
                <a:latin typeface="Trebuchet MS"/>
                <a:cs typeface="Trebuchet MS"/>
              </a:rPr>
              <a:t>SOLUTION</a:t>
            </a:r>
            <a:endParaRPr sz="4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2AB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451292" y="2533848"/>
            <a:ext cx="895985" cy="4734560"/>
            <a:chOff x="4451292" y="2533848"/>
            <a:chExt cx="895985" cy="4734560"/>
          </a:xfrm>
        </p:grpSpPr>
        <p:sp>
          <p:nvSpPr>
            <p:cNvPr id="4" name="object 4"/>
            <p:cNvSpPr/>
            <p:nvPr/>
          </p:nvSpPr>
          <p:spPr>
            <a:xfrm>
              <a:off x="5146208" y="2533848"/>
              <a:ext cx="0" cy="4734560"/>
            </a:xfrm>
            <a:custGeom>
              <a:avLst/>
              <a:gdLst/>
              <a:ahLst/>
              <a:cxnLst/>
              <a:rect l="l" t="t" r="r" b="b"/>
              <a:pathLst>
                <a:path w="0" h="4734559">
                  <a:moveTo>
                    <a:pt x="0" y="4734035"/>
                  </a:moveTo>
                  <a:lnTo>
                    <a:pt x="0" y="0"/>
                  </a:lnTo>
                </a:path>
              </a:pathLst>
            </a:custGeom>
            <a:ln w="571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451292" y="2937191"/>
              <a:ext cx="789305" cy="0"/>
            </a:xfrm>
            <a:custGeom>
              <a:avLst/>
              <a:gdLst/>
              <a:ahLst/>
              <a:cxnLst/>
              <a:rect l="l" t="t" r="r" b="b"/>
              <a:pathLst>
                <a:path w="789304" h="0">
                  <a:moveTo>
                    <a:pt x="0" y="0"/>
                  </a:moveTo>
                  <a:lnTo>
                    <a:pt x="788764" y="0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2914" y="2880069"/>
              <a:ext cx="113902" cy="11424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51292" y="4894242"/>
              <a:ext cx="789305" cy="0"/>
            </a:xfrm>
            <a:custGeom>
              <a:avLst/>
              <a:gdLst/>
              <a:ahLst/>
              <a:cxnLst/>
              <a:rect l="l" t="t" r="r" b="b"/>
              <a:pathLst>
                <a:path w="789304" h="0">
                  <a:moveTo>
                    <a:pt x="0" y="0"/>
                  </a:moveTo>
                  <a:lnTo>
                    <a:pt x="788764" y="0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2914" y="4837120"/>
              <a:ext cx="113902" cy="11424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451292" y="6942281"/>
              <a:ext cx="789305" cy="0"/>
            </a:xfrm>
            <a:custGeom>
              <a:avLst/>
              <a:gdLst/>
              <a:ahLst/>
              <a:cxnLst/>
              <a:rect l="l" t="t" r="r" b="b"/>
              <a:pathLst>
                <a:path w="789304" h="0">
                  <a:moveTo>
                    <a:pt x="0" y="0"/>
                  </a:moveTo>
                  <a:lnTo>
                    <a:pt x="788764" y="0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2914" y="6885159"/>
              <a:ext cx="113902" cy="114243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4025719" y="3"/>
            <a:ext cx="4262755" cy="1853564"/>
          </a:xfrm>
          <a:custGeom>
            <a:avLst/>
            <a:gdLst/>
            <a:ahLst/>
            <a:cxnLst/>
            <a:rect l="l" t="t" r="r" b="b"/>
            <a:pathLst>
              <a:path w="4262755" h="1853564">
                <a:moveTo>
                  <a:pt x="4262280" y="1853369"/>
                </a:moveTo>
                <a:lnTo>
                  <a:pt x="1069959" y="1853369"/>
                </a:lnTo>
                <a:lnTo>
                  <a:pt x="0" y="0"/>
                </a:lnTo>
                <a:lnTo>
                  <a:pt x="4262280" y="0"/>
                </a:lnTo>
                <a:lnTo>
                  <a:pt x="4262280" y="1853369"/>
                </a:lnTo>
                <a:close/>
              </a:path>
            </a:pathLst>
          </a:custGeom>
          <a:solidFill>
            <a:srgbClr val="DBEBF9">
              <a:alpha val="678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0" y="8708910"/>
            <a:ext cx="8856345" cy="1578610"/>
          </a:xfrm>
          <a:custGeom>
            <a:avLst/>
            <a:gdLst/>
            <a:ahLst/>
            <a:cxnLst/>
            <a:rect l="l" t="t" r="r" b="b"/>
            <a:pathLst>
              <a:path w="8856345" h="1578609">
                <a:moveTo>
                  <a:pt x="8856104" y="1578089"/>
                </a:moveTo>
                <a:lnTo>
                  <a:pt x="8262226" y="549402"/>
                </a:lnTo>
                <a:lnTo>
                  <a:pt x="4353471" y="549402"/>
                </a:lnTo>
                <a:lnTo>
                  <a:pt x="4036301" y="0"/>
                </a:lnTo>
                <a:lnTo>
                  <a:pt x="0" y="0"/>
                </a:lnTo>
                <a:lnTo>
                  <a:pt x="0" y="1578089"/>
                </a:lnTo>
                <a:lnTo>
                  <a:pt x="3461931" y="1578089"/>
                </a:lnTo>
                <a:lnTo>
                  <a:pt x="4947348" y="1578089"/>
                </a:lnTo>
                <a:lnTo>
                  <a:pt x="8856104" y="1578089"/>
                </a:lnTo>
                <a:close/>
              </a:path>
            </a:pathLst>
          </a:custGeom>
          <a:solidFill>
            <a:srgbClr val="DBEBF9">
              <a:alpha val="678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381593" y="3"/>
            <a:ext cx="5927725" cy="1490980"/>
          </a:xfrm>
          <a:custGeom>
            <a:avLst/>
            <a:gdLst/>
            <a:ahLst/>
            <a:cxnLst/>
            <a:rect l="l" t="t" r="r" b="b"/>
            <a:pathLst>
              <a:path w="5927725" h="1490980">
                <a:moveTo>
                  <a:pt x="5066946" y="1490592"/>
                </a:moveTo>
                <a:lnTo>
                  <a:pt x="860526" y="1490592"/>
                </a:lnTo>
                <a:lnTo>
                  <a:pt x="0" y="0"/>
                </a:lnTo>
                <a:lnTo>
                  <a:pt x="5927473" y="0"/>
                </a:lnTo>
                <a:lnTo>
                  <a:pt x="5066946" y="1490592"/>
                </a:lnTo>
                <a:close/>
              </a:path>
            </a:pathLst>
          </a:custGeom>
          <a:solidFill>
            <a:srgbClr val="DBEBF9">
              <a:alpha val="6783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2985698" y="2494733"/>
            <a:ext cx="828675" cy="903605"/>
            <a:chOff x="2985698" y="2494733"/>
            <a:chExt cx="828675" cy="903605"/>
          </a:xfrm>
        </p:grpSpPr>
        <p:sp>
          <p:nvSpPr>
            <p:cNvPr id="15" name="object 15"/>
            <p:cNvSpPr/>
            <p:nvPr/>
          </p:nvSpPr>
          <p:spPr>
            <a:xfrm>
              <a:off x="2985693" y="2683737"/>
              <a:ext cx="828675" cy="509270"/>
            </a:xfrm>
            <a:custGeom>
              <a:avLst/>
              <a:gdLst/>
              <a:ahLst/>
              <a:cxnLst/>
              <a:rect l="l" t="t" r="r" b="b"/>
              <a:pathLst>
                <a:path w="828675" h="509269">
                  <a:moveTo>
                    <a:pt x="767118" y="65633"/>
                  </a:moveTo>
                  <a:lnTo>
                    <a:pt x="762698" y="61214"/>
                  </a:lnTo>
                  <a:lnTo>
                    <a:pt x="669861" y="61214"/>
                  </a:lnTo>
                  <a:lnTo>
                    <a:pt x="665441" y="65620"/>
                  </a:lnTo>
                  <a:lnTo>
                    <a:pt x="665441" y="76517"/>
                  </a:lnTo>
                  <a:lnTo>
                    <a:pt x="669861" y="80937"/>
                  </a:lnTo>
                  <a:lnTo>
                    <a:pt x="747382" y="80937"/>
                  </a:lnTo>
                  <a:lnTo>
                    <a:pt x="747382" y="427786"/>
                  </a:lnTo>
                  <a:lnTo>
                    <a:pt x="81000" y="427786"/>
                  </a:lnTo>
                  <a:lnTo>
                    <a:pt x="81000" y="80937"/>
                  </a:lnTo>
                  <a:lnTo>
                    <a:pt x="158521" y="80937"/>
                  </a:lnTo>
                  <a:lnTo>
                    <a:pt x="162941" y="76517"/>
                  </a:lnTo>
                  <a:lnTo>
                    <a:pt x="162941" y="65633"/>
                  </a:lnTo>
                  <a:lnTo>
                    <a:pt x="158521" y="61214"/>
                  </a:lnTo>
                  <a:lnTo>
                    <a:pt x="65684" y="61214"/>
                  </a:lnTo>
                  <a:lnTo>
                    <a:pt x="61264" y="65620"/>
                  </a:lnTo>
                  <a:lnTo>
                    <a:pt x="61264" y="443090"/>
                  </a:lnTo>
                  <a:lnTo>
                    <a:pt x="65684" y="447509"/>
                  </a:lnTo>
                  <a:lnTo>
                    <a:pt x="757250" y="447509"/>
                  </a:lnTo>
                  <a:lnTo>
                    <a:pt x="762698" y="447509"/>
                  </a:lnTo>
                  <a:lnTo>
                    <a:pt x="767118" y="443090"/>
                  </a:lnTo>
                  <a:lnTo>
                    <a:pt x="767118" y="65633"/>
                  </a:lnTo>
                  <a:close/>
                </a:path>
                <a:path w="828675" h="509269">
                  <a:moveTo>
                    <a:pt x="828382" y="4419"/>
                  </a:moveTo>
                  <a:lnTo>
                    <a:pt x="823963" y="0"/>
                  </a:lnTo>
                  <a:lnTo>
                    <a:pt x="669861" y="0"/>
                  </a:lnTo>
                  <a:lnTo>
                    <a:pt x="665441" y="4419"/>
                  </a:lnTo>
                  <a:lnTo>
                    <a:pt x="665441" y="15316"/>
                  </a:lnTo>
                  <a:lnTo>
                    <a:pt x="669861" y="19723"/>
                  </a:lnTo>
                  <a:lnTo>
                    <a:pt x="808634" y="19723"/>
                  </a:lnTo>
                  <a:lnTo>
                    <a:pt x="808634" y="488988"/>
                  </a:lnTo>
                  <a:lnTo>
                    <a:pt x="19735" y="488988"/>
                  </a:lnTo>
                  <a:lnTo>
                    <a:pt x="19735" y="19723"/>
                  </a:lnTo>
                  <a:lnTo>
                    <a:pt x="158521" y="19723"/>
                  </a:lnTo>
                  <a:lnTo>
                    <a:pt x="162941" y="15316"/>
                  </a:lnTo>
                  <a:lnTo>
                    <a:pt x="162941" y="4419"/>
                  </a:lnTo>
                  <a:lnTo>
                    <a:pt x="158521" y="0"/>
                  </a:lnTo>
                  <a:lnTo>
                    <a:pt x="4419" y="0"/>
                  </a:lnTo>
                  <a:lnTo>
                    <a:pt x="0" y="4419"/>
                  </a:lnTo>
                  <a:lnTo>
                    <a:pt x="0" y="504317"/>
                  </a:lnTo>
                  <a:lnTo>
                    <a:pt x="4419" y="508711"/>
                  </a:lnTo>
                  <a:lnTo>
                    <a:pt x="818515" y="508711"/>
                  </a:lnTo>
                  <a:lnTo>
                    <a:pt x="823963" y="508711"/>
                  </a:lnTo>
                  <a:lnTo>
                    <a:pt x="828382" y="504317"/>
                  </a:lnTo>
                  <a:lnTo>
                    <a:pt x="828382" y="4419"/>
                  </a:lnTo>
                  <a:close/>
                </a:path>
              </a:pathLst>
            </a:custGeom>
            <a:solidFill>
              <a:srgbClr val="DBEB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8958" y="3172724"/>
              <a:ext cx="181860" cy="15672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222086" y="3309722"/>
              <a:ext cx="355600" cy="88900"/>
            </a:xfrm>
            <a:custGeom>
              <a:avLst/>
              <a:gdLst/>
              <a:ahLst/>
              <a:cxnLst/>
              <a:rect l="l" t="t" r="r" b="b"/>
              <a:pathLst>
                <a:path w="355600" h="88900">
                  <a:moveTo>
                    <a:pt x="351182" y="88407"/>
                  </a:moveTo>
                  <a:lnTo>
                    <a:pt x="345732" y="88407"/>
                  </a:lnTo>
                  <a:lnTo>
                    <a:pt x="4419" y="88407"/>
                  </a:lnTo>
                  <a:lnTo>
                    <a:pt x="0" y="83990"/>
                  </a:lnTo>
                  <a:lnTo>
                    <a:pt x="0" y="4416"/>
                  </a:lnTo>
                  <a:lnTo>
                    <a:pt x="4419" y="0"/>
                  </a:lnTo>
                  <a:lnTo>
                    <a:pt x="351184" y="0"/>
                  </a:lnTo>
                  <a:lnTo>
                    <a:pt x="355600" y="4416"/>
                  </a:lnTo>
                  <a:lnTo>
                    <a:pt x="355601" y="19722"/>
                  </a:lnTo>
                  <a:lnTo>
                    <a:pt x="19741" y="19722"/>
                  </a:lnTo>
                  <a:lnTo>
                    <a:pt x="19741" y="68682"/>
                  </a:lnTo>
                  <a:lnTo>
                    <a:pt x="355601" y="68682"/>
                  </a:lnTo>
                  <a:lnTo>
                    <a:pt x="355601" y="83990"/>
                  </a:lnTo>
                  <a:lnTo>
                    <a:pt x="351182" y="88407"/>
                  </a:lnTo>
                  <a:close/>
                </a:path>
                <a:path w="355600" h="88900">
                  <a:moveTo>
                    <a:pt x="355601" y="68682"/>
                  </a:moveTo>
                  <a:lnTo>
                    <a:pt x="335860" y="68682"/>
                  </a:lnTo>
                  <a:lnTo>
                    <a:pt x="335860" y="19722"/>
                  </a:lnTo>
                  <a:lnTo>
                    <a:pt x="355601" y="19722"/>
                  </a:lnTo>
                  <a:lnTo>
                    <a:pt x="355601" y="68682"/>
                  </a:lnTo>
                  <a:close/>
                </a:path>
              </a:pathLst>
            </a:custGeom>
            <a:solidFill>
              <a:srgbClr val="DBEB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3665" y="3172722"/>
              <a:ext cx="72444" cy="10180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128886" y="2494736"/>
              <a:ext cx="542290" cy="479425"/>
            </a:xfrm>
            <a:custGeom>
              <a:avLst/>
              <a:gdLst/>
              <a:ahLst/>
              <a:cxnLst/>
              <a:rect l="l" t="t" r="r" b="b"/>
              <a:pathLst>
                <a:path w="542289" h="479425">
                  <a:moveTo>
                    <a:pt x="293624" y="414642"/>
                  </a:moveTo>
                  <a:lnTo>
                    <a:pt x="293268" y="411949"/>
                  </a:lnTo>
                  <a:lnTo>
                    <a:pt x="270852" y="373126"/>
                  </a:lnTo>
                  <a:lnTo>
                    <a:pt x="283133" y="366052"/>
                  </a:lnTo>
                  <a:lnTo>
                    <a:pt x="285013" y="362800"/>
                  </a:lnTo>
                  <a:lnTo>
                    <a:pt x="285013" y="355752"/>
                  </a:lnTo>
                  <a:lnTo>
                    <a:pt x="283133" y="352488"/>
                  </a:lnTo>
                  <a:lnTo>
                    <a:pt x="269938" y="344893"/>
                  </a:lnTo>
                  <a:lnTo>
                    <a:pt x="269938" y="410997"/>
                  </a:lnTo>
                  <a:lnTo>
                    <a:pt x="261112" y="416090"/>
                  </a:lnTo>
                  <a:lnTo>
                    <a:pt x="238899" y="377647"/>
                  </a:lnTo>
                  <a:lnTo>
                    <a:pt x="232295" y="374611"/>
                  </a:lnTo>
                  <a:lnTo>
                    <a:pt x="229730" y="374611"/>
                  </a:lnTo>
                  <a:lnTo>
                    <a:pt x="228028" y="375069"/>
                  </a:lnTo>
                  <a:lnTo>
                    <a:pt x="223532" y="377647"/>
                  </a:lnTo>
                  <a:lnTo>
                    <a:pt x="223532" y="340893"/>
                  </a:lnTo>
                  <a:lnTo>
                    <a:pt x="255409" y="359270"/>
                  </a:lnTo>
                  <a:lnTo>
                    <a:pt x="247713" y="363702"/>
                  </a:lnTo>
                  <a:lnTo>
                    <a:pt x="246087" y="369747"/>
                  </a:lnTo>
                  <a:lnTo>
                    <a:pt x="269938" y="410997"/>
                  </a:lnTo>
                  <a:lnTo>
                    <a:pt x="269938" y="344893"/>
                  </a:lnTo>
                  <a:lnTo>
                    <a:pt x="263017" y="340893"/>
                  </a:lnTo>
                  <a:lnTo>
                    <a:pt x="215544" y="313512"/>
                  </a:lnTo>
                  <a:lnTo>
                    <a:pt x="211785" y="313512"/>
                  </a:lnTo>
                  <a:lnTo>
                    <a:pt x="205676" y="317030"/>
                  </a:lnTo>
                  <a:lnTo>
                    <a:pt x="203796" y="320294"/>
                  </a:lnTo>
                  <a:lnTo>
                    <a:pt x="203796" y="398259"/>
                  </a:lnTo>
                  <a:lnTo>
                    <a:pt x="205676" y="401510"/>
                  </a:lnTo>
                  <a:lnTo>
                    <a:pt x="211785" y="405041"/>
                  </a:lnTo>
                  <a:lnTo>
                    <a:pt x="215557" y="405041"/>
                  </a:lnTo>
                  <a:lnTo>
                    <a:pt x="227838" y="397954"/>
                  </a:lnTo>
                  <a:lnTo>
                    <a:pt x="250774" y="437667"/>
                  </a:lnTo>
                  <a:lnTo>
                    <a:pt x="254101" y="439432"/>
                  </a:lnTo>
                  <a:lnTo>
                    <a:pt x="257505" y="439432"/>
                  </a:lnTo>
                  <a:lnTo>
                    <a:pt x="259181" y="439432"/>
                  </a:lnTo>
                  <a:lnTo>
                    <a:pt x="260883" y="439000"/>
                  </a:lnTo>
                  <a:lnTo>
                    <a:pt x="290614" y="421843"/>
                  </a:lnTo>
                  <a:lnTo>
                    <a:pt x="292277" y="419696"/>
                  </a:lnTo>
                  <a:lnTo>
                    <a:pt x="293243" y="416090"/>
                  </a:lnTo>
                  <a:lnTo>
                    <a:pt x="293624" y="414642"/>
                  </a:lnTo>
                  <a:close/>
                </a:path>
                <a:path w="542289" h="479425">
                  <a:moveTo>
                    <a:pt x="342150" y="48514"/>
                  </a:moveTo>
                  <a:lnTo>
                    <a:pt x="337731" y="44119"/>
                  </a:lnTo>
                  <a:lnTo>
                    <a:pt x="301358" y="44119"/>
                  </a:lnTo>
                  <a:lnTo>
                    <a:pt x="296938" y="48514"/>
                  </a:lnTo>
                  <a:lnTo>
                    <a:pt x="296938" y="59423"/>
                  </a:lnTo>
                  <a:lnTo>
                    <a:pt x="301358" y="63842"/>
                  </a:lnTo>
                  <a:lnTo>
                    <a:pt x="332282" y="63842"/>
                  </a:lnTo>
                  <a:lnTo>
                    <a:pt x="337731" y="63842"/>
                  </a:lnTo>
                  <a:lnTo>
                    <a:pt x="342150" y="59423"/>
                  </a:lnTo>
                  <a:lnTo>
                    <a:pt x="342150" y="48514"/>
                  </a:lnTo>
                  <a:close/>
                </a:path>
                <a:path w="542289" h="479425">
                  <a:moveTo>
                    <a:pt x="411391" y="48514"/>
                  </a:moveTo>
                  <a:lnTo>
                    <a:pt x="406971" y="44119"/>
                  </a:lnTo>
                  <a:lnTo>
                    <a:pt x="370598" y="44119"/>
                  </a:lnTo>
                  <a:lnTo>
                    <a:pt x="366179" y="48514"/>
                  </a:lnTo>
                  <a:lnTo>
                    <a:pt x="366179" y="59423"/>
                  </a:lnTo>
                  <a:lnTo>
                    <a:pt x="370598" y="63842"/>
                  </a:lnTo>
                  <a:lnTo>
                    <a:pt x="401523" y="63842"/>
                  </a:lnTo>
                  <a:lnTo>
                    <a:pt x="406971" y="63842"/>
                  </a:lnTo>
                  <a:lnTo>
                    <a:pt x="411391" y="59423"/>
                  </a:lnTo>
                  <a:lnTo>
                    <a:pt x="411391" y="48514"/>
                  </a:lnTo>
                  <a:close/>
                </a:path>
                <a:path w="542289" h="479425">
                  <a:moveTo>
                    <a:pt x="480631" y="48514"/>
                  </a:moveTo>
                  <a:lnTo>
                    <a:pt x="476211" y="44119"/>
                  </a:lnTo>
                  <a:lnTo>
                    <a:pt x="439826" y="44119"/>
                  </a:lnTo>
                  <a:lnTo>
                    <a:pt x="435419" y="48514"/>
                  </a:lnTo>
                  <a:lnTo>
                    <a:pt x="435419" y="59423"/>
                  </a:lnTo>
                  <a:lnTo>
                    <a:pt x="439839" y="63842"/>
                  </a:lnTo>
                  <a:lnTo>
                    <a:pt x="470763" y="63842"/>
                  </a:lnTo>
                  <a:lnTo>
                    <a:pt x="476211" y="63842"/>
                  </a:lnTo>
                  <a:lnTo>
                    <a:pt x="480631" y="59423"/>
                  </a:lnTo>
                  <a:lnTo>
                    <a:pt x="480631" y="48514"/>
                  </a:lnTo>
                  <a:close/>
                </a:path>
                <a:path w="542289" h="479425">
                  <a:moveTo>
                    <a:pt x="541997" y="19723"/>
                  </a:moveTo>
                  <a:lnTo>
                    <a:pt x="541985" y="4419"/>
                  </a:lnTo>
                  <a:lnTo>
                    <a:pt x="537578" y="0"/>
                  </a:lnTo>
                  <a:lnTo>
                    <a:pt x="522249" y="0"/>
                  </a:lnTo>
                  <a:lnTo>
                    <a:pt x="522249" y="19723"/>
                  </a:lnTo>
                  <a:lnTo>
                    <a:pt x="522249" y="91617"/>
                  </a:lnTo>
                  <a:lnTo>
                    <a:pt x="522249" y="111340"/>
                  </a:lnTo>
                  <a:lnTo>
                    <a:pt x="522249" y="459193"/>
                  </a:lnTo>
                  <a:lnTo>
                    <a:pt x="19748" y="459193"/>
                  </a:lnTo>
                  <a:lnTo>
                    <a:pt x="19748" y="111340"/>
                  </a:lnTo>
                  <a:lnTo>
                    <a:pt x="522249" y="111340"/>
                  </a:lnTo>
                  <a:lnTo>
                    <a:pt x="522249" y="91617"/>
                  </a:lnTo>
                  <a:lnTo>
                    <a:pt x="19748" y="91617"/>
                  </a:lnTo>
                  <a:lnTo>
                    <a:pt x="19748" y="19723"/>
                  </a:lnTo>
                  <a:lnTo>
                    <a:pt x="522249" y="19723"/>
                  </a:lnTo>
                  <a:lnTo>
                    <a:pt x="522249" y="0"/>
                  </a:lnTo>
                  <a:lnTo>
                    <a:pt x="4419" y="0"/>
                  </a:lnTo>
                  <a:lnTo>
                    <a:pt x="0" y="4419"/>
                  </a:lnTo>
                  <a:lnTo>
                    <a:pt x="0" y="96037"/>
                  </a:lnTo>
                  <a:lnTo>
                    <a:pt x="0" y="106921"/>
                  </a:lnTo>
                  <a:lnTo>
                    <a:pt x="0" y="474522"/>
                  </a:lnTo>
                  <a:lnTo>
                    <a:pt x="4419" y="478917"/>
                  </a:lnTo>
                  <a:lnTo>
                    <a:pt x="532117" y="478917"/>
                  </a:lnTo>
                  <a:lnTo>
                    <a:pt x="537565" y="478929"/>
                  </a:lnTo>
                  <a:lnTo>
                    <a:pt x="541985" y="474522"/>
                  </a:lnTo>
                  <a:lnTo>
                    <a:pt x="541997" y="459193"/>
                  </a:lnTo>
                  <a:lnTo>
                    <a:pt x="541997" y="19723"/>
                  </a:lnTo>
                  <a:close/>
                </a:path>
              </a:pathLst>
            </a:custGeom>
            <a:solidFill>
              <a:srgbClr val="DBEB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6506" y="2630643"/>
              <a:ext cx="246763" cy="6780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173476" y="2729661"/>
              <a:ext cx="453390" cy="200025"/>
            </a:xfrm>
            <a:custGeom>
              <a:avLst/>
              <a:gdLst/>
              <a:ahLst/>
              <a:cxnLst/>
              <a:rect l="l" t="t" r="r" b="b"/>
              <a:pathLst>
                <a:path w="453389" h="200025">
                  <a:moveTo>
                    <a:pt x="119062" y="104902"/>
                  </a:moveTo>
                  <a:lnTo>
                    <a:pt x="114642" y="100482"/>
                  </a:lnTo>
                  <a:lnTo>
                    <a:pt x="4419" y="100482"/>
                  </a:lnTo>
                  <a:lnTo>
                    <a:pt x="0" y="104902"/>
                  </a:lnTo>
                  <a:lnTo>
                    <a:pt x="0" y="115798"/>
                  </a:lnTo>
                  <a:lnTo>
                    <a:pt x="4419" y="120205"/>
                  </a:lnTo>
                  <a:lnTo>
                    <a:pt x="109194" y="120205"/>
                  </a:lnTo>
                  <a:lnTo>
                    <a:pt x="114642" y="120218"/>
                  </a:lnTo>
                  <a:lnTo>
                    <a:pt x="119062" y="115798"/>
                  </a:lnTo>
                  <a:lnTo>
                    <a:pt x="119062" y="104902"/>
                  </a:lnTo>
                  <a:close/>
                </a:path>
                <a:path w="453389" h="200025">
                  <a:moveTo>
                    <a:pt x="137566" y="4419"/>
                  </a:moveTo>
                  <a:lnTo>
                    <a:pt x="133146" y="0"/>
                  </a:lnTo>
                  <a:lnTo>
                    <a:pt x="4419" y="0"/>
                  </a:lnTo>
                  <a:lnTo>
                    <a:pt x="0" y="4419"/>
                  </a:lnTo>
                  <a:lnTo>
                    <a:pt x="0" y="15328"/>
                  </a:lnTo>
                  <a:lnTo>
                    <a:pt x="4419" y="19723"/>
                  </a:lnTo>
                  <a:lnTo>
                    <a:pt x="127698" y="19723"/>
                  </a:lnTo>
                  <a:lnTo>
                    <a:pt x="133146" y="19723"/>
                  </a:lnTo>
                  <a:lnTo>
                    <a:pt x="137566" y="15328"/>
                  </a:lnTo>
                  <a:lnTo>
                    <a:pt x="137566" y="4419"/>
                  </a:lnTo>
                  <a:close/>
                </a:path>
                <a:path w="453389" h="200025">
                  <a:moveTo>
                    <a:pt x="159156" y="52489"/>
                  </a:moveTo>
                  <a:lnTo>
                    <a:pt x="154736" y="48094"/>
                  </a:lnTo>
                  <a:lnTo>
                    <a:pt x="4419" y="48094"/>
                  </a:lnTo>
                  <a:lnTo>
                    <a:pt x="0" y="52489"/>
                  </a:lnTo>
                  <a:lnTo>
                    <a:pt x="0" y="63398"/>
                  </a:lnTo>
                  <a:lnTo>
                    <a:pt x="4419" y="67792"/>
                  </a:lnTo>
                  <a:lnTo>
                    <a:pt x="149288" y="67792"/>
                  </a:lnTo>
                  <a:lnTo>
                    <a:pt x="154736" y="67805"/>
                  </a:lnTo>
                  <a:lnTo>
                    <a:pt x="159156" y="63398"/>
                  </a:lnTo>
                  <a:lnTo>
                    <a:pt x="159156" y="52489"/>
                  </a:lnTo>
                  <a:close/>
                </a:path>
                <a:path w="453389" h="200025">
                  <a:moveTo>
                    <a:pt x="394500" y="99872"/>
                  </a:moveTo>
                  <a:lnTo>
                    <a:pt x="391223" y="83693"/>
                  </a:lnTo>
                  <a:lnTo>
                    <a:pt x="387375" y="77990"/>
                  </a:lnTo>
                  <a:lnTo>
                    <a:pt x="382295" y="70459"/>
                  </a:lnTo>
                  <a:lnTo>
                    <a:pt x="374764" y="65392"/>
                  </a:lnTo>
                  <a:lnTo>
                    <a:pt x="374764" y="99872"/>
                  </a:lnTo>
                  <a:lnTo>
                    <a:pt x="373037" y="108369"/>
                  </a:lnTo>
                  <a:lnTo>
                    <a:pt x="368338" y="115316"/>
                  </a:lnTo>
                  <a:lnTo>
                    <a:pt x="361391" y="120015"/>
                  </a:lnTo>
                  <a:lnTo>
                    <a:pt x="352869" y="121729"/>
                  </a:lnTo>
                  <a:lnTo>
                    <a:pt x="344360" y="120015"/>
                  </a:lnTo>
                  <a:lnTo>
                    <a:pt x="337400" y="115316"/>
                  </a:lnTo>
                  <a:lnTo>
                    <a:pt x="332714" y="108369"/>
                  </a:lnTo>
                  <a:lnTo>
                    <a:pt x="330987" y="99872"/>
                  </a:lnTo>
                  <a:lnTo>
                    <a:pt x="332714" y="91363"/>
                  </a:lnTo>
                  <a:lnTo>
                    <a:pt x="337400" y="84404"/>
                  </a:lnTo>
                  <a:lnTo>
                    <a:pt x="344360" y="79717"/>
                  </a:lnTo>
                  <a:lnTo>
                    <a:pt x="352882" y="77990"/>
                  </a:lnTo>
                  <a:lnTo>
                    <a:pt x="361391" y="79717"/>
                  </a:lnTo>
                  <a:lnTo>
                    <a:pt x="368338" y="84404"/>
                  </a:lnTo>
                  <a:lnTo>
                    <a:pt x="373037" y="91363"/>
                  </a:lnTo>
                  <a:lnTo>
                    <a:pt x="374764" y="99872"/>
                  </a:lnTo>
                  <a:lnTo>
                    <a:pt x="374764" y="65392"/>
                  </a:lnTo>
                  <a:lnTo>
                    <a:pt x="369062" y="61544"/>
                  </a:lnTo>
                  <a:lnTo>
                    <a:pt x="352869" y="58267"/>
                  </a:lnTo>
                  <a:lnTo>
                    <a:pt x="336689" y="61544"/>
                  </a:lnTo>
                  <a:lnTo>
                    <a:pt x="323456" y="70459"/>
                  </a:lnTo>
                  <a:lnTo>
                    <a:pt x="314528" y="83693"/>
                  </a:lnTo>
                  <a:lnTo>
                    <a:pt x="311251" y="99872"/>
                  </a:lnTo>
                  <a:lnTo>
                    <a:pt x="314528" y="116039"/>
                  </a:lnTo>
                  <a:lnTo>
                    <a:pt x="323456" y="129260"/>
                  </a:lnTo>
                  <a:lnTo>
                    <a:pt x="336689" y="138176"/>
                  </a:lnTo>
                  <a:lnTo>
                    <a:pt x="352882" y="141452"/>
                  </a:lnTo>
                  <a:lnTo>
                    <a:pt x="369062" y="138188"/>
                  </a:lnTo>
                  <a:lnTo>
                    <a:pt x="382295" y="129260"/>
                  </a:lnTo>
                  <a:lnTo>
                    <a:pt x="387375" y="121729"/>
                  </a:lnTo>
                  <a:lnTo>
                    <a:pt x="391223" y="116039"/>
                  </a:lnTo>
                  <a:lnTo>
                    <a:pt x="394500" y="99872"/>
                  </a:lnTo>
                  <a:close/>
                </a:path>
                <a:path w="453389" h="200025">
                  <a:moveTo>
                    <a:pt x="452818" y="80314"/>
                  </a:moveTo>
                  <a:lnTo>
                    <a:pt x="445338" y="72834"/>
                  </a:lnTo>
                  <a:lnTo>
                    <a:pt x="433070" y="72834"/>
                  </a:lnTo>
                  <a:lnTo>
                    <a:pt x="433070" y="92557"/>
                  </a:lnTo>
                  <a:lnTo>
                    <a:pt x="433070" y="107162"/>
                  </a:lnTo>
                  <a:lnTo>
                    <a:pt x="410070" y="107162"/>
                  </a:lnTo>
                  <a:lnTo>
                    <a:pt x="406184" y="110121"/>
                  </a:lnTo>
                  <a:lnTo>
                    <a:pt x="403821" y="118567"/>
                  </a:lnTo>
                  <a:lnTo>
                    <a:pt x="402145" y="122618"/>
                  </a:lnTo>
                  <a:lnTo>
                    <a:pt x="397827" y="130251"/>
                  </a:lnTo>
                  <a:lnTo>
                    <a:pt x="398487" y="135089"/>
                  </a:lnTo>
                  <a:lnTo>
                    <a:pt x="414756" y="151358"/>
                  </a:lnTo>
                  <a:lnTo>
                    <a:pt x="404406" y="161696"/>
                  </a:lnTo>
                  <a:lnTo>
                    <a:pt x="388137" y="145440"/>
                  </a:lnTo>
                  <a:lnTo>
                    <a:pt x="383298" y="144780"/>
                  </a:lnTo>
                  <a:lnTo>
                    <a:pt x="375640" y="149098"/>
                  </a:lnTo>
                  <a:lnTo>
                    <a:pt x="371602" y="150761"/>
                  </a:lnTo>
                  <a:lnTo>
                    <a:pt x="363143" y="153123"/>
                  </a:lnTo>
                  <a:lnTo>
                    <a:pt x="360197" y="157010"/>
                  </a:lnTo>
                  <a:lnTo>
                    <a:pt x="360197" y="179997"/>
                  </a:lnTo>
                  <a:lnTo>
                    <a:pt x="345554" y="179997"/>
                  </a:lnTo>
                  <a:lnTo>
                    <a:pt x="345554" y="167525"/>
                  </a:lnTo>
                  <a:lnTo>
                    <a:pt x="345554" y="161696"/>
                  </a:lnTo>
                  <a:lnTo>
                    <a:pt x="345554" y="157010"/>
                  </a:lnTo>
                  <a:lnTo>
                    <a:pt x="342607" y="153123"/>
                  </a:lnTo>
                  <a:lnTo>
                    <a:pt x="334149" y="150761"/>
                  </a:lnTo>
                  <a:lnTo>
                    <a:pt x="330111" y="149098"/>
                  </a:lnTo>
                  <a:lnTo>
                    <a:pt x="322453" y="144767"/>
                  </a:lnTo>
                  <a:lnTo>
                    <a:pt x="317614" y="145440"/>
                  </a:lnTo>
                  <a:lnTo>
                    <a:pt x="301332" y="161696"/>
                  </a:lnTo>
                  <a:lnTo>
                    <a:pt x="290995" y="151358"/>
                  </a:lnTo>
                  <a:lnTo>
                    <a:pt x="307263" y="135102"/>
                  </a:lnTo>
                  <a:lnTo>
                    <a:pt x="307924" y="130263"/>
                  </a:lnTo>
                  <a:lnTo>
                    <a:pt x="303593" y="122618"/>
                  </a:lnTo>
                  <a:lnTo>
                    <a:pt x="301917" y="118567"/>
                  </a:lnTo>
                  <a:lnTo>
                    <a:pt x="299567" y="110121"/>
                  </a:lnTo>
                  <a:lnTo>
                    <a:pt x="295681" y="107162"/>
                  </a:lnTo>
                  <a:lnTo>
                    <a:pt x="272681" y="107162"/>
                  </a:lnTo>
                  <a:lnTo>
                    <a:pt x="272681" y="92557"/>
                  </a:lnTo>
                  <a:lnTo>
                    <a:pt x="295681" y="92557"/>
                  </a:lnTo>
                  <a:lnTo>
                    <a:pt x="299567" y="89598"/>
                  </a:lnTo>
                  <a:lnTo>
                    <a:pt x="301917" y="81153"/>
                  </a:lnTo>
                  <a:lnTo>
                    <a:pt x="303606" y="77101"/>
                  </a:lnTo>
                  <a:lnTo>
                    <a:pt x="307924" y="69469"/>
                  </a:lnTo>
                  <a:lnTo>
                    <a:pt x="307263" y="64630"/>
                  </a:lnTo>
                  <a:lnTo>
                    <a:pt x="290995" y="48361"/>
                  </a:lnTo>
                  <a:lnTo>
                    <a:pt x="301332" y="38023"/>
                  </a:lnTo>
                  <a:lnTo>
                    <a:pt x="317614" y="54305"/>
                  </a:lnTo>
                  <a:lnTo>
                    <a:pt x="322453" y="54952"/>
                  </a:lnTo>
                  <a:lnTo>
                    <a:pt x="330111" y="50622"/>
                  </a:lnTo>
                  <a:lnTo>
                    <a:pt x="334149" y="48958"/>
                  </a:lnTo>
                  <a:lnTo>
                    <a:pt x="342607" y="46596"/>
                  </a:lnTo>
                  <a:lnTo>
                    <a:pt x="345554" y="42710"/>
                  </a:lnTo>
                  <a:lnTo>
                    <a:pt x="345554" y="38023"/>
                  </a:lnTo>
                  <a:lnTo>
                    <a:pt x="345554" y="32194"/>
                  </a:lnTo>
                  <a:lnTo>
                    <a:pt x="345554" y="19723"/>
                  </a:lnTo>
                  <a:lnTo>
                    <a:pt x="360197" y="19723"/>
                  </a:lnTo>
                  <a:lnTo>
                    <a:pt x="360184" y="42710"/>
                  </a:lnTo>
                  <a:lnTo>
                    <a:pt x="363143" y="46596"/>
                  </a:lnTo>
                  <a:lnTo>
                    <a:pt x="371589" y="48958"/>
                  </a:lnTo>
                  <a:lnTo>
                    <a:pt x="375640" y="50622"/>
                  </a:lnTo>
                  <a:lnTo>
                    <a:pt x="383298" y="54952"/>
                  </a:lnTo>
                  <a:lnTo>
                    <a:pt x="388124" y="54305"/>
                  </a:lnTo>
                  <a:lnTo>
                    <a:pt x="404406" y="38023"/>
                  </a:lnTo>
                  <a:lnTo>
                    <a:pt x="414756" y="48361"/>
                  </a:lnTo>
                  <a:lnTo>
                    <a:pt x="398487" y="64630"/>
                  </a:lnTo>
                  <a:lnTo>
                    <a:pt x="397827" y="69456"/>
                  </a:lnTo>
                  <a:lnTo>
                    <a:pt x="402145" y="77101"/>
                  </a:lnTo>
                  <a:lnTo>
                    <a:pt x="403821" y="81153"/>
                  </a:lnTo>
                  <a:lnTo>
                    <a:pt x="406184" y="89598"/>
                  </a:lnTo>
                  <a:lnTo>
                    <a:pt x="410070" y="92557"/>
                  </a:lnTo>
                  <a:lnTo>
                    <a:pt x="433070" y="92557"/>
                  </a:lnTo>
                  <a:lnTo>
                    <a:pt x="433070" y="72834"/>
                  </a:lnTo>
                  <a:lnTo>
                    <a:pt x="421589" y="72834"/>
                  </a:lnTo>
                  <a:lnTo>
                    <a:pt x="421271" y="72034"/>
                  </a:lnTo>
                  <a:lnTo>
                    <a:pt x="420598" y="70434"/>
                  </a:lnTo>
                  <a:lnTo>
                    <a:pt x="430885" y="60159"/>
                  </a:lnTo>
                  <a:lnTo>
                    <a:pt x="434543" y="54648"/>
                  </a:lnTo>
                  <a:lnTo>
                    <a:pt x="435762" y="48361"/>
                  </a:lnTo>
                  <a:lnTo>
                    <a:pt x="434543" y="42100"/>
                  </a:lnTo>
                  <a:lnTo>
                    <a:pt x="431838" y="38023"/>
                  </a:lnTo>
                  <a:lnTo>
                    <a:pt x="430885" y="36588"/>
                  </a:lnTo>
                  <a:lnTo>
                    <a:pt x="426478" y="32194"/>
                  </a:lnTo>
                  <a:lnTo>
                    <a:pt x="416204" y="21920"/>
                  </a:lnTo>
                  <a:lnTo>
                    <a:pt x="410692" y="18262"/>
                  </a:lnTo>
                  <a:lnTo>
                    <a:pt x="404406" y="17056"/>
                  </a:lnTo>
                  <a:lnTo>
                    <a:pt x="398132" y="18262"/>
                  </a:lnTo>
                  <a:lnTo>
                    <a:pt x="392620" y="21920"/>
                  </a:lnTo>
                  <a:lnTo>
                    <a:pt x="382320" y="32194"/>
                  </a:lnTo>
                  <a:lnTo>
                    <a:pt x="379933" y="31203"/>
                  </a:lnTo>
                  <a:lnTo>
                    <a:pt x="379933" y="19723"/>
                  </a:lnTo>
                  <a:lnTo>
                    <a:pt x="379933" y="7480"/>
                  </a:lnTo>
                  <a:lnTo>
                    <a:pt x="372452" y="0"/>
                  </a:lnTo>
                  <a:lnTo>
                    <a:pt x="333298" y="0"/>
                  </a:lnTo>
                  <a:lnTo>
                    <a:pt x="325818" y="7480"/>
                  </a:lnTo>
                  <a:lnTo>
                    <a:pt x="325818" y="31203"/>
                  </a:lnTo>
                  <a:lnTo>
                    <a:pt x="323418" y="32194"/>
                  </a:lnTo>
                  <a:lnTo>
                    <a:pt x="313131" y="21920"/>
                  </a:lnTo>
                  <a:lnTo>
                    <a:pt x="307619" y="18262"/>
                  </a:lnTo>
                  <a:lnTo>
                    <a:pt x="301345" y="17056"/>
                  </a:lnTo>
                  <a:lnTo>
                    <a:pt x="295059" y="18262"/>
                  </a:lnTo>
                  <a:lnTo>
                    <a:pt x="289547" y="21920"/>
                  </a:lnTo>
                  <a:lnTo>
                    <a:pt x="271716" y="39738"/>
                  </a:lnTo>
                  <a:lnTo>
                    <a:pt x="269989" y="43903"/>
                  </a:lnTo>
                  <a:lnTo>
                    <a:pt x="269989" y="52819"/>
                  </a:lnTo>
                  <a:lnTo>
                    <a:pt x="271716" y="57010"/>
                  </a:lnTo>
                  <a:lnTo>
                    <a:pt x="285153" y="70434"/>
                  </a:lnTo>
                  <a:lnTo>
                    <a:pt x="284162" y="72834"/>
                  </a:lnTo>
                  <a:lnTo>
                    <a:pt x="260413" y="72834"/>
                  </a:lnTo>
                  <a:lnTo>
                    <a:pt x="252933" y="80314"/>
                  </a:lnTo>
                  <a:lnTo>
                    <a:pt x="252933" y="119430"/>
                  </a:lnTo>
                  <a:lnTo>
                    <a:pt x="260413" y="126885"/>
                  </a:lnTo>
                  <a:lnTo>
                    <a:pt x="269608" y="126885"/>
                  </a:lnTo>
                  <a:lnTo>
                    <a:pt x="284162" y="126885"/>
                  </a:lnTo>
                  <a:lnTo>
                    <a:pt x="284480" y="127711"/>
                  </a:lnTo>
                  <a:lnTo>
                    <a:pt x="285153" y="129298"/>
                  </a:lnTo>
                  <a:lnTo>
                    <a:pt x="271716" y="142709"/>
                  </a:lnTo>
                  <a:lnTo>
                    <a:pt x="269989" y="146900"/>
                  </a:lnTo>
                  <a:lnTo>
                    <a:pt x="269989" y="155816"/>
                  </a:lnTo>
                  <a:lnTo>
                    <a:pt x="271716" y="159981"/>
                  </a:lnTo>
                  <a:lnTo>
                    <a:pt x="289547" y="177800"/>
                  </a:lnTo>
                  <a:lnTo>
                    <a:pt x="295059" y="181457"/>
                  </a:lnTo>
                  <a:lnTo>
                    <a:pt x="301345" y="182689"/>
                  </a:lnTo>
                  <a:lnTo>
                    <a:pt x="307606" y="181470"/>
                  </a:lnTo>
                  <a:lnTo>
                    <a:pt x="313131" y="177800"/>
                  </a:lnTo>
                  <a:lnTo>
                    <a:pt x="323418" y="167525"/>
                  </a:lnTo>
                  <a:lnTo>
                    <a:pt x="324218" y="167881"/>
                  </a:lnTo>
                  <a:lnTo>
                    <a:pt x="325818" y="168516"/>
                  </a:lnTo>
                  <a:lnTo>
                    <a:pt x="325818" y="192239"/>
                  </a:lnTo>
                  <a:lnTo>
                    <a:pt x="333298" y="199720"/>
                  </a:lnTo>
                  <a:lnTo>
                    <a:pt x="363258" y="199720"/>
                  </a:lnTo>
                  <a:lnTo>
                    <a:pt x="372452" y="199720"/>
                  </a:lnTo>
                  <a:lnTo>
                    <a:pt x="379933" y="192239"/>
                  </a:lnTo>
                  <a:lnTo>
                    <a:pt x="379933" y="179997"/>
                  </a:lnTo>
                  <a:lnTo>
                    <a:pt x="379933" y="168516"/>
                  </a:lnTo>
                  <a:lnTo>
                    <a:pt x="380733" y="168211"/>
                  </a:lnTo>
                  <a:lnTo>
                    <a:pt x="382333" y="167525"/>
                  </a:lnTo>
                  <a:lnTo>
                    <a:pt x="392620" y="177800"/>
                  </a:lnTo>
                  <a:lnTo>
                    <a:pt x="398132" y="181457"/>
                  </a:lnTo>
                  <a:lnTo>
                    <a:pt x="404406" y="182689"/>
                  </a:lnTo>
                  <a:lnTo>
                    <a:pt x="410679" y="181470"/>
                  </a:lnTo>
                  <a:lnTo>
                    <a:pt x="416191" y="177800"/>
                  </a:lnTo>
                  <a:lnTo>
                    <a:pt x="426478" y="167525"/>
                  </a:lnTo>
                  <a:lnTo>
                    <a:pt x="430885" y="163131"/>
                  </a:lnTo>
                  <a:lnTo>
                    <a:pt x="431838" y="161696"/>
                  </a:lnTo>
                  <a:lnTo>
                    <a:pt x="434543" y="157632"/>
                  </a:lnTo>
                  <a:lnTo>
                    <a:pt x="435762" y="151358"/>
                  </a:lnTo>
                  <a:lnTo>
                    <a:pt x="434543" y="145084"/>
                  </a:lnTo>
                  <a:lnTo>
                    <a:pt x="430885" y="139585"/>
                  </a:lnTo>
                  <a:lnTo>
                    <a:pt x="420585" y="129298"/>
                  </a:lnTo>
                  <a:lnTo>
                    <a:pt x="420941" y="128485"/>
                  </a:lnTo>
                  <a:lnTo>
                    <a:pt x="421589" y="126885"/>
                  </a:lnTo>
                  <a:lnTo>
                    <a:pt x="445338" y="126885"/>
                  </a:lnTo>
                  <a:lnTo>
                    <a:pt x="452818" y="119430"/>
                  </a:lnTo>
                  <a:lnTo>
                    <a:pt x="452818" y="80314"/>
                  </a:lnTo>
                  <a:close/>
                </a:path>
              </a:pathLst>
            </a:custGeom>
            <a:solidFill>
              <a:srgbClr val="DBEB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/>
          <p:nvPr/>
        </p:nvSpPr>
        <p:spPr>
          <a:xfrm>
            <a:off x="3068129" y="4404613"/>
            <a:ext cx="781050" cy="999490"/>
          </a:xfrm>
          <a:custGeom>
            <a:avLst/>
            <a:gdLst/>
            <a:ahLst/>
            <a:cxnLst/>
            <a:rect l="l" t="t" r="r" b="b"/>
            <a:pathLst>
              <a:path w="781050" h="999489">
                <a:moveTo>
                  <a:pt x="305879" y="610717"/>
                </a:moveTo>
                <a:lnTo>
                  <a:pt x="300304" y="605167"/>
                </a:lnTo>
                <a:lnTo>
                  <a:pt x="159092" y="605167"/>
                </a:lnTo>
                <a:lnTo>
                  <a:pt x="153517" y="610717"/>
                </a:lnTo>
                <a:lnTo>
                  <a:pt x="153517" y="624382"/>
                </a:lnTo>
                <a:lnTo>
                  <a:pt x="159092" y="629932"/>
                </a:lnTo>
                <a:lnTo>
                  <a:pt x="165963" y="629932"/>
                </a:lnTo>
                <a:lnTo>
                  <a:pt x="300304" y="629932"/>
                </a:lnTo>
                <a:lnTo>
                  <a:pt x="305879" y="624382"/>
                </a:lnTo>
                <a:lnTo>
                  <a:pt x="305879" y="610717"/>
                </a:lnTo>
                <a:close/>
              </a:path>
              <a:path w="781050" h="999489">
                <a:moveTo>
                  <a:pt x="313651" y="183019"/>
                </a:moveTo>
                <a:lnTo>
                  <a:pt x="308076" y="177482"/>
                </a:lnTo>
                <a:lnTo>
                  <a:pt x="166865" y="177482"/>
                </a:lnTo>
                <a:lnTo>
                  <a:pt x="161290" y="183019"/>
                </a:lnTo>
                <a:lnTo>
                  <a:pt x="161290" y="196697"/>
                </a:lnTo>
                <a:lnTo>
                  <a:pt x="166865" y="202234"/>
                </a:lnTo>
                <a:lnTo>
                  <a:pt x="173736" y="202234"/>
                </a:lnTo>
                <a:lnTo>
                  <a:pt x="308076" y="202234"/>
                </a:lnTo>
                <a:lnTo>
                  <a:pt x="313651" y="196697"/>
                </a:lnTo>
                <a:lnTo>
                  <a:pt x="313651" y="183019"/>
                </a:lnTo>
                <a:close/>
              </a:path>
              <a:path w="781050" h="999489">
                <a:moveTo>
                  <a:pt x="425577" y="341884"/>
                </a:moveTo>
                <a:lnTo>
                  <a:pt x="420014" y="336334"/>
                </a:lnTo>
                <a:lnTo>
                  <a:pt x="166865" y="336334"/>
                </a:lnTo>
                <a:lnTo>
                  <a:pt x="161290" y="341884"/>
                </a:lnTo>
                <a:lnTo>
                  <a:pt x="161290" y="355549"/>
                </a:lnTo>
                <a:lnTo>
                  <a:pt x="166865" y="361099"/>
                </a:lnTo>
                <a:lnTo>
                  <a:pt x="173736" y="361099"/>
                </a:lnTo>
                <a:lnTo>
                  <a:pt x="420014" y="361099"/>
                </a:lnTo>
                <a:lnTo>
                  <a:pt x="425577" y="355549"/>
                </a:lnTo>
                <a:lnTo>
                  <a:pt x="425577" y="341884"/>
                </a:lnTo>
                <a:close/>
              </a:path>
              <a:path w="781050" h="999489">
                <a:moveTo>
                  <a:pt x="484657" y="468795"/>
                </a:moveTo>
                <a:lnTo>
                  <a:pt x="479082" y="463245"/>
                </a:lnTo>
                <a:lnTo>
                  <a:pt x="166865" y="463245"/>
                </a:lnTo>
                <a:lnTo>
                  <a:pt x="161290" y="468795"/>
                </a:lnTo>
                <a:lnTo>
                  <a:pt x="161290" y="482460"/>
                </a:lnTo>
                <a:lnTo>
                  <a:pt x="166865" y="488010"/>
                </a:lnTo>
                <a:lnTo>
                  <a:pt x="173736" y="488010"/>
                </a:lnTo>
                <a:lnTo>
                  <a:pt x="479082" y="488010"/>
                </a:lnTo>
                <a:lnTo>
                  <a:pt x="484657" y="482460"/>
                </a:lnTo>
                <a:lnTo>
                  <a:pt x="484657" y="468795"/>
                </a:lnTo>
                <a:close/>
              </a:path>
              <a:path w="781050" h="999489">
                <a:moveTo>
                  <a:pt x="649452" y="300647"/>
                </a:moveTo>
                <a:lnTo>
                  <a:pt x="643877" y="295109"/>
                </a:lnTo>
                <a:lnTo>
                  <a:pt x="452539" y="295109"/>
                </a:lnTo>
                <a:lnTo>
                  <a:pt x="438023" y="292176"/>
                </a:lnTo>
                <a:lnTo>
                  <a:pt x="426161" y="284213"/>
                </a:lnTo>
                <a:lnTo>
                  <a:pt x="418160" y="272402"/>
                </a:lnTo>
                <a:lnTo>
                  <a:pt x="415226" y="257962"/>
                </a:lnTo>
                <a:lnTo>
                  <a:pt x="415226" y="65392"/>
                </a:lnTo>
                <a:lnTo>
                  <a:pt x="409651" y="59855"/>
                </a:lnTo>
                <a:lnTo>
                  <a:pt x="395922" y="59855"/>
                </a:lnTo>
                <a:lnTo>
                  <a:pt x="390347" y="65392"/>
                </a:lnTo>
                <a:lnTo>
                  <a:pt x="390347" y="257962"/>
                </a:lnTo>
                <a:lnTo>
                  <a:pt x="395236" y="282028"/>
                </a:lnTo>
                <a:lnTo>
                  <a:pt x="408584" y="301713"/>
                </a:lnTo>
                <a:lnTo>
                  <a:pt x="428345" y="314998"/>
                </a:lnTo>
                <a:lnTo>
                  <a:pt x="452539" y="319862"/>
                </a:lnTo>
                <a:lnTo>
                  <a:pt x="643877" y="319862"/>
                </a:lnTo>
                <a:lnTo>
                  <a:pt x="649452" y="314325"/>
                </a:lnTo>
                <a:lnTo>
                  <a:pt x="649452" y="300647"/>
                </a:lnTo>
                <a:close/>
              </a:path>
              <a:path w="781050" h="999489">
                <a:moveTo>
                  <a:pt x="737285" y="863193"/>
                </a:moveTo>
                <a:lnTo>
                  <a:pt x="719950" y="822363"/>
                </a:lnTo>
                <a:lnTo>
                  <a:pt x="718896" y="821436"/>
                </a:lnTo>
                <a:lnTo>
                  <a:pt x="718896" y="799515"/>
                </a:lnTo>
                <a:lnTo>
                  <a:pt x="718896" y="297942"/>
                </a:lnTo>
                <a:lnTo>
                  <a:pt x="717537" y="294728"/>
                </a:lnTo>
                <a:lnTo>
                  <a:pt x="712406" y="289763"/>
                </a:lnTo>
                <a:lnTo>
                  <a:pt x="712406" y="854583"/>
                </a:lnTo>
                <a:lnTo>
                  <a:pt x="712406" y="871829"/>
                </a:lnTo>
                <a:lnTo>
                  <a:pt x="709041" y="879906"/>
                </a:lnTo>
                <a:lnTo>
                  <a:pt x="696798" y="892098"/>
                </a:lnTo>
                <a:lnTo>
                  <a:pt x="688670" y="895451"/>
                </a:lnTo>
                <a:lnTo>
                  <a:pt x="671360" y="895451"/>
                </a:lnTo>
                <a:lnTo>
                  <a:pt x="663232" y="892098"/>
                </a:lnTo>
                <a:lnTo>
                  <a:pt x="657631" y="886561"/>
                </a:lnTo>
                <a:lnTo>
                  <a:pt x="634492" y="860513"/>
                </a:lnTo>
                <a:lnTo>
                  <a:pt x="551459" y="767118"/>
                </a:lnTo>
                <a:lnTo>
                  <a:pt x="535889" y="749604"/>
                </a:lnTo>
                <a:lnTo>
                  <a:pt x="565899" y="719721"/>
                </a:lnTo>
                <a:lnTo>
                  <a:pt x="702919" y="840397"/>
                </a:lnTo>
                <a:lnTo>
                  <a:pt x="709041" y="846493"/>
                </a:lnTo>
                <a:lnTo>
                  <a:pt x="712406" y="854583"/>
                </a:lnTo>
                <a:lnTo>
                  <a:pt x="712406" y="289763"/>
                </a:lnTo>
                <a:lnTo>
                  <a:pt x="694029" y="271983"/>
                </a:lnTo>
                <a:lnTo>
                  <a:pt x="694029" y="306501"/>
                </a:lnTo>
                <a:lnTo>
                  <a:pt x="694029" y="799515"/>
                </a:lnTo>
                <a:lnTo>
                  <a:pt x="603453" y="719721"/>
                </a:lnTo>
                <a:lnTo>
                  <a:pt x="583526" y="702170"/>
                </a:lnTo>
                <a:lnTo>
                  <a:pt x="612190" y="673633"/>
                </a:lnTo>
                <a:lnTo>
                  <a:pt x="619010" y="679119"/>
                </a:lnTo>
                <a:lnTo>
                  <a:pt x="627227" y="682040"/>
                </a:lnTo>
                <a:lnTo>
                  <a:pt x="635546" y="682040"/>
                </a:lnTo>
                <a:lnTo>
                  <a:pt x="670052" y="659130"/>
                </a:lnTo>
                <a:lnTo>
                  <a:pt x="670242" y="658495"/>
                </a:lnTo>
                <a:lnTo>
                  <a:pt x="672147" y="652208"/>
                </a:lnTo>
                <a:lnTo>
                  <a:pt x="672871" y="644906"/>
                </a:lnTo>
                <a:lnTo>
                  <a:pt x="672147" y="637590"/>
                </a:lnTo>
                <a:lnTo>
                  <a:pt x="670052" y="630682"/>
                </a:lnTo>
                <a:lnTo>
                  <a:pt x="666623" y="624306"/>
                </a:lnTo>
                <a:lnTo>
                  <a:pt x="661949" y="618642"/>
                </a:lnTo>
                <a:lnTo>
                  <a:pt x="647979" y="604735"/>
                </a:lnTo>
                <a:lnTo>
                  <a:pt x="647979" y="641591"/>
                </a:lnTo>
                <a:lnTo>
                  <a:pt x="647979" y="648220"/>
                </a:lnTo>
                <a:lnTo>
                  <a:pt x="646684" y="651332"/>
                </a:lnTo>
                <a:lnTo>
                  <a:pt x="639483" y="658482"/>
                </a:lnTo>
                <a:lnTo>
                  <a:pt x="631609" y="658495"/>
                </a:lnTo>
                <a:lnTo>
                  <a:pt x="594321" y="621385"/>
                </a:lnTo>
                <a:lnTo>
                  <a:pt x="594321" y="656399"/>
                </a:lnTo>
                <a:lnTo>
                  <a:pt x="473176" y="777024"/>
                </a:lnTo>
                <a:lnTo>
                  <a:pt x="473176" y="815606"/>
                </a:lnTo>
                <a:lnTo>
                  <a:pt x="473125" y="822363"/>
                </a:lnTo>
                <a:lnTo>
                  <a:pt x="471881" y="825347"/>
                </a:lnTo>
                <a:lnTo>
                  <a:pt x="464845" y="832345"/>
                </a:lnTo>
                <a:lnTo>
                  <a:pt x="456653" y="832345"/>
                </a:lnTo>
                <a:lnTo>
                  <a:pt x="326174" y="702449"/>
                </a:lnTo>
                <a:lnTo>
                  <a:pt x="326174" y="694588"/>
                </a:lnTo>
                <a:lnTo>
                  <a:pt x="333438" y="687362"/>
                </a:lnTo>
                <a:lnTo>
                  <a:pt x="336638" y="686142"/>
                </a:lnTo>
                <a:lnTo>
                  <a:pt x="343014" y="686142"/>
                </a:lnTo>
                <a:lnTo>
                  <a:pt x="346202" y="687362"/>
                </a:lnTo>
                <a:lnTo>
                  <a:pt x="471893" y="812507"/>
                </a:lnTo>
                <a:lnTo>
                  <a:pt x="473176" y="815606"/>
                </a:lnTo>
                <a:lnTo>
                  <a:pt x="473176" y="777024"/>
                </a:lnTo>
                <a:lnTo>
                  <a:pt x="472300" y="777887"/>
                </a:lnTo>
                <a:lnTo>
                  <a:pt x="381063" y="687031"/>
                </a:lnTo>
                <a:lnTo>
                  <a:pt x="381952" y="686142"/>
                </a:lnTo>
                <a:lnTo>
                  <a:pt x="398386" y="669785"/>
                </a:lnTo>
                <a:lnTo>
                  <a:pt x="503072" y="565569"/>
                </a:lnTo>
                <a:lnTo>
                  <a:pt x="594321" y="656399"/>
                </a:lnTo>
                <a:lnTo>
                  <a:pt x="594321" y="621385"/>
                </a:lnTo>
                <a:lnTo>
                  <a:pt x="538264" y="565569"/>
                </a:lnTo>
                <a:lnTo>
                  <a:pt x="503478" y="530936"/>
                </a:lnTo>
                <a:lnTo>
                  <a:pt x="502183" y="527837"/>
                </a:lnTo>
                <a:lnTo>
                  <a:pt x="502183" y="521220"/>
                </a:lnTo>
                <a:lnTo>
                  <a:pt x="503478" y="518109"/>
                </a:lnTo>
                <a:lnTo>
                  <a:pt x="508177" y="513435"/>
                </a:lnTo>
                <a:lnTo>
                  <a:pt x="511302" y="512140"/>
                </a:lnTo>
                <a:lnTo>
                  <a:pt x="517944" y="512140"/>
                </a:lnTo>
                <a:lnTo>
                  <a:pt x="521068" y="513435"/>
                </a:lnTo>
                <a:lnTo>
                  <a:pt x="646684" y="638492"/>
                </a:lnTo>
                <a:lnTo>
                  <a:pt x="647979" y="641591"/>
                </a:lnTo>
                <a:lnTo>
                  <a:pt x="647979" y="604735"/>
                </a:lnTo>
                <a:lnTo>
                  <a:pt x="554977" y="512140"/>
                </a:lnTo>
                <a:lnTo>
                  <a:pt x="541020" y="498246"/>
                </a:lnTo>
                <a:lnTo>
                  <a:pt x="528815" y="490359"/>
                </a:lnTo>
                <a:lnTo>
                  <a:pt x="514642" y="487730"/>
                </a:lnTo>
                <a:lnTo>
                  <a:pt x="500494" y="490359"/>
                </a:lnTo>
                <a:lnTo>
                  <a:pt x="477329" y="524510"/>
                </a:lnTo>
                <a:lnTo>
                  <a:pt x="477393" y="533285"/>
                </a:lnTo>
                <a:lnTo>
                  <a:pt x="480402" y="541197"/>
                </a:lnTo>
                <a:lnTo>
                  <a:pt x="485787" y="547776"/>
                </a:lnTo>
                <a:lnTo>
                  <a:pt x="363220" y="669785"/>
                </a:lnTo>
                <a:lnTo>
                  <a:pt x="351193" y="663308"/>
                </a:lnTo>
                <a:lnTo>
                  <a:pt x="337972" y="661530"/>
                </a:lnTo>
                <a:lnTo>
                  <a:pt x="324942" y="664502"/>
                </a:lnTo>
                <a:lnTo>
                  <a:pt x="313486" y="672249"/>
                </a:lnTo>
                <a:lnTo>
                  <a:pt x="305308" y="684542"/>
                </a:lnTo>
                <a:lnTo>
                  <a:pt x="302577" y="698525"/>
                </a:lnTo>
                <a:lnTo>
                  <a:pt x="305308" y="712508"/>
                </a:lnTo>
                <a:lnTo>
                  <a:pt x="434416" y="845185"/>
                </a:lnTo>
                <a:lnTo>
                  <a:pt x="460794" y="856056"/>
                </a:lnTo>
                <a:lnTo>
                  <a:pt x="468122" y="855345"/>
                </a:lnTo>
                <a:lnTo>
                  <a:pt x="495503" y="832345"/>
                </a:lnTo>
                <a:lnTo>
                  <a:pt x="497370" y="826211"/>
                </a:lnTo>
                <a:lnTo>
                  <a:pt x="498094" y="818908"/>
                </a:lnTo>
                <a:lnTo>
                  <a:pt x="498043" y="810171"/>
                </a:lnTo>
                <a:lnTo>
                  <a:pt x="495020" y="802233"/>
                </a:lnTo>
                <a:lnTo>
                  <a:pt x="489648" y="795655"/>
                </a:lnTo>
                <a:lnTo>
                  <a:pt x="507492" y="777887"/>
                </a:lnTo>
                <a:lnTo>
                  <a:pt x="518299" y="767118"/>
                </a:lnTo>
                <a:lnTo>
                  <a:pt x="601345" y="860513"/>
                </a:lnTo>
                <a:lnTo>
                  <a:pt x="105321" y="860513"/>
                </a:lnTo>
                <a:lnTo>
                  <a:pt x="90817" y="857592"/>
                </a:lnTo>
                <a:lnTo>
                  <a:pt x="78955" y="849630"/>
                </a:lnTo>
                <a:lnTo>
                  <a:pt x="70954" y="837819"/>
                </a:lnTo>
                <a:lnTo>
                  <a:pt x="68021" y="823391"/>
                </a:lnTo>
                <a:lnTo>
                  <a:pt x="68021" y="61899"/>
                </a:lnTo>
                <a:lnTo>
                  <a:pt x="70954" y="47459"/>
                </a:lnTo>
                <a:lnTo>
                  <a:pt x="78955" y="35648"/>
                </a:lnTo>
                <a:lnTo>
                  <a:pt x="90817" y="27686"/>
                </a:lnTo>
                <a:lnTo>
                  <a:pt x="105321" y="24765"/>
                </a:lnTo>
                <a:lnTo>
                  <a:pt x="402920" y="24765"/>
                </a:lnTo>
                <a:lnTo>
                  <a:pt x="694029" y="306501"/>
                </a:lnTo>
                <a:lnTo>
                  <a:pt x="694029" y="271983"/>
                </a:lnTo>
                <a:lnTo>
                  <a:pt x="438607" y="24765"/>
                </a:lnTo>
                <a:lnTo>
                  <a:pt x="414312" y="1244"/>
                </a:lnTo>
                <a:lnTo>
                  <a:pt x="411200" y="0"/>
                </a:lnTo>
                <a:lnTo>
                  <a:pt x="105321" y="0"/>
                </a:lnTo>
                <a:lnTo>
                  <a:pt x="81140" y="4864"/>
                </a:lnTo>
                <a:lnTo>
                  <a:pt x="61379" y="18148"/>
                </a:lnTo>
                <a:lnTo>
                  <a:pt x="48031" y="37833"/>
                </a:lnTo>
                <a:lnTo>
                  <a:pt x="43141" y="61899"/>
                </a:lnTo>
                <a:lnTo>
                  <a:pt x="43141" y="823391"/>
                </a:lnTo>
                <a:lnTo>
                  <a:pt x="48031" y="847458"/>
                </a:lnTo>
                <a:lnTo>
                  <a:pt x="61379" y="867143"/>
                </a:lnTo>
                <a:lnTo>
                  <a:pt x="81140" y="880427"/>
                </a:lnTo>
                <a:lnTo>
                  <a:pt x="105321" y="885291"/>
                </a:lnTo>
                <a:lnTo>
                  <a:pt x="623328" y="885291"/>
                </a:lnTo>
                <a:lnTo>
                  <a:pt x="639521" y="903503"/>
                </a:lnTo>
                <a:lnTo>
                  <a:pt x="648258" y="910666"/>
                </a:lnTo>
                <a:lnTo>
                  <a:pt x="658088" y="915898"/>
                </a:lnTo>
                <a:lnTo>
                  <a:pt x="668756" y="919111"/>
                </a:lnTo>
                <a:lnTo>
                  <a:pt x="680008" y="920216"/>
                </a:lnTo>
                <a:lnTo>
                  <a:pt x="691286" y="919111"/>
                </a:lnTo>
                <a:lnTo>
                  <a:pt x="727163" y="895451"/>
                </a:lnTo>
                <a:lnTo>
                  <a:pt x="736180" y="874407"/>
                </a:lnTo>
                <a:lnTo>
                  <a:pt x="737285" y="863193"/>
                </a:lnTo>
                <a:close/>
              </a:path>
              <a:path w="781050" h="999489">
                <a:moveTo>
                  <a:pt x="780427" y="979919"/>
                </a:moveTo>
                <a:lnTo>
                  <a:pt x="774852" y="974369"/>
                </a:lnTo>
                <a:lnTo>
                  <a:pt x="422135" y="974369"/>
                </a:lnTo>
                <a:lnTo>
                  <a:pt x="422135" y="966635"/>
                </a:lnTo>
                <a:lnTo>
                  <a:pt x="422135" y="947420"/>
                </a:lnTo>
                <a:lnTo>
                  <a:pt x="416560" y="941870"/>
                </a:lnTo>
                <a:lnTo>
                  <a:pt x="397256" y="941870"/>
                </a:lnTo>
                <a:lnTo>
                  <a:pt x="397256" y="966635"/>
                </a:lnTo>
                <a:lnTo>
                  <a:pt x="397256" y="974369"/>
                </a:lnTo>
                <a:lnTo>
                  <a:pt x="97624" y="974369"/>
                </a:lnTo>
                <a:lnTo>
                  <a:pt x="97624" y="966635"/>
                </a:lnTo>
                <a:lnTo>
                  <a:pt x="397256" y="966635"/>
                </a:lnTo>
                <a:lnTo>
                  <a:pt x="397256" y="941870"/>
                </a:lnTo>
                <a:lnTo>
                  <a:pt x="372605" y="941870"/>
                </a:lnTo>
                <a:lnTo>
                  <a:pt x="372605" y="920203"/>
                </a:lnTo>
                <a:lnTo>
                  <a:pt x="372605" y="900988"/>
                </a:lnTo>
                <a:lnTo>
                  <a:pt x="367030" y="895438"/>
                </a:lnTo>
                <a:lnTo>
                  <a:pt x="347713" y="895438"/>
                </a:lnTo>
                <a:lnTo>
                  <a:pt x="347713" y="920203"/>
                </a:lnTo>
                <a:lnTo>
                  <a:pt x="347713" y="941870"/>
                </a:lnTo>
                <a:lnTo>
                  <a:pt x="147167" y="941870"/>
                </a:lnTo>
                <a:lnTo>
                  <a:pt x="147167" y="920203"/>
                </a:lnTo>
                <a:lnTo>
                  <a:pt x="347713" y="920203"/>
                </a:lnTo>
                <a:lnTo>
                  <a:pt x="347713" y="895438"/>
                </a:lnTo>
                <a:lnTo>
                  <a:pt x="127863" y="895438"/>
                </a:lnTo>
                <a:lnTo>
                  <a:pt x="122288" y="900988"/>
                </a:lnTo>
                <a:lnTo>
                  <a:pt x="122288" y="941870"/>
                </a:lnTo>
                <a:lnTo>
                  <a:pt x="78320" y="941870"/>
                </a:lnTo>
                <a:lnTo>
                  <a:pt x="72758" y="947420"/>
                </a:lnTo>
                <a:lnTo>
                  <a:pt x="72758" y="974369"/>
                </a:lnTo>
                <a:lnTo>
                  <a:pt x="5575" y="974369"/>
                </a:lnTo>
                <a:lnTo>
                  <a:pt x="0" y="979919"/>
                </a:lnTo>
                <a:lnTo>
                  <a:pt x="0" y="993584"/>
                </a:lnTo>
                <a:lnTo>
                  <a:pt x="5575" y="999134"/>
                </a:lnTo>
                <a:lnTo>
                  <a:pt x="774852" y="999134"/>
                </a:lnTo>
                <a:lnTo>
                  <a:pt x="780427" y="993584"/>
                </a:lnTo>
                <a:lnTo>
                  <a:pt x="780427" y="979919"/>
                </a:lnTo>
                <a:close/>
              </a:path>
            </a:pathLst>
          </a:custGeom>
          <a:solidFill>
            <a:srgbClr val="DBEB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082327" y="6432772"/>
            <a:ext cx="848994" cy="975360"/>
          </a:xfrm>
          <a:custGeom>
            <a:avLst/>
            <a:gdLst/>
            <a:ahLst/>
            <a:cxnLst/>
            <a:rect l="l" t="t" r="r" b="b"/>
            <a:pathLst>
              <a:path w="848995" h="975359">
                <a:moveTo>
                  <a:pt x="782932" y="975170"/>
                </a:moveTo>
                <a:lnTo>
                  <a:pt x="754352" y="967981"/>
                </a:lnTo>
                <a:lnTo>
                  <a:pt x="460623" y="804782"/>
                </a:lnTo>
                <a:lnTo>
                  <a:pt x="439123" y="783164"/>
                </a:lnTo>
                <a:lnTo>
                  <a:pt x="431761" y="755016"/>
                </a:lnTo>
                <a:lnTo>
                  <a:pt x="438830" y="726869"/>
                </a:lnTo>
                <a:lnTo>
                  <a:pt x="460623" y="705251"/>
                </a:lnTo>
                <a:lnTo>
                  <a:pt x="549981" y="654922"/>
                </a:lnTo>
                <a:lnTo>
                  <a:pt x="419540" y="425022"/>
                </a:lnTo>
                <a:lnTo>
                  <a:pt x="302447" y="483580"/>
                </a:lnTo>
                <a:lnTo>
                  <a:pt x="275969" y="491195"/>
                </a:lnTo>
                <a:lnTo>
                  <a:pt x="249296" y="488431"/>
                </a:lnTo>
                <a:lnTo>
                  <a:pt x="225321" y="476052"/>
                </a:lnTo>
                <a:lnTo>
                  <a:pt x="206936" y="454821"/>
                </a:lnTo>
                <a:lnTo>
                  <a:pt x="8805" y="106853"/>
                </a:lnTo>
                <a:lnTo>
                  <a:pt x="0" y="79530"/>
                </a:lnTo>
                <a:lnTo>
                  <a:pt x="2261" y="51987"/>
                </a:lnTo>
                <a:lnTo>
                  <a:pt x="14728" y="27515"/>
                </a:lnTo>
                <a:lnTo>
                  <a:pt x="36540" y="9401"/>
                </a:lnTo>
                <a:lnTo>
                  <a:pt x="63894" y="0"/>
                </a:lnTo>
                <a:lnTo>
                  <a:pt x="91565" y="1951"/>
                </a:lnTo>
                <a:lnTo>
                  <a:pt x="116360" y="14298"/>
                </a:lnTo>
                <a:lnTo>
                  <a:pt x="135085" y="36081"/>
                </a:lnTo>
                <a:lnTo>
                  <a:pt x="298374" y="324452"/>
                </a:lnTo>
                <a:lnTo>
                  <a:pt x="415467" y="264941"/>
                </a:lnTo>
                <a:lnTo>
                  <a:pt x="441931" y="257327"/>
                </a:lnTo>
                <a:lnTo>
                  <a:pt x="468575" y="260090"/>
                </a:lnTo>
                <a:lnTo>
                  <a:pt x="492520" y="272470"/>
                </a:lnTo>
                <a:lnTo>
                  <a:pt x="510892" y="293701"/>
                </a:lnTo>
                <a:lnTo>
                  <a:pt x="675221" y="583111"/>
                </a:lnTo>
                <a:lnTo>
                  <a:pt x="764579" y="532783"/>
                </a:lnTo>
                <a:lnTo>
                  <a:pt x="794477" y="524976"/>
                </a:lnTo>
                <a:lnTo>
                  <a:pt x="822075" y="533216"/>
                </a:lnTo>
                <a:lnTo>
                  <a:pt x="841986" y="554319"/>
                </a:lnTo>
                <a:lnTo>
                  <a:pt x="848824" y="585103"/>
                </a:lnTo>
                <a:lnTo>
                  <a:pt x="838510" y="919732"/>
                </a:lnTo>
                <a:lnTo>
                  <a:pt x="830114" y="948357"/>
                </a:lnTo>
                <a:lnTo>
                  <a:pt x="809887" y="967732"/>
                </a:lnTo>
                <a:lnTo>
                  <a:pt x="782932" y="975170"/>
                </a:lnTo>
                <a:close/>
              </a:path>
            </a:pathLst>
          </a:custGeom>
          <a:solidFill>
            <a:srgbClr val="DBEB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680435" y="2445984"/>
            <a:ext cx="5342255" cy="5350510"/>
          </a:xfrm>
          <a:prstGeom prst="rect">
            <a:avLst/>
          </a:prstGeom>
        </p:spPr>
        <p:txBody>
          <a:bodyPr wrap="square" lIns="0" tIns="1936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dirty="0" sz="3000" spc="140" b="1">
                <a:solidFill>
                  <a:srgbClr val="FFFFFF"/>
                </a:solidFill>
                <a:latin typeface="Tahoma"/>
                <a:cs typeface="Tahoma"/>
              </a:rPr>
              <a:t>Single</a:t>
            </a:r>
            <a:r>
              <a:rPr dirty="0" sz="3000" spc="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155" b="1">
                <a:solidFill>
                  <a:srgbClr val="FFFFFF"/>
                </a:solidFill>
                <a:latin typeface="Tahoma"/>
                <a:cs typeface="Tahoma"/>
              </a:rPr>
              <a:t>Platform</a:t>
            </a:r>
            <a:r>
              <a:rPr dirty="0" sz="3000" spc="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150" b="1">
                <a:solidFill>
                  <a:srgbClr val="FFFFFF"/>
                </a:solidFill>
                <a:latin typeface="Tahoma"/>
                <a:cs typeface="Tahoma"/>
              </a:rPr>
              <a:t>Solution</a:t>
            </a:r>
            <a:endParaRPr sz="3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2000" spc="80">
                <a:solidFill>
                  <a:srgbClr val="FFFFFF"/>
                </a:solidFill>
                <a:latin typeface="Verdana"/>
                <a:cs typeface="Verdana"/>
              </a:rPr>
              <a:t>Single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vendor,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built</a:t>
            </a:r>
            <a:r>
              <a:rPr dirty="0" sz="20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Verdana"/>
                <a:cs typeface="Verdana"/>
              </a:rPr>
              <a:t>NetSuite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3000" spc="185" b="1">
                <a:solidFill>
                  <a:srgbClr val="FFFFFF"/>
                </a:solidFill>
                <a:latin typeface="Tahoma"/>
                <a:cs typeface="Tahoma"/>
              </a:rPr>
              <a:t>Compliance</a:t>
            </a:r>
            <a:r>
              <a:rPr dirty="0" sz="3000" spc="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165" b="1">
                <a:solidFill>
                  <a:srgbClr val="FFFFFF"/>
                </a:solidFill>
                <a:latin typeface="Tahoma"/>
                <a:cs typeface="Tahoma"/>
              </a:rPr>
              <a:t>with</a:t>
            </a:r>
            <a:r>
              <a:rPr dirty="0" sz="3000" spc="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95" b="1">
                <a:solidFill>
                  <a:srgbClr val="FFFFFF"/>
                </a:solidFill>
                <a:latin typeface="Tahoma"/>
                <a:cs typeface="Tahoma"/>
              </a:rPr>
              <a:t>US</a:t>
            </a:r>
            <a:r>
              <a:rPr dirty="0" sz="3000" spc="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130" b="1">
                <a:solidFill>
                  <a:srgbClr val="FFFFFF"/>
                </a:solidFill>
                <a:latin typeface="Tahoma"/>
                <a:cs typeface="Tahoma"/>
              </a:rPr>
              <a:t>laws</a:t>
            </a:r>
            <a:endParaRPr sz="3000">
              <a:latin typeface="Tahoma"/>
              <a:cs typeface="Tahoma"/>
            </a:endParaRPr>
          </a:p>
          <a:p>
            <a:pPr marL="12700" marR="5080">
              <a:lnSpc>
                <a:spcPct val="115599"/>
              </a:lnSpc>
              <a:spcBef>
                <a:spcPts val="210"/>
              </a:spcBef>
            </a:pPr>
            <a:r>
              <a:rPr dirty="0" sz="2000" spc="135">
                <a:solidFill>
                  <a:srgbClr val="FFFFFF"/>
                </a:solidFill>
                <a:latin typeface="Verdana"/>
                <a:cs typeface="Verdana"/>
              </a:rPr>
              <a:t>Knowledge </a:t>
            </a:r>
            <a:r>
              <a:rPr dirty="0" sz="2000" spc="114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dirty="0" sz="2000" spc="70">
                <a:solidFill>
                  <a:srgbClr val="FFFFFF"/>
                </a:solidFill>
                <a:latin typeface="Verdana"/>
                <a:cs typeface="Verdana"/>
              </a:rPr>
              <a:t>expertise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from the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40">
                <a:solidFill>
                  <a:srgbClr val="FFFFFF"/>
                </a:solidFill>
                <a:latin typeface="Verdana"/>
                <a:cs typeface="Verdana"/>
              </a:rPr>
              <a:t>DCAA</a:t>
            </a:r>
            <a:r>
              <a:rPr dirty="0" sz="20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Verdana"/>
                <a:cs typeface="Verdana"/>
              </a:rPr>
              <a:t>are</a:t>
            </a:r>
            <a:r>
              <a:rPr dirty="0" sz="20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50">
                <a:solidFill>
                  <a:srgbClr val="FFFFFF"/>
                </a:solidFill>
                <a:latin typeface="Verdana"/>
                <a:cs typeface="Verdana"/>
              </a:rPr>
              <a:t>embedded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into</a:t>
            </a:r>
            <a:r>
              <a:rPr dirty="0" sz="20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20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Verdana"/>
                <a:cs typeface="Verdana"/>
              </a:rPr>
              <a:t>solution.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3000" spc="170" b="1">
                <a:solidFill>
                  <a:srgbClr val="FFFFFF"/>
                </a:solidFill>
                <a:latin typeface="Tahoma"/>
                <a:cs typeface="Tahoma"/>
              </a:rPr>
              <a:t>Reduced</a:t>
            </a:r>
            <a:r>
              <a:rPr dirty="0" sz="30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170" b="1">
                <a:solidFill>
                  <a:srgbClr val="FFFFFF"/>
                </a:solidFill>
                <a:latin typeface="Tahoma"/>
                <a:cs typeface="Tahoma"/>
              </a:rPr>
              <a:t>Complexity</a:t>
            </a:r>
            <a:endParaRPr sz="3000">
              <a:latin typeface="Tahoma"/>
              <a:cs typeface="Tahoma"/>
            </a:endParaRPr>
          </a:p>
          <a:p>
            <a:pPr marL="12700" marR="998855">
              <a:lnSpc>
                <a:spcPct val="115599"/>
              </a:lnSpc>
              <a:spcBef>
                <a:spcPts val="600"/>
              </a:spcBef>
            </a:pPr>
            <a:r>
              <a:rPr dirty="0" sz="2000" spc="114">
                <a:solidFill>
                  <a:srgbClr val="FFFFFF"/>
                </a:solidFill>
                <a:latin typeface="Verdana"/>
                <a:cs typeface="Verdana"/>
              </a:rPr>
              <a:t>Maintain </a:t>
            </a:r>
            <a:r>
              <a:rPr dirty="0" sz="2000" spc="130">
                <a:solidFill>
                  <a:srgbClr val="FFFFFF"/>
                </a:solidFill>
                <a:latin typeface="Verdana"/>
                <a:cs typeface="Verdana"/>
              </a:rPr>
              <a:t>compliance </a:t>
            </a:r>
            <a:r>
              <a:rPr dirty="0" sz="2000" spc="114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dirty="0" sz="2000" spc="110">
                <a:solidFill>
                  <a:srgbClr val="FFFFFF"/>
                </a:solidFill>
                <a:latin typeface="Verdana"/>
                <a:cs typeface="Verdana"/>
              </a:rPr>
              <a:t>be </a:t>
            </a:r>
            <a:r>
              <a:rPr dirty="0" sz="2000" spc="11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prepared</a:t>
            </a:r>
            <a:r>
              <a:rPr dirty="0" sz="20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dirty="0" sz="20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Verdana"/>
                <a:cs typeface="Verdana"/>
              </a:rPr>
              <a:t>audits</a:t>
            </a:r>
            <a:r>
              <a:rPr dirty="0" sz="20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at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20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Verdana"/>
                <a:cs typeface="Verdana"/>
              </a:rPr>
              <a:t>times.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623088" y="8515864"/>
            <a:ext cx="2571749" cy="742949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016000" y="1031243"/>
            <a:ext cx="240538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50">
                <a:solidFill>
                  <a:srgbClr val="FFFFFF"/>
                </a:solidFill>
              </a:rPr>
              <a:t>FEATURES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8829" y="1028700"/>
              <a:ext cx="2571749" cy="7429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625259" y="5624270"/>
              <a:ext cx="3637915" cy="3637915"/>
            </a:xfrm>
            <a:custGeom>
              <a:avLst/>
              <a:gdLst/>
              <a:ahLst/>
              <a:cxnLst/>
              <a:rect l="l" t="t" r="r" b="b"/>
              <a:pathLst>
                <a:path w="3637915" h="3637915">
                  <a:moveTo>
                    <a:pt x="2391029" y="1819275"/>
                  </a:moveTo>
                  <a:lnTo>
                    <a:pt x="1784718" y="1212964"/>
                  </a:lnTo>
                  <a:lnTo>
                    <a:pt x="1212964" y="1212964"/>
                  </a:lnTo>
                  <a:lnTo>
                    <a:pt x="1617065" y="1617065"/>
                  </a:lnTo>
                  <a:lnTo>
                    <a:pt x="0" y="1617065"/>
                  </a:lnTo>
                  <a:lnTo>
                    <a:pt x="0" y="2021497"/>
                  </a:lnTo>
                  <a:lnTo>
                    <a:pt x="1617065" y="2021497"/>
                  </a:lnTo>
                  <a:lnTo>
                    <a:pt x="1212964" y="2425598"/>
                  </a:lnTo>
                  <a:lnTo>
                    <a:pt x="1784718" y="2425598"/>
                  </a:lnTo>
                  <a:lnTo>
                    <a:pt x="2391029" y="1819275"/>
                  </a:lnTo>
                  <a:close/>
                </a:path>
                <a:path w="3637915" h="3637915">
                  <a:moveTo>
                    <a:pt x="3637915" y="1770888"/>
                  </a:moveTo>
                  <a:lnTo>
                    <a:pt x="3632885" y="1675066"/>
                  </a:lnTo>
                  <a:lnTo>
                    <a:pt x="3622967" y="1580591"/>
                  </a:lnTo>
                  <a:lnTo>
                    <a:pt x="3608247" y="1487601"/>
                  </a:lnTo>
                  <a:lnTo>
                    <a:pt x="3588893" y="1396225"/>
                  </a:lnTo>
                  <a:lnTo>
                    <a:pt x="3565004" y="1306576"/>
                  </a:lnTo>
                  <a:lnTo>
                    <a:pt x="3536721" y="1218793"/>
                  </a:lnTo>
                  <a:lnTo>
                    <a:pt x="3504171" y="1133005"/>
                  </a:lnTo>
                  <a:lnTo>
                    <a:pt x="3467468" y="1049324"/>
                  </a:lnTo>
                  <a:lnTo>
                    <a:pt x="3426752" y="967892"/>
                  </a:lnTo>
                  <a:lnTo>
                    <a:pt x="3382149" y="888834"/>
                  </a:lnTo>
                  <a:lnTo>
                    <a:pt x="3333775" y="812266"/>
                  </a:lnTo>
                  <a:lnTo>
                    <a:pt x="3281756" y="738327"/>
                  </a:lnTo>
                  <a:lnTo>
                    <a:pt x="3226231" y="667143"/>
                  </a:lnTo>
                  <a:lnTo>
                    <a:pt x="3167329" y="598830"/>
                  </a:lnTo>
                  <a:lnTo>
                    <a:pt x="3105162" y="533514"/>
                  </a:lnTo>
                  <a:lnTo>
                    <a:pt x="3039859" y="471335"/>
                  </a:lnTo>
                  <a:lnTo>
                    <a:pt x="2971546" y="412419"/>
                  </a:lnTo>
                  <a:lnTo>
                    <a:pt x="2900362" y="356882"/>
                  </a:lnTo>
                  <a:lnTo>
                    <a:pt x="2826423" y="304863"/>
                  </a:lnTo>
                  <a:lnTo>
                    <a:pt x="2749867" y="256476"/>
                  </a:lnTo>
                  <a:lnTo>
                    <a:pt x="2670797" y="211861"/>
                  </a:lnTo>
                  <a:lnTo>
                    <a:pt x="2589365" y="171132"/>
                  </a:lnTo>
                  <a:lnTo>
                    <a:pt x="2505684" y="134429"/>
                  </a:lnTo>
                  <a:lnTo>
                    <a:pt x="2419883" y="101866"/>
                  </a:lnTo>
                  <a:lnTo>
                    <a:pt x="2332101" y="73571"/>
                  </a:lnTo>
                  <a:lnTo>
                    <a:pt x="2242439" y="49682"/>
                  </a:lnTo>
                  <a:lnTo>
                    <a:pt x="2151037" y="30314"/>
                  </a:lnTo>
                  <a:lnTo>
                    <a:pt x="2058022" y="15595"/>
                  </a:lnTo>
                  <a:lnTo>
                    <a:pt x="1963534" y="5664"/>
                  </a:lnTo>
                  <a:lnTo>
                    <a:pt x="1867674" y="635"/>
                  </a:lnTo>
                  <a:lnTo>
                    <a:pt x="1819275" y="0"/>
                  </a:lnTo>
                  <a:lnTo>
                    <a:pt x="1719072" y="2730"/>
                  </a:lnTo>
                  <a:lnTo>
                    <a:pt x="1620291" y="10833"/>
                  </a:lnTo>
                  <a:lnTo>
                    <a:pt x="1523060" y="24168"/>
                  </a:lnTo>
                  <a:lnTo>
                    <a:pt x="1427530" y="42583"/>
                  </a:lnTo>
                  <a:lnTo>
                    <a:pt x="1333842" y="65938"/>
                  </a:lnTo>
                  <a:lnTo>
                    <a:pt x="1242136" y="94094"/>
                  </a:lnTo>
                  <a:lnTo>
                    <a:pt x="1152550" y="126898"/>
                  </a:lnTo>
                  <a:lnTo>
                    <a:pt x="1065225" y="164223"/>
                  </a:lnTo>
                  <a:lnTo>
                    <a:pt x="980313" y="205917"/>
                  </a:lnTo>
                  <a:lnTo>
                    <a:pt x="897940" y="251828"/>
                  </a:lnTo>
                  <a:lnTo>
                    <a:pt x="818248" y="301828"/>
                  </a:lnTo>
                  <a:lnTo>
                    <a:pt x="741375" y="355765"/>
                  </a:lnTo>
                  <a:lnTo>
                    <a:pt x="667473" y="413512"/>
                  </a:lnTo>
                  <a:lnTo>
                    <a:pt x="596684" y="474891"/>
                  </a:lnTo>
                  <a:lnTo>
                    <a:pt x="529132" y="539800"/>
                  </a:lnTo>
                  <a:lnTo>
                    <a:pt x="464972" y="608063"/>
                  </a:lnTo>
                  <a:lnTo>
                    <a:pt x="404342" y="679551"/>
                  </a:lnTo>
                  <a:lnTo>
                    <a:pt x="347383" y="754126"/>
                  </a:lnTo>
                  <a:lnTo>
                    <a:pt x="294220" y="831634"/>
                  </a:lnTo>
                  <a:lnTo>
                    <a:pt x="245021" y="911936"/>
                  </a:lnTo>
                  <a:lnTo>
                    <a:pt x="199910" y="994905"/>
                  </a:lnTo>
                  <a:lnTo>
                    <a:pt x="159029" y="1080363"/>
                  </a:lnTo>
                  <a:lnTo>
                    <a:pt x="122529" y="1168196"/>
                  </a:lnTo>
                  <a:lnTo>
                    <a:pt x="105956" y="1212964"/>
                  </a:lnTo>
                  <a:lnTo>
                    <a:pt x="542683" y="1212964"/>
                  </a:lnTo>
                  <a:lnTo>
                    <a:pt x="586892" y="1127810"/>
                  </a:lnTo>
                  <a:lnTo>
                    <a:pt x="636549" y="1046124"/>
                  </a:lnTo>
                  <a:lnTo>
                    <a:pt x="691413" y="968171"/>
                  </a:lnTo>
                  <a:lnTo>
                    <a:pt x="751230" y="894168"/>
                  </a:lnTo>
                  <a:lnTo>
                    <a:pt x="815784" y="824382"/>
                  </a:lnTo>
                  <a:lnTo>
                    <a:pt x="884809" y="759053"/>
                  </a:lnTo>
                  <a:lnTo>
                    <a:pt x="958075" y="698436"/>
                  </a:lnTo>
                  <a:lnTo>
                    <a:pt x="1035329" y="642772"/>
                  </a:lnTo>
                  <a:lnTo>
                    <a:pt x="1116342" y="592302"/>
                  </a:lnTo>
                  <a:lnTo>
                    <a:pt x="1200873" y="547281"/>
                  </a:lnTo>
                  <a:lnTo>
                    <a:pt x="1288681" y="507949"/>
                  </a:lnTo>
                  <a:lnTo>
                    <a:pt x="1333728" y="490499"/>
                  </a:lnTo>
                  <a:lnTo>
                    <a:pt x="1379512" y="474560"/>
                  </a:lnTo>
                  <a:lnTo>
                    <a:pt x="1425981" y="460171"/>
                  </a:lnTo>
                  <a:lnTo>
                    <a:pt x="1473136" y="447357"/>
                  </a:lnTo>
                  <a:lnTo>
                    <a:pt x="1520913" y="436156"/>
                  </a:lnTo>
                  <a:lnTo>
                    <a:pt x="1569300" y="426593"/>
                  </a:lnTo>
                  <a:lnTo>
                    <a:pt x="1618259" y="418693"/>
                  </a:lnTo>
                  <a:lnTo>
                    <a:pt x="1667776" y="412496"/>
                  </a:lnTo>
                  <a:lnTo>
                    <a:pt x="1717802" y="408038"/>
                  </a:lnTo>
                  <a:lnTo>
                    <a:pt x="1768309" y="405333"/>
                  </a:lnTo>
                  <a:lnTo>
                    <a:pt x="1819275" y="404431"/>
                  </a:lnTo>
                  <a:lnTo>
                    <a:pt x="1916036" y="407695"/>
                  </a:lnTo>
                  <a:lnTo>
                    <a:pt x="2011057" y="417372"/>
                  </a:lnTo>
                  <a:lnTo>
                    <a:pt x="2104136" y="433222"/>
                  </a:lnTo>
                  <a:lnTo>
                    <a:pt x="2195068" y="455053"/>
                  </a:lnTo>
                  <a:lnTo>
                    <a:pt x="2283612" y="482650"/>
                  </a:lnTo>
                  <a:lnTo>
                    <a:pt x="2369591" y="515797"/>
                  </a:lnTo>
                  <a:lnTo>
                    <a:pt x="2452763" y="554278"/>
                  </a:lnTo>
                  <a:lnTo>
                    <a:pt x="2532951" y="597890"/>
                  </a:lnTo>
                  <a:lnTo>
                    <a:pt x="2609900" y="646404"/>
                  </a:lnTo>
                  <a:lnTo>
                    <a:pt x="2683433" y="699630"/>
                  </a:lnTo>
                  <a:lnTo>
                    <a:pt x="2753322" y="757326"/>
                  </a:lnTo>
                  <a:lnTo>
                    <a:pt x="2819362" y="819315"/>
                  </a:lnTo>
                  <a:lnTo>
                    <a:pt x="2881338" y="885355"/>
                  </a:lnTo>
                  <a:lnTo>
                    <a:pt x="2939034" y="955255"/>
                  </a:lnTo>
                  <a:lnTo>
                    <a:pt x="2992234" y="1028788"/>
                  </a:lnTo>
                  <a:lnTo>
                    <a:pt x="3040735" y="1105750"/>
                  </a:lnTo>
                  <a:lnTo>
                    <a:pt x="3084334" y="1185926"/>
                  </a:lnTo>
                  <a:lnTo>
                    <a:pt x="3122803" y="1269098"/>
                  </a:lnTo>
                  <a:lnTo>
                    <a:pt x="3155937" y="1355064"/>
                  </a:lnTo>
                  <a:lnTo>
                    <a:pt x="3183521" y="1443609"/>
                  </a:lnTo>
                  <a:lnTo>
                    <a:pt x="3205340" y="1534502"/>
                  </a:lnTo>
                  <a:lnTo>
                    <a:pt x="3221190" y="1627568"/>
                  </a:lnTo>
                  <a:lnTo>
                    <a:pt x="3230854" y="1722551"/>
                  </a:lnTo>
                  <a:lnTo>
                    <a:pt x="3234118" y="1819275"/>
                  </a:lnTo>
                  <a:lnTo>
                    <a:pt x="3230854" y="1916036"/>
                  </a:lnTo>
                  <a:lnTo>
                    <a:pt x="3221190" y="2011070"/>
                  </a:lnTo>
                  <a:lnTo>
                    <a:pt x="3205327" y="2104148"/>
                  </a:lnTo>
                  <a:lnTo>
                    <a:pt x="3183496" y="2195080"/>
                  </a:lnTo>
                  <a:lnTo>
                    <a:pt x="3155899" y="2283650"/>
                  </a:lnTo>
                  <a:lnTo>
                    <a:pt x="3122752" y="2369642"/>
                  </a:lnTo>
                  <a:lnTo>
                    <a:pt x="3084271" y="2452840"/>
                  </a:lnTo>
                  <a:lnTo>
                    <a:pt x="3040672" y="2533027"/>
                  </a:lnTo>
                  <a:lnTo>
                    <a:pt x="2992145" y="2610002"/>
                  </a:lnTo>
                  <a:lnTo>
                    <a:pt x="2938932" y="2683560"/>
                  </a:lnTo>
                  <a:lnTo>
                    <a:pt x="2881223" y="2753461"/>
                  </a:lnTo>
                  <a:lnTo>
                    <a:pt x="2819235" y="2819527"/>
                  </a:lnTo>
                  <a:lnTo>
                    <a:pt x="2753195" y="2881515"/>
                  </a:lnTo>
                  <a:lnTo>
                    <a:pt x="2683294" y="2939224"/>
                  </a:lnTo>
                  <a:lnTo>
                    <a:pt x="2609761" y="2992450"/>
                  </a:lnTo>
                  <a:lnTo>
                    <a:pt x="2532799" y="3040977"/>
                  </a:lnTo>
                  <a:lnTo>
                    <a:pt x="2452624" y="3084588"/>
                  </a:lnTo>
                  <a:lnTo>
                    <a:pt x="2369451" y="3123069"/>
                  </a:lnTo>
                  <a:lnTo>
                    <a:pt x="2283485" y="3156216"/>
                  </a:lnTo>
                  <a:lnTo>
                    <a:pt x="2194953" y="3183813"/>
                  </a:lnTo>
                  <a:lnTo>
                    <a:pt x="2104047" y="3205645"/>
                  </a:lnTo>
                  <a:lnTo>
                    <a:pt x="2010994" y="3221507"/>
                  </a:lnTo>
                  <a:lnTo>
                    <a:pt x="1915998" y="3231172"/>
                  </a:lnTo>
                  <a:lnTo>
                    <a:pt x="1819275" y="3234448"/>
                  </a:lnTo>
                  <a:lnTo>
                    <a:pt x="1768309" y="3233547"/>
                  </a:lnTo>
                  <a:lnTo>
                    <a:pt x="1717802" y="3230842"/>
                  </a:lnTo>
                  <a:lnTo>
                    <a:pt x="1667776" y="3226371"/>
                  </a:lnTo>
                  <a:lnTo>
                    <a:pt x="1618259" y="3220174"/>
                  </a:lnTo>
                  <a:lnTo>
                    <a:pt x="1569300" y="3212274"/>
                  </a:lnTo>
                  <a:lnTo>
                    <a:pt x="1520913" y="3202698"/>
                  </a:lnTo>
                  <a:lnTo>
                    <a:pt x="1473136" y="3191484"/>
                  </a:lnTo>
                  <a:lnTo>
                    <a:pt x="1425981" y="3178657"/>
                  </a:lnTo>
                  <a:lnTo>
                    <a:pt x="1379512" y="3164255"/>
                  </a:lnTo>
                  <a:lnTo>
                    <a:pt x="1333728" y="3148304"/>
                  </a:lnTo>
                  <a:lnTo>
                    <a:pt x="1288681" y="3130842"/>
                  </a:lnTo>
                  <a:lnTo>
                    <a:pt x="1200873" y="3091484"/>
                  </a:lnTo>
                  <a:lnTo>
                    <a:pt x="1116342" y="3046438"/>
                  </a:lnTo>
                  <a:lnTo>
                    <a:pt x="1035329" y="2995942"/>
                  </a:lnTo>
                  <a:lnTo>
                    <a:pt x="958075" y="2940240"/>
                  </a:lnTo>
                  <a:lnTo>
                    <a:pt x="884809" y="2879598"/>
                  </a:lnTo>
                  <a:lnTo>
                    <a:pt x="815784" y="2814243"/>
                  </a:lnTo>
                  <a:lnTo>
                    <a:pt x="751230" y="2744432"/>
                  </a:lnTo>
                  <a:lnTo>
                    <a:pt x="691413" y="2670416"/>
                  </a:lnTo>
                  <a:lnTo>
                    <a:pt x="636549" y="2592438"/>
                  </a:lnTo>
                  <a:lnTo>
                    <a:pt x="586892" y="2510752"/>
                  </a:lnTo>
                  <a:lnTo>
                    <a:pt x="542683" y="2425598"/>
                  </a:lnTo>
                  <a:lnTo>
                    <a:pt x="106273" y="2425598"/>
                  </a:lnTo>
                  <a:lnTo>
                    <a:pt x="140500" y="2514562"/>
                  </a:lnTo>
                  <a:lnTo>
                    <a:pt x="179184" y="2601226"/>
                  </a:lnTo>
                  <a:lnTo>
                    <a:pt x="222161" y="2685453"/>
                  </a:lnTo>
                  <a:lnTo>
                    <a:pt x="269303" y="2767101"/>
                  </a:lnTo>
                  <a:lnTo>
                    <a:pt x="320471" y="2846032"/>
                  </a:lnTo>
                  <a:lnTo>
                    <a:pt x="375526" y="2922092"/>
                  </a:lnTo>
                  <a:lnTo>
                    <a:pt x="434314" y="2995142"/>
                  </a:lnTo>
                  <a:lnTo>
                    <a:pt x="496709" y="3065043"/>
                  </a:lnTo>
                  <a:lnTo>
                    <a:pt x="562571" y="3131642"/>
                  </a:lnTo>
                  <a:lnTo>
                    <a:pt x="631736" y="3194799"/>
                  </a:lnTo>
                  <a:lnTo>
                    <a:pt x="704100" y="3254387"/>
                  </a:lnTo>
                  <a:lnTo>
                    <a:pt x="779487" y="3310242"/>
                  </a:lnTo>
                  <a:lnTo>
                    <a:pt x="857770" y="3362223"/>
                  </a:lnTo>
                  <a:lnTo>
                    <a:pt x="938822" y="3410204"/>
                  </a:lnTo>
                  <a:lnTo>
                    <a:pt x="1022477" y="3454019"/>
                  </a:lnTo>
                  <a:lnTo>
                    <a:pt x="1108608" y="3493541"/>
                  </a:lnTo>
                  <a:lnTo>
                    <a:pt x="1197076" y="3528631"/>
                  </a:lnTo>
                  <a:lnTo>
                    <a:pt x="1287741" y="3559124"/>
                  </a:lnTo>
                  <a:lnTo>
                    <a:pt x="1380451" y="3584905"/>
                  </a:lnTo>
                  <a:lnTo>
                    <a:pt x="1475079" y="3605809"/>
                  </a:lnTo>
                  <a:lnTo>
                    <a:pt x="1571472" y="3621697"/>
                  </a:lnTo>
                  <a:lnTo>
                    <a:pt x="1669491" y="3632428"/>
                  </a:lnTo>
                  <a:lnTo>
                    <a:pt x="1769008" y="3637864"/>
                  </a:lnTo>
                  <a:lnTo>
                    <a:pt x="1867674" y="3637915"/>
                  </a:lnTo>
                  <a:lnTo>
                    <a:pt x="1963534" y="3632898"/>
                  </a:lnTo>
                  <a:lnTo>
                    <a:pt x="2058022" y="3622967"/>
                  </a:lnTo>
                  <a:lnTo>
                    <a:pt x="2151037" y="3608247"/>
                  </a:lnTo>
                  <a:lnTo>
                    <a:pt x="2242439" y="3588893"/>
                  </a:lnTo>
                  <a:lnTo>
                    <a:pt x="2332101" y="3565004"/>
                  </a:lnTo>
                  <a:lnTo>
                    <a:pt x="2419883" y="3536721"/>
                  </a:lnTo>
                  <a:lnTo>
                    <a:pt x="2505684" y="3504171"/>
                  </a:lnTo>
                  <a:lnTo>
                    <a:pt x="2589365" y="3467468"/>
                  </a:lnTo>
                  <a:lnTo>
                    <a:pt x="2670797" y="3426752"/>
                  </a:lnTo>
                  <a:lnTo>
                    <a:pt x="2749867" y="3382149"/>
                  </a:lnTo>
                  <a:lnTo>
                    <a:pt x="2826423" y="3333775"/>
                  </a:lnTo>
                  <a:lnTo>
                    <a:pt x="2900362" y="3281756"/>
                  </a:lnTo>
                  <a:lnTo>
                    <a:pt x="2971546" y="3226231"/>
                  </a:lnTo>
                  <a:lnTo>
                    <a:pt x="3039859" y="3167329"/>
                  </a:lnTo>
                  <a:lnTo>
                    <a:pt x="3105162" y="3105162"/>
                  </a:lnTo>
                  <a:lnTo>
                    <a:pt x="3167329" y="3039859"/>
                  </a:lnTo>
                  <a:lnTo>
                    <a:pt x="3226231" y="2971546"/>
                  </a:lnTo>
                  <a:lnTo>
                    <a:pt x="3281756" y="2900362"/>
                  </a:lnTo>
                  <a:lnTo>
                    <a:pt x="3333775" y="2826423"/>
                  </a:lnTo>
                  <a:lnTo>
                    <a:pt x="3382149" y="2749867"/>
                  </a:lnTo>
                  <a:lnTo>
                    <a:pt x="3426752" y="2670810"/>
                  </a:lnTo>
                  <a:lnTo>
                    <a:pt x="3467468" y="2589365"/>
                  </a:lnTo>
                  <a:lnTo>
                    <a:pt x="3504171" y="2505684"/>
                  </a:lnTo>
                  <a:lnTo>
                    <a:pt x="3536721" y="2419883"/>
                  </a:lnTo>
                  <a:lnTo>
                    <a:pt x="3565004" y="2332101"/>
                  </a:lnTo>
                  <a:lnTo>
                    <a:pt x="3588893" y="2242439"/>
                  </a:lnTo>
                  <a:lnTo>
                    <a:pt x="3608247" y="2151037"/>
                  </a:lnTo>
                  <a:lnTo>
                    <a:pt x="3622967" y="2058035"/>
                  </a:lnTo>
                  <a:lnTo>
                    <a:pt x="3632885" y="1963534"/>
                  </a:lnTo>
                  <a:lnTo>
                    <a:pt x="3637915" y="1867674"/>
                  </a:lnTo>
                  <a:lnTo>
                    <a:pt x="3637915" y="1770888"/>
                  </a:lnTo>
                  <a:close/>
                </a:path>
              </a:pathLst>
            </a:custGeom>
            <a:solidFill>
              <a:srgbClr val="DBEB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270194" y="2200114"/>
            <a:ext cx="4002404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45">
                <a:solidFill>
                  <a:srgbClr val="FFFFFF"/>
                </a:solidFill>
              </a:rPr>
              <a:t>E</a:t>
            </a:r>
            <a:r>
              <a:rPr dirty="0" spc="-295">
                <a:solidFill>
                  <a:srgbClr val="FFFFFF"/>
                </a:solidFill>
              </a:rPr>
              <a:t>A</a:t>
            </a:r>
            <a:r>
              <a:rPr dirty="0" spc="135">
                <a:solidFill>
                  <a:srgbClr val="FFFFFF"/>
                </a:solidFill>
              </a:rPr>
              <a:t>S</a:t>
            </a:r>
            <a:r>
              <a:rPr dirty="0" spc="-620">
                <a:solidFill>
                  <a:srgbClr val="FFFFFF"/>
                </a:solidFill>
              </a:rPr>
              <a:t>E</a:t>
            </a:r>
            <a:r>
              <a:rPr dirty="0" spc="5">
                <a:solidFill>
                  <a:srgbClr val="FFFFFF"/>
                </a:solidFill>
              </a:rPr>
              <a:t> </a:t>
            </a:r>
            <a:r>
              <a:rPr dirty="0" spc="-475">
                <a:solidFill>
                  <a:srgbClr val="FFFFFF"/>
                </a:solidFill>
              </a:rPr>
              <a:t>O</a:t>
            </a:r>
            <a:r>
              <a:rPr dirty="0" spc="-645">
                <a:solidFill>
                  <a:srgbClr val="FFFFFF"/>
                </a:solidFill>
              </a:rPr>
              <a:t>F</a:t>
            </a:r>
            <a:r>
              <a:rPr dirty="0" spc="5">
                <a:solidFill>
                  <a:srgbClr val="FFFFFF"/>
                </a:solidFill>
              </a:rPr>
              <a:t> </a:t>
            </a:r>
            <a:r>
              <a:rPr dirty="0" spc="-295">
                <a:solidFill>
                  <a:srgbClr val="FFFFFF"/>
                </a:solidFill>
              </a:rPr>
              <a:t>A</a:t>
            </a:r>
            <a:r>
              <a:rPr dirty="0" spc="-225">
                <a:solidFill>
                  <a:srgbClr val="FFFFFF"/>
                </a:solidFill>
              </a:rPr>
              <a:t>CC</a:t>
            </a:r>
            <a:r>
              <a:rPr dirty="0" spc="-445">
                <a:solidFill>
                  <a:srgbClr val="FFFFFF"/>
                </a:solidFill>
              </a:rPr>
              <a:t>E</a:t>
            </a:r>
            <a:r>
              <a:rPr dirty="0" spc="135">
                <a:solidFill>
                  <a:srgbClr val="FFFFFF"/>
                </a:solidFill>
              </a:rPr>
              <a:t>S</a:t>
            </a:r>
            <a:r>
              <a:rPr dirty="0" spc="-40">
                <a:solidFill>
                  <a:srgbClr val="FFFFFF"/>
                </a:solidFill>
              </a:rPr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257056" y="3178351"/>
            <a:ext cx="1201547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920750">
              <a:lnSpc>
                <a:spcPct val="125000"/>
              </a:lnSpc>
              <a:spcBef>
                <a:spcPts val="100"/>
              </a:spcBef>
            </a:pP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Employees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Verdana"/>
                <a:cs typeface="Verdana"/>
              </a:rPr>
              <a:t>are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1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longer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required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8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85">
                <a:solidFill>
                  <a:srgbClr val="FFFFFF"/>
                </a:solidFill>
                <a:latin typeface="Verdana"/>
                <a:cs typeface="Verdana"/>
              </a:rPr>
              <a:t>enter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85">
                <a:solidFill>
                  <a:srgbClr val="FFFFFF"/>
                </a:solidFill>
                <a:latin typeface="Verdana"/>
                <a:cs typeface="Verdana"/>
              </a:rPr>
              <a:t>data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again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into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Verdana"/>
                <a:cs typeface="Verdana"/>
              </a:rPr>
              <a:t>various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Verdana"/>
                <a:cs typeface="Verdana"/>
              </a:rPr>
              <a:t>systems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Verdana"/>
                <a:cs typeface="Verdana"/>
              </a:rPr>
              <a:t>fix </a:t>
            </a:r>
            <a:r>
              <a:rPr dirty="0" sz="2000" spc="-6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inconsistencies </a:t>
            </a:r>
            <a:r>
              <a:rPr dirty="0" sz="2000" spc="45">
                <a:solidFill>
                  <a:srgbClr val="FFFFFF"/>
                </a:solidFill>
                <a:latin typeface="Verdana"/>
                <a:cs typeface="Verdana"/>
              </a:rPr>
              <a:t>or errors </a:t>
            </a:r>
            <a:r>
              <a:rPr dirty="0" sz="2000" spc="85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dirty="0" sz="2000" spc="90">
                <a:solidFill>
                  <a:srgbClr val="FFFFFF"/>
                </a:solidFill>
                <a:latin typeface="Verdana"/>
                <a:cs typeface="Verdana"/>
              </a:rPr>
              <a:t>those </a:t>
            </a:r>
            <a:r>
              <a:rPr dirty="0" sz="2000" spc="30">
                <a:solidFill>
                  <a:srgbClr val="FFFFFF"/>
                </a:solidFill>
                <a:latin typeface="Verdana"/>
                <a:cs typeface="Verdana"/>
              </a:rPr>
              <a:t>systems. </a:t>
            </a:r>
            <a:r>
              <a:rPr dirty="0" sz="2000" spc="25">
                <a:solidFill>
                  <a:srgbClr val="FFFFFF"/>
                </a:solidFill>
                <a:latin typeface="Verdana"/>
                <a:cs typeface="Verdana"/>
              </a:rPr>
              <a:t>Instead, </a:t>
            </a:r>
            <a:r>
              <a:rPr dirty="0" sz="2000" spc="95">
                <a:solidFill>
                  <a:srgbClr val="FFFFFF"/>
                </a:solidFill>
                <a:latin typeface="Verdana"/>
                <a:cs typeface="Verdana"/>
              </a:rPr>
              <a:t>correct </a:t>
            </a:r>
            <a:r>
              <a:rPr dirty="0" sz="2000" spc="85">
                <a:solidFill>
                  <a:srgbClr val="FFFFFF"/>
                </a:solidFill>
                <a:latin typeface="Verdana"/>
                <a:cs typeface="Verdana"/>
              </a:rPr>
              <a:t>data </a:t>
            </a:r>
            <a:r>
              <a:rPr dirty="0" sz="2000" spc="15">
                <a:solidFill>
                  <a:srgbClr val="FFFFFF"/>
                </a:solidFill>
                <a:latin typeface="Verdana"/>
                <a:cs typeface="Verdana"/>
              </a:rPr>
              <a:t>is </a:t>
            </a:r>
            <a:r>
              <a:rPr dirty="0" sz="2000" spc="70">
                <a:solidFill>
                  <a:srgbClr val="FFFFFF"/>
                </a:solidFill>
                <a:latin typeface="Verdana"/>
                <a:cs typeface="Verdana"/>
              </a:rPr>
              <a:t>available </a:t>
            </a:r>
            <a:r>
              <a:rPr dirty="0" sz="2000" spc="55">
                <a:solidFill>
                  <a:srgbClr val="FFFFFF"/>
                </a:solidFill>
                <a:latin typeface="Verdana"/>
                <a:cs typeface="Verdana"/>
              </a:rPr>
              <a:t>for 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all </a:t>
            </a:r>
            <a:r>
              <a:rPr dirty="0" sz="2000" spc="5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employees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8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80">
                <a:solidFill>
                  <a:srgbClr val="FFFFFF"/>
                </a:solidFill>
                <a:latin typeface="Verdana"/>
                <a:cs typeface="Verdana"/>
              </a:rPr>
              <a:t>access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Verdana"/>
                <a:cs typeface="Verdana"/>
              </a:rPr>
              <a:t>share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85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Verdana"/>
                <a:cs typeface="Verdana"/>
              </a:rPr>
              <a:t>real-time,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creating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more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Verdana"/>
                <a:cs typeface="Verdana"/>
              </a:rPr>
              <a:t>departmental,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Verdana"/>
                <a:cs typeface="Verdana"/>
              </a:rPr>
              <a:t>regional,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dirty="0" sz="2000" spc="-6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85">
                <a:solidFill>
                  <a:srgbClr val="FFFFFF"/>
                </a:solidFill>
                <a:latin typeface="Verdana"/>
                <a:cs typeface="Verdana"/>
              </a:rPr>
              <a:t>local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collaboration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80">
                <a:solidFill>
                  <a:srgbClr val="FFFFFF"/>
                </a:solidFill>
                <a:latin typeface="Verdana"/>
                <a:cs typeface="Verdana"/>
              </a:rPr>
              <a:t>raising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Verdana"/>
                <a:cs typeface="Verdana"/>
              </a:rPr>
              <a:t>overall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Verdana"/>
                <a:cs typeface="Verdana"/>
              </a:rPr>
              <a:t>corporate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75">
                <a:solidFill>
                  <a:srgbClr val="FFFFFF"/>
                </a:solidFill>
                <a:latin typeface="Verdana"/>
                <a:cs typeface="Verdana"/>
              </a:rPr>
              <a:t>productivity.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48854" y="7164432"/>
            <a:ext cx="85725" cy="1228725"/>
            <a:chOff x="1348854" y="7164432"/>
            <a:chExt cx="85725" cy="122872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8854" y="7164432"/>
              <a:ext cx="85725" cy="857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8854" y="7545432"/>
              <a:ext cx="85725" cy="857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8854" y="7926432"/>
              <a:ext cx="85725" cy="857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8854" y="8307432"/>
              <a:ext cx="85725" cy="8572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256258" y="5778677"/>
            <a:ext cx="7592059" cy="2716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2000" spc="155">
                <a:solidFill>
                  <a:srgbClr val="DBEBF9"/>
                </a:solidFill>
                <a:latin typeface="Tahoma"/>
                <a:cs typeface="Tahoma"/>
              </a:rPr>
              <a:t>The</a:t>
            </a:r>
            <a:r>
              <a:rPr dirty="0" sz="2000" spc="3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75">
                <a:solidFill>
                  <a:srgbClr val="DBEBF9"/>
                </a:solidFill>
                <a:latin typeface="Tahoma"/>
                <a:cs typeface="Tahoma"/>
              </a:rPr>
              <a:t>combined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54">
                <a:solidFill>
                  <a:srgbClr val="DBEBF9"/>
                </a:solidFill>
                <a:latin typeface="Tahoma"/>
                <a:cs typeface="Tahoma"/>
              </a:rPr>
              <a:t>components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that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60">
                <a:solidFill>
                  <a:srgbClr val="DBEBF9"/>
                </a:solidFill>
                <a:latin typeface="Tahoma"/>
                <a:cs typeface="Tahoma"/>
              </a:rPr>
              <a:t>make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54">
                <a:solidFill>
                  <a:srgbClr val="DBEBF9"/>
                </a:solidFill>
                <a:latin typeface="Tahoma"/>
                <a:cs typeface="Tahoma"/>
              </a:rPr>
              <a:t>up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the</a:t>
            </a:r>
            <a:r>
              <a:rPr dirty="0" sz="2000" spc="3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85">
                <a:solidFill>
                  <a:srgbClr val="DBEBF9"/>
                </a:solidFill>
                <a:latin typeface="Tahoma"/>
                <a:cs typeface="Tahoma"/>
              </a:rPr>
              <a:t>DCAA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85">
                <a:solidFill>
                  <a:srgbClr val="DBEBF9"/>
                </a:solidFill>
                <a:latin typeface="Tahoma"/>
                <a:cs typeface="Tahoma"/>
              </a:rPr>
              <a:t>On- </a:t>
            </a:r>
            <a:r>
              <a:rPr dirty="0" sz="2000" spc="-61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75">
                <a:solidFill>
                  <a:srgbClr val="DBEBF9"/>
                </a:solidFill>
                <a:latin typeface="Tahoma"/>
                <a:cs typeface="Tahoma"/>
              </a:rPr>
              <a:t>Demand</a:t>
            </a:r>
            <a:r>
              <a:rPr dirty="0" sz="2000" spc="3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04">
                <a:solidFill>
                  <a:srgbClr val="DBEBF9"/>
                </a:solidFill>
                <a:latin typeface="Tahoma"/>
                <a:cs typeface="Tahoma"/>
              </a:rPr>
              <a:t>solution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20">
                <a:solidFill>
                  <a:srgbClr val="DBEBF9"/>
                </a:solidFill>
                <a:latin typeface="Tahoma"/>
                <a:cs typeface="Tahoma"/>
              </a:rPr>
              <a:t>support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the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20">
                <a:solidFill>
                  <a:srgbClr val="DBEBF9"/>
                </a:solidFill>
                <a:latin typeface="Tahoma"/>
                <a:cs typeface="Tahoma"/>
              </a:rPr>
              <a:t>following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75">
                <a:solidFill>
                  <a:srgbClr val="DBEBF9"/>
                </a:solidFill>
                <a:latin typeface="Tahoma"/>
                <a:cs typeface="Tahoma"/>
              </a:rPr>
              <a:t>functionality: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00">
              <a:latin typeface="Tahoma"/>
              <a:cs typeface="Tahoma"/>
            </a:endParaRPr>
          </a:p>
          <a:p>
            <a:pPr algn="just" marL="323850" marR="3544570">
              <a:lnSpc>
                <a:spcPct val="125000"/>
              </a:lnSpc>
            </a:pPr>
            <a:r>
              <a:rPr dirty="0" sz="2000" spc="55">
                <a:solidFill>
                  <a:srgbClr val="DBEBF9"/>
                </a:solidFill>
                <a:latin typeface="Verdana"/>
                <a:cs typeface="Verdana"/>
              </a:rPr>
              <a:t>Status </a:t>
            </a:r>
            <a:r>
              <a:rPr dirty="0" sz="2000" spc="90">
                <a:solidFill>
                  <a:srgbClr val="DBEBF9"/>
                </a:solidFill>
                <a:latin typeface="Verdana"/>
                <a:cs typeface="Verdana"/>
              </a:rPr>
              <a:t>Reports </a:t>
            </a:r>
            <a:r>
              <a:rPr dirty="0" sz="2000" spc="55">
                <a:solidFill>
                  <a:srgbClr val="DBEBF9"/>
                </a:solidFill>
                <a:latin typeface="Verdana"/>
                <a:cs typeface="Verdana"/>
              </a:rPr>
              <a:t>for </a:t>
            </a:r>
            <a:r>
              <a:rPr dirty="0" sz="2000" spc="95">
                <a:solidFill>
                  <a:srgbClr val="DBEBF9"/>
                </a:solidFill>
                <a:latin typeface="Verdana"/>
                <a:cs typeface="Verdana"/>
              </a:rPr>
              <a:t>Projects </a:t>
            </a:r>
            <a:r>
              <a:rPr dirty="0" sz="2000" spc="-695">
                <a:solidFill>
                  <a:srgbClr val="DBEBF9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DBEBF9"/>
                </a:solidFill>
                <a:latin typeface="Verdana"/>
                <a:cs typeface="Verdana"/>
              </a:rPr>
              <a:t>Allocation</a:t>
            </a:r>
            <a:r>
              <a:rPr dirty="0" sz="2000" spc="-20">
                <a:solidFill>
                  <a:srgbClr val="DBEBF9"/>
                </a:solidFill>
                <a:latin typeface="Verdana"/>
                <a:cs typeface="Verdana"/>
              </a:rPr>
              <a:t> </a:t>
            </a:r>
            <a:r>
              <a:rPr dirty="0" sz="2000" spc="60">
                <a:solidFill>
                  <a:srgbClr val="DBEBF9"/>
                </a:solidFill>
                <a:latin typeface="Verdana"/>
                <a:cs typeface="Verdana"/>
              </a:rPr>
              <a:t>of</a:t>
            </a:r>
            <a:r>
              <a:rPr dirty="0" sz="2000" spc="-15">
                <a:solidFill>
                  <a:srgbClr val="DBEBF9"/>
                </a:solidFill>
                <a:latin typeface="Verdana"/>
                <a:cs typeface="Verdana"/>
              </a:rPr>
              <a:t> </a:t>
            </a:r>
            <a:r>
              <a:rPr dirty="0" sz="2000" spc="75">
                <a:solidFill>
                  <a:srgbClr val="DBEBF9"/>
                </a:solidFill>
                <a:latin typeface="Verdana"/>
                <a:cs typeface="Verdana"/>
              </a:rPr>
              <a:t>Indirect</a:t>
            </a:r>
            <a:r>
              <a:rPr dirty="0" sz="2000" spc="-20">
                <a:solidFill>
                  <a:srgbClr val="DBEBF9"/>
                </a:solidFill>
                <a:latin typeface="Verdana"/>
                <a:cs typeface="Verdana"/>
              </a:rPr>
              <a:t> </a:t>
            </a:r>
            <a:r>
              <a:rPr dirty="0" sz="2000" spc="65">
                <a:solidFill>
                  <a:srgbClr val="DBEBF9"/>
                </a:solidFill>
                <a:latin typeface="Verdana"/>
                <a:cs typeface="Verdana"/>
              </a:rPr>
              <a:t>Costs </a:t>
            </a:r>
            <a:r>
              <a:rPr dirty="0" sz="2000" spc="-690">
                <a:solidFill>
                  <a:srgbClr val="DBEBF9"/>
                </a:solidFill>
                <a:latin typeface="Verdana"/>
                <a:cs typeface="Verdana"/>
              </a:rPr>
              <a:t> </a:t>
            </a:r>
            <a:r>
              <a:rPr dirty="0" sz="2000" spc="75">
                <a:solidFill>
                  <a:srgbClr val="DBEBF9"/>
                </a:solidFill>
                <a:latin typeface="Verdana"/>
                <a:cs typeface="Verdana"/>
              </a:rPr>
              <a:t>Cost</a:t>
            </a:r>
            <a:r>
              <a:rPr dirty="0" sz="2000" spc="-25">
                <a:solidFill>
                  <a:srgbClr val="DBEBF9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DBEBF9"/>
                </a:solidFill>
                <a:latin typeface="Verdana"/>
                <a:cs typeface="Verdana"/>
              </a:rPr>
              <a:t>Allocation</a:t>
            </a:r>
            <a:r>
              <a:rPr dirty="0" sz="2000" spc="-20">
                <a:solidFill>
                  <a:srgbClr val="DBEBF9"/>
                </a:solidFill>
                <a:latin typeface="Verdana"/>
                <a:cs typeface="Verdana"/>
              </a:rPr>
              <a:t> </a:t>
            </a:r>
            <a:r>
              <a:rPr dirty="0" sz="2000" spc="55">
                <a:solidFill>
                  <a:srgbClr val="DBEBF9"/>
                </a:solidFill>
                <a:latin typeface="Verdana"/>
                <a:cs typeface="Verdana"/>
              </a:rPr>
              <a:t>for</a:t>
            </a:r>
            <a:r>
              <a:rPr dirty="0" sz="2000" spc="-20">
                <a:solidFill>
                  <a:srgbClr val="DBEBF9"/>
                </a:solidFill>
                <a:latin typeface="Verdana"/>
                <a:cs typeface="Verdana"/>
              </a:rPr>
              <a:t> </a:t>
            </a:r>
            <a:r>
              <a:rPr dirty="0" sz="2000" spc="85">
                <a:solidFill>
                  <a:srgbClr val="DBEBF9"/>
                </a:solidFill>
                <a:latin typeface="Verdana"/>
                <a:cs typeface="Verdana"/>
              </a:rPr>
              <a:t>Payroll</a:t>
            </a:r>
            <a:endParaRPr sz="2000">
              <a:latin typeface="Verdana"/>
              <a:cs typeface="Verdana"/>
            </a:endParaRPr>
          </a:p>
          <a:p>
            <a:pPr algn="just" marL="323850">
              <a:lnSpc>
                <a:spcPct val="100000"/>
              </a:lnSpc>
              <a:spcBef>
                <a:spcPts val="600"/>
              </a:spcBef>
            </a:pPr>
            <a:r>
              <a:rPr dirty="0" sz="2000" spc="90">
                <a:solidFill>
                  <a:srgbClr val="DBEBF9"/>
                </a:solidFill>
                <a:latin typeface="Verdana"/>
                <a:cs typeface="Verdana"/>
              </a:rPr>
              <a:t>Time</a:t>
            </a:r>
            <a:r>
              <a:rPr dirty="0" sz="2000" spc="-30">
                <a:solidFill>
                  <a:srgbClr val="DBEBF9"/>
                </a:solidFill>
                <a:latin typeface="Verdana"/>
                <a:cs typeface="Verdana"/>
              </a:rPr>
              <a:t> </a:t>
            </a:r>
            <a:r>
              <a:rPr dirty="0" sz="2000" spc="75">
                <a:solidFill>
                  <a:srgbClr val="DBEBF9"/>
                </a:solidFill>
                <a:latin typeface="Verdana"/>
                <a:cs typeface="Verdana"/>
              </a:rPr>
              <a:t>Entry</a:t>
            </a:r>
            <a:r>
              <a:rPr dirty="0" sz="2000" spc="-30">
                <a:solidFill>
                  <a:srgbClr val="DBEBF9"/>
                </a:solidFill>
                <a:latin typeface="Verdana"/>
                <a:cs typeface="Verdana"/>
              </a:rPr>
              <a:t> </a:t>
            </a:r>
            <a:r>
              <a:rPr dirty="0" sz="2000" spc="120">
                <a:solidFill>
                  <a:srgbClr val="DBEBF9"/>
                </a:solidFill>
                <a:latin typeface="Verdana"/>
                <a:cs typeface="Verdana"/>
              </a:rPr>
              <a:t>Compliant</a:t>
            </a:r>
            <a:r>
              <a:rPr dirty="0" sz="2000" spc="-25">
                <a:solidFill>
                  <a:srgbClr val="DBEBF9"/>
                </a:solidFill>
                <a:latin typeface="Verdana"/>
                <a:cs typeface="Verdana"/>
              </a:rPr>
              <a:t> </a:t>
            </a:r>
            <a:r>
              <a:rPr dirty="0" sz="2000" spc="125">
                <a:solidFill>
                  <a:srgbClr val="DBEBF9"/>
                </a:solidFill>
                <a:latin typeface="Verdana"/>
                <a:cs typeface="Verdana"/>
              </a:rPr>
              <a:t>with</a:t>
            </a:r>
            <a:r>
              <a:rPr dirty="0" sz="2000" spc="-30">
                <a:solidFill>
                  <a:srgbClr val="DBEBF9"/>
                </a:solidFill>
                <a:latin typeface="Verdana"/>
                <a:cs typeface="Verdana"/>
              </a:rPr>
              <a:t> </a:t>
            </a:r>
            <a:r>
              <a:rPr dirty="0" sz="2000" spc="140">
                <a:solidFill>
                  <a:srgbClr val="DBEBF9"/>
                </a:solidFill>
                <a:latin typeface="Verdana"/>
                <a:cs typeface="Verdana"/>
              </a:rPr>
              <a:t>DCAA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A73C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915035"/>
            <a:ext cx="7879715" cy="17208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dirty="0" spc="135">
                <a:solidFill>
                  <a:srgbClr val="FFFFFF"/>
                </a:solidFill>
              </a:rPr>
              <a:t>S</a:t>
            </a:r>
            <a:r>
              <a:rPr dirty="0" spc="-650">
                <a:solidFill>
                  <a:srgbClr val="FFFFFF"/>
                </a:solidFill>
              </a:rPr>
              <a:t>O</a:t>
            </a:r>
            <a:r>
              <a:rPr dirty="0" spc="5">
                <a:solidFill>
                  <a:srgbClr val="FFFFFF"/>
                </a:solidFill>
              </a:rPr>
              <a:t> </a:t>
            </a:r>
            <a:r>
              <a:rPr dirty="0" spc="-420">
                <a:solidFill>
                  <a:srgbClr val="FFFFFF"/>
                </a:solidFill>
              </a:rPr>
              <a:t>W</a:t>
            </a:r>
            <a:r>
              <a:rPr dirty="0" spc="-275">
                <a:solidFill>
                  <a:srgbClr val="FFFFFF"/>
                </a:solidFill>
              </a:rPr>
              <a:t>H</a:t>
            </a:r>
            <a:r>
              <a:rPr dirty="0" spc="-430">
                <a:solidFill>
                  <a:srgbClr val="FFFFFF"/>
                </a:solidFill>
              </a:rPr>
              <a:t>Y</a:t>
            </a:r>
            <a:r>
              <a:rPr dirty="0" spc="5">
                <a:solidFill>
                  <a:srgbClr val="FFFFFF"/>
                </a:solidFill>
              </a:rPr>
              <a:t> </a:t>
            </a:r>
            <a:r>
              <a:rPr dirty="0" spc="135">
                <a:solidFill>
                  <a:srgbClr val="FFFFFF"/>
                </a:solidFill>
              </a:rPr>
              <a:t>S</a:t>
            </a:r>
            <a:r>
              <a:rPr dirty="0" spc="-275">
                <a:solidFill>
                  <a:srgbClr val="FFFFFF"/>
                </a:solidFill>
              </a:rPr>
              <a:t>H</a:t>
            </a:r>
            <a:r>
              <a:rPr dirty="0" spc="-475">
                <a:solidFill>
                  <a:srgbClr val="FFFFFF"/>
                </a:solidFill>
              </a:rPr>
              <a:t>O</a:t>
            </a:r>
            <a:r>
              <a:rPr dirty="0" spc="-335">
                <a:solidFill>
                  <a:srgbClr val="FFFFFF"/>
                </a:solidFill>
              </a:rPr>
              <a:t>U</a:t>
            </a:r>
            <a:r>
              <a:rPr dirty="0" spc="-350">
                <a:solidFill>
                  <a:srgbClr val="FFFFFF"/>
                </a:solidFill>
              </a:rPr>
              <a:t>L</a:t>
            </a:r>
            <a:r>
              <a:rPr dirty="0" spc="-415">
                <a:solidFill>
                  <a:srgbClr val="FFFFFF"/>
                </a:solidFill>
              </a:rPr>
              <a:t>D</a:t>
            </a:r>
            <a:r>
              <a:rPr dirty="0" spc="5">
                <a:solidFill>
                  <a:srgbClr val="FFFFFF"/>
                </a:solidFill>
              </a:rPr>
              <a:t> </a:t>
            </a:r>
            <a:r>
              <a:rPr dirty="0" spc="-254">
                <a:solidFill>
                  <a:srgbClr val="FFFFFF"/>
                </a:solidFill>
              </a:rPr>
              <a:t>Y</a:t>
            </a:r>
            <a:r>
              <a:rPr dirty="0" spc="-475">
                <a:solidFill>
                  <a:srgbClr val="FFFFFF"/>
                </a:solidFill>
              </a:rPr>
              <a:t>O</a:t>
            </a:r>
            <a:r>
              <a:rPr dirty="0" spc="-509">
                <a:solidFill>
                  <a:srgbClr val="FFFFFF"/>
                </a:solidFill>
              </a:rPr>
              <a:t>U</a:t>
            </a:r>
            <a:r>
              <a:rPr dirty="0" spc="5">
                <a:solidFill>
                  <a:srgbClr val="FFFFFF"/>
                </a:solidFill>
              </a:rPr>
              <a:t> </a:t>
            </a:r>
            <a:r>
              <a:rPr dirty="0" spc="-225">
                <a:solidFill>
                  <a:srgbClr val="FFFFFF"/>
                </a:solidFill>
              </a:rPr>
              <a:t>C</a:t>
            </a:r>
            <a:r>
              <a:rPr dirty="0" spc="-275">
                <a:solidFill>
                  <a:srgbClr val="FFFFFF"/>
                </a:solidFill>
              </a:rPr>
              <a:t>H</a:t>
            </a:r>
            <a:r>
              <a:rPr dirty="0" spc="-475">
                <a:solidFill>
                  <a:srgbClr val="FFFFFF"/>
                </a:solidFill>
              </a:rPr>
              <a:t>OO</a:t>
            </a:r>
            <a:r>
              <a:rPr dirty="0" spc="135">
                <a:solidFill>
                  <a:srgbClr val="FFFFFF"/>
                </a:solidFill>
              </a:rPr>
              <a:t>S</a:t>
            </a:r>
            <a:r>
              <a:rPr dirty="0" spc="-440">
                <a:solidFill>
                  <a:srgbClr val="FFFFFF"/>
                </a:solidFill>
              </a:rPr>
              <a:t>E  </a:t>
            </a:r>
            <a:r>
              <a:rPr dirty="0" spc="-470">
                <a:solidFill>
                  <a:srgbClr val="FFFFFF"/>
                </a:solidFill>
              </a:rPr>
              <a:t>F</a:t>
            </a:r>
            <a:r>
              <a:rPr dirty="0" spc="-475">
                <a:solidFill>
                  <a:srgbClr val="FFFFFF"/>
                </a:solidFill>
              </a:rPr>
              <a:t>O</a:t>
            </a:r>
            <a:r>
              <a:rPr dirty="0" spc="-350">
                <a:solidFill>
                  <a:srgbClr val="FFFFFF"/>
                </a:solidFill>
              </a:rPr>
              <a:t>L</a:t>
            </a:r>
            <a:r>
              <a:rPr dirty="0" spc="25">
                <a:solidFill>
                  <a:srgbClr val="FFFFFF"/>
                </a:solidFill>
              </a:rPr>
              <a:t>I</a:t>
            </a:r>
            <a:r>
              <a:rPr dirty="0" spc="-475">
                <a:solidFill>
                  <a:srgbClr val="FFFFFF"/>
                </a:solidFill>
              </a:rPr>
              <a:t>O</a:t>
            </a:r>
            <a:r>
              <a:rPr dirty="0" spc="-229">
                <a:solidFill>
                  <a:srgbClr val="FFFFFF"/>
                </a:solidFill>
              </a:rPr>
              <a:t>3</a:t>
            </a:r>
            <a:r>
              <a:rPr dirty="0" spc="5">
                <a:solidFill>
                  <a:srgbClr val="FFFFFF"/>
                </a:solidFill>
              </a:rPr>
              <a:t> </a:t>
            </a:r>
            <a:r>
              <a:rPr dirty="0" spc="-295">
                <a:solidFill>
                  <a:srgbClr val="FFFFFF"/>
                </a:solidFill>
              </a:rPr>
              <a:t>A</a:t>
            </a:r>
            <a:r>
              <a:rPr dirty="0" spc="-355">
                <a:solidFill>
                  <a:srgbClr val="FFFFFF"/>
                </a:solidFill>
              </a:rPr>
              <a:t>N</a:t>
            </a:r>
            <a:r>
              <a:rPr dirty="0" spc="-415">
                <a:solidFill>
                  <a:srgbClr val="FFFFFF"/>
                </a:solidFill>
              </a:rPr>
              <a:t>D</a:t>
            </a:r>
            <a:r>
              <a:rPr dirty="0" spc="5">
                <a:solidFill>
                  <a:srgbClr val="FFFFFF"/>
                </a:solidFill>
              </a:rPr>
              <a:t> </a:t>
            </a:r>
            <a:r>
              <a:rPr dirty="0" spc="-240">
                <a:solidFill>
                  <a:srgbClr val="FFFFFF"/>
                </a:solidFill>
              </a:rPr>
              <a:t>D</a:t>
            </a:r>
            <a:r>
              <a:rPr dirty="0" spc="-225">
                <a:solidFill>
                  <a:srgbClr val="FFFFFF"/>
                </a:solidFill>
              </a:rPr>
              <a:t>C</a:t>
            </a:r>
            <a:r>
              <a:rPr dirty="0" spc="-295">
                <a:solidFill>
                  <a:srgbClr val="FFFFFF"/>
                </a:solidFill>
              </a:rPr>
              <a:t>AA</a:t>
            </a:r>
            <a:r>
              <a:rPr dirty="0" spc="-50">
                <a:solidFill>
                  <a:srgbClr val="FFFFFF"/>
                </a:solidFill>
              </a:rPr>
              <a:t>-</a:t>
            </a:r>
            <a:r>
              <a:rPr dirty="0" spc="-475">
                <a:solidFill>
                  <a:srgbClr val="FFFFFF"/>
                </a:solidFill>
              </a:rPr>
              <a:t>O</a:t>
            </a:r>
            <a:r>
              <a:rPr dirty="0" spc="-355">
                <a:solidFill>
                  <a:srgbClr val="FFFFFF"/>
                </a:solidFill>
              </a:rPr>
              <a:t>N</a:t>
            </a:r>
            <a:r>
              <a:rPr dirty="0" spc="-50">
                <a:solidFill>
                  <a:srgbClr val="FFFFFF"/>
                </a:solidFill>
              </a:rPr>
              <a:t>-</a:t>
            </a:r>
            <a:r>
              <a:rPr dirty="0" spc="-240">
                <a:solidFill>
                  <a:srgbClr val="FFFFFF"/>
                </a:solidFill>
              </a:rPr>
              <a:t>D</a:t>
            </a:r>
            <a:r>
              <a:rPr dirty="0" spc="-445">
                <a:solidFill>
                  <a:srgbClr val="FFFFFF"/>
                </a:solidFill>
              </a:rPr>
              <a:t>E</a:t>
            </a:r>
            <a:r>
              <a:rPr dirty="0" spc="-65">
                <a:solidFill>
                  <a:srgbClr val="FFFFFF"/>
                </a:solidFill>
              </a:rPr>
              <a:t>M</a:t>
            </a:r>
            <a:r>
              <a:rPr dirty="0" spc="-295">
                <a:solidFill>
                  <a:srgbClr val="FFFFFF"/>
                </a:solidFill>
              </a:rPr>
              <a:t>A</a:t>
            </a:r>
            <a:r>
              <a:rPr dirty="0" spc="-355">
                <a:solidFill>
                  <a:srgbClr val="FFFFFF"/>
                </a:solidFill>
              </a:rPr>
              <a:t>N</a:t>
            </a:r>
            <a:r>
              <a:rPr dirty="0" spc="-240">
                <a:solidFill>
                  <a:srgbClr val="FFFFFF"/>
                </a:solidFill>
              </a:rPr>
              <a:t>D</a:t>
            </a:r>
            <a:r>
              <a:rPr dirty="0" spc="575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8708910"/>
            <a:ext cx="8856345" cy="1578610"/>
          </a:xfrm>
          <a:custGeom>
            <a:avLst/>
            <a:gdLst/>
            <a:ahLst/>
            <a:cxnLst/>
            <a:rect l="l" t="t" r="r" b="b"/>
            <a:pathLst>
              <a:path w="8856345" h="1578609">
                <a:moveTo>
                  <a:pt x="8856104" y="1578089"/>
                </a:moveTo>
                <a:lnTo>
                  <a:pt x="8262226" y="549402"/>
                </a:lnTo>
                <a:lnTo>
                  <a:pt x="4353471" y="549402"/>
                </a:lnTo>
                <a:lnTo>
                  <a:pt x="4036301" y="0"/>
                </a:lnTo>
                <a:lnTo>
                  <a:pt x="0" y="0"/>
                </a:lnTo>
                <a:lnTo>
                  <a:pt x="0" y="1578089"/>
                </a:lnTo>
                <a:lnTo>
                  <a:pt x="3461931" y="1578089"/>
                </a:lnTo>
                <a:lnTo>
                  <a:pt x="4947348" y="1578089"/>
                </a:lnTo>
                <a:lnTo>
                  <a:pt x="8856104" y="1578089"/>
                </a:lnTo>
                <a:close/>
              </a:path>
            </a:pathLst>
          </a:custGeom>
          <a:solidFill>
            <a:srgbClr val="DBEBF9">
              <a:alpha val="678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381590" y="11"/>
            <a:ext cx="7907020" cy="1853564"/>
          </a:xfrm>
          <a:custGeom>
            <a:avLst/>
            <a:gdLst/>
            <a:ahLst/>
            <a:cxnLst/>
            <a:rect l="l" t="t" r="r" b="b"/>
            <a:pathLst>
              <a:path w="7907019" h="1853564">
                <a:moveTo>
                  <a:pt x="7906398" y="0"/>
                </a:moveTo>
                <a:lnTo>
                  <a:pt x="5927471" y="0"/>
                </a:lnTo>
                <a:lnTo>
                  <a:pt x="3644125" y="0"/>
                </a:lnTo>
                <a:lnTo>
                  <a:pt x="0" y="0"/>
                </a:lnTo>
                <a:lnTo>
                  <a:pt x="860526" y="1490586"/>
                </a:lnTo>
                <a:lnTo>
                  <a:pt x="4504652" y="1490586"/>
                </a:lnTo>
                <a:lnTo>
                  <a:pt x="4714087" y="1853361"/>
                </a:lnTo>
                <a:lnTo>
                  <a:pt x="7906398" y="1853361"/>
                </a:lnTo>
                <a:lnTo>
                  <a:pt x="7906398" y="0"/>
                </a:lnTo>
                <a:close/>
              </a:path>
            </a:pathLst>
          </a:custGeom>
          <a:solidFill>
            <a:srgbClr val="DBEBF9">
              <a:alpha val="6783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3531471"/>
            <a:ext cx="85725" cy="857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3912471"/>
            <a:ext cx="85725" cy="857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4674471"/>
            <a:ext cx="85725" cy="857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5436471"/>
            <a:ext cx="85725" cy="857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6198471"/>
            <a:ext cx="85725" cy="857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6960471"/>
            <a:ext cx="85725" cy="857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447750" y="3312384"/>
            <a:ext cx="9584055" cy="421640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2000" spc="245">
                <a:solidFill>
                  <a:srgbClr val="DBEBF9"/>
                </a:solidFill>
                <a:latin typeface="Tahoma"/>
                <a:cs typeface="Tahoma"/>
              </a:rPr>
              <a:t>Award-winning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NetSuite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25">
                <a:solidFill>
                  <a:srgbClr val="DBEBF9"/>
                </a:solidFill>
                <a:latin typeface="Tahoma"/>
                <a:cs typeface="Tahoma"/>
              </a:rPr>
              <a:t>Alliance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95">
                <a:solidFill>
                  <a:srgbClr val="DBEBF9"/>
                </a:solidFill>
                <a:latin typeface="Tahoma"/>
                <a:cs typeface="Tahoma"/>
              </a:rPr>
              <a:t>Partner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65">
                <a:solidFill>
                  <a:srgbClr val="DBEBF9"/>
                </a:solidFill>
                <a:latin typeface="Tahoma"/>
                <a:cs typeface="Tahoma"/>
              </a:rPr>
              <a:t>Folio3</a:t>
            </a:r>
            <a:endParaRPr sz="2000">
              <a:latin typeface="Tahoma"/>
              <a:cs typeface="Tahoma"/>
            </a:endParaRPr>
          </a:p>
          <a:p>
            <a:pPr marL="12700" marR="5080">
              <a:lnSpc>
                <a:spcPct val="125000"/>
              </a:lnSpc>
            </a:pPr>
            <a:r>
              <a:rPr dirty="0" sz="2000" spc="165">
                <a:solidFill>
                  <a:srgbClr val="DBEBF9"/>
                </a:solidFill>
                <a:latin typeface="Tahoma"/>
                <a:cs typeface="Tahoma"/>
              </a:rPr>
              <a:t>Folio3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75">
                <a:solidFill>
                  <a:srgbClr val="DBEBF9"/>
                </a:solidFill>
                <a:latin typeface="Tahoma"/>
                <a:cs typeface="Tahoma"/>
              </a:rPr>
              <a:t>has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29">
                <a:solidFill>
                  <a:srgbClr val="DBEBF9"/>
                </a:solidFill>
                <a:latin typeface="Tahoma"/>
                <a:cs typeface="Tahoma"/>
              </a:rPr>
              <a:t>been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80">
                <a:solidFill>
                  <a:srgbClr val="DBEBF9"/>
                </a:solidFill>
                <a:latin typeface="Tahoma"/>
                <a:cs typeface="Tahoma"/>
              </a:rPr>
              <a:t>named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the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90">
                <a:solidFill>
                  <a:srgbClr val="DBEBF9"/>
                </a:solidFill>
                <a:latin typeface="Tahoma"/>
                <a:cs typeface="Tahoma"/>
              </a:rPr>
              <a:t>EMEA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70">
                <a:solidFill>
                  <a:srgbClr val="DBEBF9"/>
                </a:solidFill>
                <a:latin typeface="Tahoma"/>
                <a:cs typeface="Tahoma"/>
              </a:rPr>
              <a:t>region's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85">
                <a:solidFill>
                  <a:srgbClr val="DBEBF9"/>
                </a:solidFill>
                <a:latin typeface="Tahoma"/>
                <a:cs typeface="Tahoma"/>
              </a:rPr>
              <a:t>2021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60">
                <a:solidFill>
                  <a:srgbClr val="DBEBF9"/>
                </a:solidFill>
                <a:latin typeface="Tahoma"/>
                <a:cs typeface="Tahoma"/>
              </a:rPr>
              <a:t>NETSUITE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50">
                <a:solidFill>
                  <a:srgbClr val="DBEBF9"/>
                </a:solidFill>
                <a:latin typeface="Tahoma"/>
                <a:cs typeface="Tahoma"/>
              </a:rPr>
              <a:t>PARTNER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90">
                <a:solidFill>
                  <a:srgbClr val="DBEBF9"/>
                </a:solidFill>
                <a:latin typeface="Tahoma"/>
                <a:cs typeface="Tahoma"/>
              </a:rPr>
              <a:t>OF </a:t>
            </a:r>
            <a:r>
              <a:rPr dirty="0" sz="2000" spc="-61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80">
                <a:solidFill>
                  <a:srgbClr val="DBEBF9"/>
                </a:solidFill>
                <a:latin typeface="Tahoma"/>
                <a:cs typeface="Tahoma"/>
              </a:rPr>
              <a:t>THE</a:t>
            </a:r>
            <a:r>
              <a:rPr dirty="0" sz="2000" spc="3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80">
                <a:solidFill>
                  <a:srgbClr val="DBEBF9"/>
                </a:solidFill>
                <a:latin typeface="Tahoma"/>
                <a:cs typeface="Tahoma"/>
              </a:rPr>
              <a:t>YEAR.</a:t>
            </a:r>
            <a:endParaRPr sz="2000">
              <a:latin typeface="Tahoma"/>
              <a:cs typeface="Tahoma"/>
            </a:endParaRPr>
          </a:p>
          <a:p>
            <a:pPr marL="12700" marR="430530">
              <a:lnSpc>
                <a:spcPct val="125000"/>
              </a:lnSpc>
            </a:pPr>
            <a:r>
              <a:rPr dirty="0" sz="2000" spc="165">
                <a:solidFill>
                  <a:srgbClr val="DBEBF9"/>
                </a:solidFill>
                <a:latin typeface="Tahoma"/>
                <a:cs typeface="Tahoma"/>
              </a:rPr>
              <a:t>Folio3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95">
                <a:solidFill>
                  <a:srgbClr val="DBEBF9"/>
                </a:solidFill>
                <a:latin typeface="Tahoma"/>
                <a:cs typeface="Tahoma"/>
              </a:rPr>
              <a:t>guarantees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20">
                <a:solidFill>
                  <a:srgbClr val="DBEBF9"/>
                </a:solidFill>
                <a:latin typeface="Tahoma"/>
                <a:cs typeface="Tahoma"/>
              </a:rPr>
              <a:t>a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45">
                <a:solidFill>
                  <a:srgbClr val="DBEBF9"/>
                </a:solidFill>
                <a:latin typeface="Tahoma"/>
                <a:cs typeface="Tahoma"/>
              </a:rPr>
              <a:t>smooth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54">
                <a:solidFill>
                  <a:srgbClr val="DBEBF9"/>
                </a:solidFill>
                <a:latin typeface="Tahoma"/>
                <a:cs typeface="Tahoma"/>
              </a:rPr>
              <a:t>implementation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40">
                <a:solidFill>
                  <a:srgbClr val="DBEBF9"/>
                </a:solidFill>
                <a:latin typeface="Tahoma"/>
                <a:cs typeface="Tahoma"/>
              </a:rPr>
              <a:t>of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NetSuite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45">
                <a:solidFill>
                  <a:srgbClr val="DBEBF9"/>
                </a:solidFill>
                <a:latin typeface="Tahoma"/>
                <a:cs typeface="Tahoma"/>
              </a:rPr>
              <a:t>with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85">
                <a:solidFill>
                  <a:srgbClr val="DBEBF9"/>
                </a:solidFill>
                <a:latin typeface="Tahoma"/>
                <a:cs typeface="Tahoma"/>
              </a:rPr>
              <a:t>DCAA </a:t>
            </a:r>
            <a:r>
              <a:rPr dirty="0" sz="2000" spc="-61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5">
                <a:solidFill>
                  <a:srgbClr val="DBEBF9"/>
                </a:solidFill>
                <a:latin typeface="Tahoma"/>
                <a:cs typeface="Tahoma"/>
              </a:rPr>
              <a:t>based</a:t>
            </a:r>
            <a:r>
              <a:rPr dirty="0" sz="2000" spc="3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20">
                <a:solidFill>
                  <a:srgbClr val="DBEBF9"/>
                </a:solidFill>
                <a:latin typeface="Tahoma"/>
                <a:cs typeface="Tahoma"/>
              </a:rPr>
              <a:t>on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the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35">
                <a:solidFill>
                  <a:srgbClr val="DBEBF9"/>
                </a:solidFill>
                <a:latin typeface="Tahoma"/>
                <a:cs typeface="Tahoma"/>
              </a:rPr>
              <a:t>unique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20">
                <a:solidFill>
                  <a:srgbClr val="DBEBF9"/>
                </a:solidFill>
                <a:latin typeface="Tahoma"/>
                <a:cs typeface="Tahoma"/>
              </a:rPr>
              <a:t>requirements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40">
                <a:solidFill>
                  <a:srgbClr val="DBEBF9"/>
                </a:solidFill>
                <a:latin typeface="Tahoma"/>
                <a:cs typeface="Tahoma"/>
              </a:rPr>
              <a:t>of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70">
                <a:solidFill>
                  <a:srgbClr val="DBEBF9"/>
                </a:solidFill>
                <a:latin typeface="Tahoma"/>
                <a:cs typeface="Tahoma"/>
              </a:rPr>
              <a:t>your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55">
                <a:solidFill>
                  <a:srgbClr val="DBEBF9"/>
                </a:solidFill>
                <a:latin typeface="Tahoma"/>
                <a:cs typeface="Tahoma"/>
              </a:rPr>
              <a:t>business.</a:t>
            </a:r>
            <a:endParaRPr sz="2000">
              <a:latin typeface="Tahoma"/>
              <a:cs typeface="Tahoma"/>
            </a:endParaRPr>
          </a:p>
          <a:p>
            <a:pPr marL="12700" marR="276860">
              <a:lnSpc>
                <a:spcPct val="125000"/>
              </a:lnSpc>
            </a:pPr>
            <a:r>
              <a:rPr dirty="0" sz="2000" spc="235">
                <a:solidFill>
                  <a:srgbClr val="DBEBF9"/>
                </a:solidFill>
                <a:latin typeface="Tahoma"/>
                <a:cs typeface="Tahoma"/>
              </a:rPr>
              <a:t>With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20">
                <a:solidFill>
                  <a:srgbClr val="DBEBF9"/>
                </a:solidFill>
                <a:latin typeface="Tahoma"/>
                <a:cs typeface="Tahoma"/>
              </a:rPr>
              <a:t>a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personalized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85">
                <a:solidFill>
                  <a:srgbClr val="DBEBF9"/>
                </a:solidFill>
                <a:latin typeface="Tahoma"/>
                <a:cs typeface="Tahoma"/>
              </a:rPr>
              <a:t>DCAA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20">
                <a:solidFill>
                  <a:srgbClr val="DBEBF9"/>
                </a:solidFill>
                <a:latin typeface="Tahoma"/>
                <a:cs typeface="Tahoma"/>
              </a:rPr>
              <a:t>on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75">
                <a:solidFill>
                  <a:srgbClr val="DBEBF9"/>
                </a:solidFill>
                <a:latin typeface="Tahoma"/>
                <a:cs typeface="Tahoma"/>
              </a:rPr>
              <a:t>Demand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80">
                <a:solidFill>
                  <a:srgbClr val="DBEBF9"/>
                </a:solidFill>
                <a:latin typeface="Tahoma"/>
                <a:cs typeface="Tahoma"/>
              </a:rPr>
              <a:t>Solution,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65">
                <a:solidFill>
                  <a:srgbClr val="DBEBF9"/>
                </a:solidFill>
                <a:latin typeface="Tahoma"/>
                <a:cs typeface="Tahoma"/>
              </a:rPr>
              <a:t>Folio3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25">
                <a:solidFill>
                  <a:srgbClr val="DBEBF9"/>
                </a:solidFill>
                <a:latin typeface="Tahoma"/>
                <a:cs typeface="Tahoma"/>
              </a:rPr>
              <a:t>can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45">
                <a:solidFill>
                  <a:srgbClr val="DBEBF9"/>
                </a:solidFill>
                <a:latin typeface="Tahoma"/>
                <a:cs typeface="Tahoma"/>
              </a:rPr>
              <a:t>assist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85">
                <a:solidFill>
                  <a:srgbClr val="DBEBF9"/>
                </a:solidFill>
                <a:latin typeface="Tahoma"/>
                <a:cs typeface="Tahoma"/>
              </a:rPr>
              <a:t>you </a:t>
            </a:r>
            <a:r>
              <a:rPr dirty="0" sz="2000" spc="-61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95">
                <a:solidFill>
                  <a:srgbClr val="DBEBF9"/>
                </a:solidFill>
                <a:latin typeface="Tahoma"/>
                <a:cs typeface="Tahoma"/>
              </a:rPr>
              <a:t>in</a:t>
            </a:r>
            <a:r>
              <a:rPr dirty="0" sz="2000" spc="3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25">
                <a:solidFill>
                  <a:srgbClr val="DBEBF9"/>
                </a:solidFill>
                <a:latin typeface="Tahoma"/>
                <a:cs typeface="Tahoma"/>
              </a:rPr>
              <a:t>obtaining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the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required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outcome.</a:t>
            </a:r>
            <a:endParaRPr sz="2000">
              <a:latin typeface="Tahoma"/>
              <a:cs typeface="Tahoma"/>
            </a:endParaRPr>
          </a:p>
          <a:p>
            <a:pPr marL="12700" marR="603250">
              <a:lnSpc>
                <a:spcPct val="125000"/>
              </a:lnSpc>
            </a:pPr>
            <a:r>
              <a:rPr dirty="0" sz="2000" spc="65">
                <a:solidFill>
                  <a:srgbClr val="DBEBF9"/>
                </a:solidFill>
                <a:latin typeface="Tahoma"/>
                <a:cs typeface="Tahoma"/>
              </a:rPr>
              <a:t>In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29">
                <a:solidFill>
                  <a:srgbClr val="DBEBF9"/>
                </a:solidFill>
                <a:latin typeface="Tahoma"/>
                <a:cs typeface="Tahoma"/>
              </a:rPr>
              <a:t>addition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85">
                <a:solidFill>
                  <a:srgbClr val="DBEBF9"/>
                </a:solidFill>
                <a:latin typeface="Tahoma"/>
                <a:cs typeface="Tahoma"/>
              </a:rPr>
              <a:t>to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29">
                <a:solidFill>
                  <a:srgbClr val="DBEBF9"/>
                </a:solidFill>
                <a:latin typeface="Tahoma"/>
                <a:cs typeface="Tahoma"/>
              </a:rPr>
              <a:t>being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20">
                <a:solidFill>
                  <a:srgbClr val="DBEBF9"/>
                </a:solidFill>
                <a:latin typeface="Tahoma"/>
                <a:cs typeface="Tahoma"/>
              </a:rPr>
              <a:t>a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54">
                <a:solidFill>
                  <a:srgbClr val="DBEBF9"/>
                </a:solidFill>
                <a:latin typeface="Tahoma"/>
                <a:cs typeface="Tahoma"/>
              </a:rPr>
              <a:t>complete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70">
                <a:solidFill>
                  <a:srgbClr val="DBEBF9"/>
                </a:solidFill>
                <a:latin typeface="Tahoma"/>
                <a:cs typeface="Tahoma"/>
              </a:rPr>
              <a:t>solution,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85">
                <a:solidFill>
                  <a:srgbClr val="DBEBF9"/>
                </a:solidFill>
                <a:latin typeface="Tahoma"/>
                <a:cs typeface="Tahoma"/>
              </a:rPr>
              <a:t>DCAA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65">
                <a:solidFill>
                  <a:srgbClr val="DBEBF9"/>
                </a:solidFill>
                <a:latin typeface="Tahoma"/>
                <a:cs typeface="Tahoma"/>
              </a:rPr>
              <a:t>also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75">
                <a:solidFill>
                  <a:srgbClr val="DBEBF9"/>
                </a:solidFill>
                <a:latin typeface="Tahoma"/>
                <a:cs typeface="Tahoma"/>
              </a:rPr>
              <a:t>ensures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85">
                <a:solidFill>
                  <a:srgbClr val="DBEBF9"/>
                </a:solidFill>
                <a:latin typeface="Tahoma"/>
                <a:cs typeface="Tahoma"/>
              </a:rPr>
              <a:t>DCAA </a:t>
            </a:r>
            <a:r>
              <a:rPr dirty="0" sz="2000" spc="-61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54">
                <a:solidFill>
                  <a:srgbClr val="DBEBF9"/>
                </a:solidFill>
                <a:latin typeface="Tahoma"/>
                <a:cs typeface="Tahoma"/>
              </a:rPr>
              <a:t>compliance</a:t>
            </a:r>
            <a:r>
              <a:rPr dirty="0" sz="2000" spc="3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95">
                <a:solidFill>
                  <a:srgbClr val="DBEBF9"/>
                </a:solidFill>
                <a:latin typeface="Tahoma"/>
                <a:cs typeface="Tahoma"/>
              </a:rPr>
              <a:t>in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75">
                <a:solidFill>
                  <a:srgbClr val="DBEBF9"/>
                </a:solidFill>
                <a:latin typeface="Tahoma"/>
                <a:cs typeface="Tahoma"/>
              </a:rPr>
              <a:t>all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29">
                <a:solidFill>
                  <a:srgbClr val="DBEBF9"/>
                </a:solidFill>
                <a:latin typeface="Tahoma"/>
                <a:cs typeface="Tahoma"/>
              </a:rPr>
              <a:t>government</a:t>
            </a:r>
            <a:r>
              <a:rPr dirty="0" sz="2000" spc="3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10">
                <a:solidFill>
                  <a:srgbClr val="DBEBF9"/>
                </a:solidFill>
                <a:latin typeface="Tahoma"/>
                <a:cs typeface="Tahoma"/>
              </a:rPr>
              <a:t>areas.</a:t>
            </a:r>
            <a:endParaRPr sz="2000">
              <a:latin typeface="Tahoma"/>
              <a:cs typeface="Tahoma"/>
            </a:endParaRPr>
          </a:p>
          <a:p>
            <a:pPr marL="12700" marR="315595">
              <a:lnSpc>
                <a:spcPct val="125000"/>
              </a:lnSpc>
            </a:pPr>
            <a:r>
              <a:rPr dirty="0" sz="2000" spc="204">
                <a:solidFill>
                  <a:srgbClr val="DBEBF9"/>
                </a:solidFill>
                <a:latin typeface="Tahoma"/>
                <a:cs typeface="Tahoma"/>
              </a:rPr>
              <a:t>Through </a:t>
            </a:r>
            <a:r>
              <a:rPr dirty="0" sz="2000" spc="145">
                <a:solidFill>
                  <a:srgbClr val="DBEBF9"/>
                </a:solidFill>
                <a:latin typeface="Tahoma"/>
                <a:cs typeface="Tahoma"/>
              </a:rPr>
              <a:t>its </a:t>
            </a:r>
            <a:r>
              <a:rPr dirty="0" sz="2000" spc="220">
                <a:solidFill>
                  <a:srgbClr val="DBEBF9"/>
                </a:solidFill>
                <a:latin typeface="Tahoma"/>
                <a:cs typeface="Tahoma"/>
              </a:rPr>
              <a:t>cooperation </a:t>
            </a:r>
            <a:r>
              <a:rPr dirty="0" sz="2000" spc="245">
                <a:solidFill>
                  <a:srgbClr val="DBEBF9"/>
                </a:solidFill>
                <a:latin typeface="Tahoma"/>
                <a:cs typeface="Tahoma"/>
              </a:rPr>
              <a:t>with </a:t>
            </a:r>
            <a:r>
              <a:rPr dirty="0" sz="2000" spc="204">
                <a:solidFill>
                  <a:srgbClr val="DBEBF9"/>
                </a:solidFill>
                <a:latin typeface="Tahoma"/>
                <a:cs typeface="Tahoma"/>
              </a:rPr>
              <a:t>DCAA, </a:t>
            </a:r>
            <a:r>
              <a:rPr dirty="0" sz="2000" spc="165">
                <a:solidFill>
                  <a:srgbClr val="DBEBF9"/>
                </a:solidFill>
                <a:latin typeface="Tahoma"/>
                <a:cs typeface="Tahoma"/>
              </a:rPr>
              <a:t>Folio3 </a:t>
            </a:r>
            <a:r>
              <a:rPr dirty="0" sz="2000" spc="175">
                <a:solidFill>
                  <a:srgbClr val="DBEBF9"/>
                </a:solidFill>
                <a:latin typeface="Tahoma"/>
                <a:cs typeface="Tahoma"/>
              </a:rPr>
              <a:t>has </a:t>
            </a:r>
            <a:r>
              <a:rPr dirty="0" sz="2000" spc="180">
                <a:solidFill>
                  <a:srgbClr val="DBEBF9"/>
                </a:solidFill>
                <a:latin typeface="Tahoma"/>
                <a:cs typeface="Tahoma"/>
              </a:rPr>
              <a:t>successfully </a:t>
            </a:r>
            <a:r>
              <a:rPr dirty="0" sz="2000" spc="175">
                <a:solidFill>
                  <a:srgbClr val="DBEBF9"/>
                </a:solidFill>
                <a:latin typeface="Tahoma"/>
                <a:cs typeface="Tahoma"/>
              </a:rPr>
              <a:t>offered </a:t>
            </a:r>
            <a:r>
              <a:rPr dirty="0" sz="2000" spc="18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55">
                <a:solidFill>
                  <a:srgbClr val="DBEBF9"/>
                </a:solidFill>
                <a:latin typeface="Tahoma"/>
                <a:cs typeface="Tahoma"/>
              </a:rPr>
              <a:t>services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85">
                <a:solidFill>
                  <a:srgbClr val="DBEBF9"/>
                </a:solidFill>
                <a:latin typeface="Tahoma"/>
                <a:cs typeface="Tahoma"/>
              </a:rPr>
              <a:t>to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55">
                <a:solidFill>
                  <a:srgbClr val="DBEBF9"/>
                </a:solidFill>
                <a:latin typeface="Tahoma"/>
                <a:cs typeface="Tahoma"/>
              </a:rPr>
              <a:t>businesses,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the</a:t>
            </a:r>
            <a:r>
              <a:rPr dirty="0" sz="2000" spc="4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70">
                <a:solidFill>
                  <a:srgbClr val="DBEBF9"/>
                </a:solidFill>
                <a:latin typeface="Tahoma"/>
                <a:cs typeface="Tahoma"/>
              </a:rPr>
              <a:t>military,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40">
                <a:solidFill>
                  <a:srgbClr val="DBEBF9"/>
                </a:solidFill>
                <a:latin typeface="Tahoma"/>
                <a:cs typeface="Tahoma"/>
              </a:rPr>
              <a:t>and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25">
                <a:solidFill>
                  <a:srgbClr val="DBEBF9"/>
                </a:solidFill>
                <a:latin typeface="Tahoma"/>
                <a:cs typeface="Tahoma"/>
              </a:rPr>
              <a:t>governmental</a:t>
            </a:r>
            <a:r>
              <a:rPr dirty="0" sz="2000" spc="4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80">
                <a:solidFill>
                  <a:srgbClr val="DBEBF9"/>
                </a:solidFill>
                <a:latin typeface="Tahoma"/>
                <a:cs typeface="Tahoma"/>
              </a:rPr>
              <a:t>organizations.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623088" y="8515863"/>
            <a:ext cx="2571749" cy="7429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98268" y="3273590"/>
              <a:ext cx="11824970" cy="4785995"/>
            </a:xfrm>
            <a:custGeom>
              <a:avLst/>
              <a:gdLst/>
              <a:ahLst/>
              <a:cxnLst/>
              <a:rect l="l" t="t" r="r" b="b"/>
              <a:pathLst>
                <a:path w="11824969" h="4785995">
                  <a:moveTo>
                    <a:pt x="0" y="0"/>
                  </a:moveTo>
                  <a:lnTo>
                    <a:pt x="11824820" y="0"/>
                  </a:lnTo>
                  <a:lnTo>
                    <a:pt x="11824820" y="4785596"/>
                  </a:lnTo>
                  <a:lnTo>
                    <a:pt x="0" y="4785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73C1">
                <a:alpha val="4470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4947348" y="10286987"/>
                  </a:moveTo>
                  <a:lnTo>
                    <a:pt x="4036301" y="8708898"/>
                  </a:lnTo>
                  <a:lnTo>
                    <a:pt x="0" y="8708898"/>
                  </a:lnTo>
                  <a:lnTo>
                    <a:pt x="0" y="10286987"/>
                  </a:lnTo>
                  <a:lnTo>
                    <a:pt x="4947348" y="10286987"/>
                  </a:lnTo>
                  <a:close/>
                </a:path>
                <a:path w="18288000" h="10287000">
                  <a:moveTo>
                    <a:pt x="18287988" y="0"/>
                  </a:moveTo>
                  <a:lnTo>
                    <a:pt x="14025715" y="0"/>
                  </a:lnTo>
                  <a:lnTo>
                    <a:pt x="15095677" y="1853361"/>
                  </a:lnTo>
                  <a:lnTo>
                    <a:pt x="18287988" y="1853361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DBEBF9">
                <a:alpha val="6783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3088" y="8515866"/>
              <a:ext cx="2571749" cy="7429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53403" y="5663270"/>
              <a:ext cx="10314940" cy="33655"/>
            </a:xfrm>
            <a:custGeom>
              <a:avLst/>
              <a:gdLst/>
              <a:ahLst/>
              <a:cxnLst/>
              <a:rect l="l" t="t" r="r" b="b"/>
              <a:pathLst>
                <a:path w="10314940" h="33654">
                  <a:moveTo>
                    <a:pt x="10314570" y="33090"/>
                  </a:moveTo>
                  <a:lnTo>
                    <a:pt x="0" y="33090"/>
                  </a:lnTo>
                  <a:lnTo>
                    <a:pt x="5174192" y="0"/>
                  </a:lnTo>
                  <a:lnTo>
                    <a:pt x="10314570" y="330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28232" y="1493020"/>
            <a:ext cx="25400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30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pc="-565" b="1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dirty="0" spc="-810" b="1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pc="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pc="-330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pc="-710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pc="-400" b="1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pc="-805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798268" y="3273590"/>
            <a:ext cx="11824970" cy="478599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950">
              <a:latin typeface="Times New Roman"/>
              <a:cs typeface="Times New Roman"/>
            </a:endParaRPr>
          </a:p>
          <a:p>
            <a:pPr algn="ctr" marL="738505" marR="4610735" indent="-635">
              <a:lnSpc>
                <a:spcPct val="156300"/>
              </a:lnSpc>
            </a:pPr>
            <a:r>
              <a:rPr dirty="0" sz="2000" spc="90">
                <a:solidFill>
                  <a:srgbClr val="FFFFFF"/>
                </a:solidFill>
                <a:latin typeface="Verdana"/>
                <a:cs typeface="Verdana"/>
              </a:rPr>
              <a:t>SIMPLE </a:t>
            </a:r>
            <a:r>
              <a:rPr dirty="0" sz="2000" spc="150">
                <a:solidFill>
                  <a:srgbClr val="FFFFFF"/>
                </a:solidFill>
                <a:latin typeface="Verdana"/>
                <a:cs typeface="Verdana"/>
              </a:rPr>
              <a:t>ANNUAL </a:t>
            </a:r>
            <a:r>
              <a:rPr dirty="0" sz="2000" spc="55">
                <a:solidFill>
                  <a:srgbClr val="FFFFFF"/>
                </a:solidFill>
                <a:latin typeface="Verdana"/>
                <a:cs typeface="Verdana"/>
              </a:rPr>
              <a:t>PRICING </a:t>
            </a:r>
            <a:r>
              <a:rPr dirty="0" sz="2000" spc="135">
                <a:solidFill>
                  <a:srgbClr val="FFFFFF"/>
                </a:solidFill>
                <a:latin typeface="Verdana"/>
                <a:cs typeface="Verdana"/>
              </a:rPr>
              <a:t>FOR </a:t>
            </a:r>
            <a:r>
              <a:rPr dirty="0" sz="2000" spc="110">
                <a:solidFill>
                  <a:srgbClr val="FFFFFF"/>
                </a:solidFill>
                <a:latin typeface="Verdana"/>
                <a:cs typeface="Verdana"/>
              </a:rPr>
              <a:t>DCAA-ON </a:t>
            </a:r>
            <a:r>
              <a:rPr dirty="0" sz="2000" spc="11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8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000" spc="1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29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2000" spc="13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19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000" spc="11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7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000" spc="-14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Verdana"/>
                <a:cs typeface="Verdana"/>
              </a:rPr>
              <a:t>$</a:t>
            </a:r>
            <a:r>
              <a:rPr dirty="0" sz="2000" spc="-465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dirty="0" sz="2000" spc="13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dirty="0" sz="2000" spc="-204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dirty="0" sz="2000" spc="130">
                <a:solidFill>
                  <a:srgbClr val="FFFFFF"/>
                </a:solidFill>
                <a:latin typeface="Verdana"/>
                <a:cs typeface="Verdana"/>
              </a:rPr>
              <a:t>000</a:t>
            </a:r>
            <a:r>
              <a:rPr dirty="0" sz="2000" spc="-305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31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dirty="0" sz="2000" spc="-17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25">
                <a:solidFill>
                  <a:srgbClr val="FFFFFF"/>
                </a:solidFill>
                <a:latin typeface="Verdana"/>
                <a:cs typeface="Verdana"/>
              </a:rPr>
              <a:t>$</a:t>
            </a:r>
            <a:r>
              <a:rPr dirty="0" sz="2000" spc="-48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dirty="0" sz="2000" spc="-235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00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7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000" spc="19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000" spc="1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75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-17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000" spc="29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dirty="0" sz="2000" spc="110">
                <a:solidFill>
                  <a:srgbClr val="FFFFFF"/>
                </a:solidFill>
                <a:latin typeface="Verdana"/>
                <a:cs typeface="Verdana"/>
              </a:rPr>
              <a:t>IMPLEMENTATION</a:t>
            </a:r>
            <a:r>
              <a:rPr dirty="0" sz="2000" spc="-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Verdana"/>
                <a:cs typeface="Verdana"/>
              </a:rPr>
              <a:t>FEE.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150">
              <a:latin typeface="Verdana"/>
              <a:cs typeface="Verdana"/>
            </a:endParaRPr>
          </a:p>
          <a:p>
            <a:pPr algn="ctr" marL="5213350" marR="1099185">
              <a:lnSpc>
                <a:spcPct val="156300"/>
              </a:lnSpc>
              <a:spcBef>
                <a:spcPts val="5"/>
              </a:spcBef>
            </a:pPr>
            <a:r>
              <a:rPr dirty="0" sz="2000" spc="110">
                <a:solidFill>
                  <a:srgbClr val="FFFFFF"/>
                </a:solidFill>
                <a:latin typeface="Verdana"/>
                <a:cs typeface="Verdana"/>
              </a:rPr>
              <a:t>IMPLEMENTING </a:t>
            </a:r>
            <a:r>
              <a:rPr dirty="0" sz="2000" spc="40">
                <a:solidFill>
                  <a:srgbClr val="FFFFFF"/>
                </a:solidFill>
                <a:latin typeface="Verdana"/>
                <a:cs typeface="Verdana"/>
              </a:rPr>
              <a:t>NETSUITE </a:t>
            </a:r>
            <a:r>
              <a:rPr dirty="0" sz="2000" spc="60">
                <a:solidFill>
                  <a:srgbClr val="FFFFFF"/>
                </a:solidFill>
                <a:latin typeface="Verdana"/>
                <a:cs typeface="Verdana"/>
              </a:rPr>
              <a:t>WITH </a:t>
            </a:r>
            <a:r>
              <a:rPr dirty="0" sz="2000" spc="125">
                <a:solidFill>
                  <a:srgbClr val="FFFFFF"/>
                </a:solidFill>
                <a:latin typeface="Verdana"/>
                <a:cs typeface="Verdana"/>
              </a:rPr>
              <a:t>ANY </a:t>
            </a:r>
            <a:r>
              <a:rPr dirty="0" sz="2000" spc="1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30">
                <a:solidFill>
                  <a:srgbClr val="FFFFFF"/>
                </a:solidFill>
                <a:latin typeface="Verdana"/>
                <a:cs typeface="Verdana"/>
              </a:rPr>
              <a:t>SUITESUCCESS 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SKU </a:t>
            </a:r>
            <a:r>
              <a:rPr dirty="0" sz="2000" spc="145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dirty="0" sz="2000" spc="135">
                <a:solidFill>
                  <a:srgbClr val="FFFFFF"/>
                </a:solidFill>
                <a:latin typeface="Verdana"/>
                <a:cs typeface="Verdana"/>
              </a:rPr>
              <a:t>ADVANCED </a:t>
            </a:r>
            <a:r>
              <a:rPr dirty="0" sz="2000" spc="1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29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12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 spc="17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000" spc="16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dirty="0" sz="2000" spc="1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11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-14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7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000" spc="-14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204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dirty="0" sz="2000" spc="14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31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dirty="0" sz="2000" spc="140">
                <a:solidFill>
                  <a:srgbClr val="FFFFFF"/>
                </a:solidFill>
                <a:latin typeface="Verdana"/>
                <a:cs typeface="Verdana"/>
              </a:rPr>
              <a:t>EE</a:t>
            </a:r>
            <a:r>
              <a:rPr dirty="0" sz="2000" spc="12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Verdana"/>
                <a:cs typeface="Verdana"/>
              </a:rPr>
              <a:t>$</a:t>
            </a:r>
            <a:r>
              <a:rPr dirty="0" sz="2000" spc="-55">
                <a:solidFill>
                  <a:srgbClr val="FFFFFF"/>
                </a:solidFill>
                <a:latin typeface="Verdana"/>
                <a:cs typeface="Verdana"/>
              </a:rPr>
              <a:t>55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6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19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000" spc="11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Verdana"/>
                <a:cs typeface="Verdana"/>
              </a:rPr>
              <a:t>$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dirty="0" sz="2000" spc="-55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dirty="0" sz="2000" spc="-275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3848138" y="10286987"/>
                  </a:moveTo>
                  <a:lnTo>
                    <a:pt x="3254260" y="9258287"/>
                  </a:lnTo>
                  <a:lnTo>
                    <a:pt x="0" y="9258287"/>
                  </a:lnTo>
                  <a:lnTo>
                    <a:pt x="0" y="10286987"/>
                  </a:lnTo>
                  <a:lnTo>
                    <a:pt x="3848138" y="10286987"/>
                  </a:lnTo>
                  <a:close/>
                </a:path>
                <a:path w="18288000" h="10287000">
                  <a:moveTo>
                    <a:pt x="18287988" y="0"/>
                  </a:moveTo>
                  <a:lnTo>
                    <a:pt x="14025715" y="0"/>
                  </a:lnTo>
                  <a:lnTo>
                    <a:pt x="15095677" y="1853361"/>
                  </a:lnTo>
                  <a:lnTo>
                    <a:pt x="18287988" y="1853361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36528B">
                <a:alpha val="6783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9802" y="1028700"/>
              <a:ext cx="4924424" cy="76676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046980">
              <a:lnSpc>
                <a:spcPct val="100000"/>
              </a:lnSpc>
              <a:spcBef>
                <a:spcPts val="100"/>
              </a:spcBef>
            </a:pPr>
            <a:r>
              <a:rPr dirty="0" spc="-295"/>
              <a:t>A</a:t>
            </a:r>
            <a:r>
              <a:rPr dirty="0" spc="-30"/>
              <a:t>B</a:t>
            </a:r>
            <a:r>
              <a:rPr dirty="0" spc="-475"/>
              <a:t>O</a:t>
            </a:r>
            <a:r>
              <a:rPr dirty="0" spc="-335"/>
              <a:t>U</a:t>
            </a:r>
            <a:r>
              <a:rPr dirty="0" spc="-805"/>
              <a:t>T</a:t>
            </a:r>
            <a:r>
              <a:rPr dirty="0" spc="5"/>
              <a:t> </a:t>
            </a:r>
            <a:r>
              <a:rPr dirty="0" spc="-470"/>
              <a:t>F</a:t>
            </a:r>
            <a:r>
              <a:rPr dirty="0" spc="-475"/>
              <a:t>O</a:t>
            </a:r>
            <a:r>
              <a:rPr dirty="0" spc="-350"/>
              <a:t>L</a:t>
            </a:r>
            <a:r>
              <a:rPr dirty="0" spc="25"/>
              <a:t>I</a:t>
            </a:r>
            <a:r>
              <a:rPr dirty="0" spc="-475"/>
              <a:t>O</a:t>
            </a:r>
            <a:r>
              <a:rPr dirty="0" spc="-229"/>
              <a:t>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16933" y="4334469"/>
            <a:ext cx="6889115" cy="2692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2000" spc="260">
                <a:solidFill>
                  <a:srgbClr val="DBEBF9"/>
                </a:solidFill>
                <a:latin typeface="Tahoma"/>
                <a:cs typeface="Tahoma"/>
              </a:rPr>
              <a:t>WE </a:t>
            </a:r>
            <a:r>
              <a:rPr dirty="0" sz="2000" spc="215">
                <a:solidFill>
                  <a:srgbClr val="DBEBF9"/>
                </a:solidFill>
                <a:latin typeface="Tahoma"/>
                <a:cs typeface="Tahoma"/>
              </a:rPr>
              <a:t>OFFER </a:t>
            </a:r>
            <a:r>
              <a:rPr dirty="0" sz="2000" spc="275">
                <a:solidFill>
                  <a:srgbClr val="DBEBF9"/>
                </a:solidFill>
                <a:latin typeface="Tahoma"/>
                <a:cs typeface="Tahoma"/>
              </a:rPr>
              <a:t>A </a:t>
            </a:r>
            <a:r>
              <a:rPr dirty="0" sz="2000" spc="220">
                <a:solidFill>
                  <a:srgbClr val="DBEBF9"/>
                </a:solidFill>
                <a:latin typeface="Tahoma"/>
                <a:cs typeface="Tahoma"/>
              </a:rPr>
              <a:t>GREAT </a:t>
            </a:r>
            <a:r>
              <a:rPr dirty="0" sz="2000" spc="175">
                <a:solidFill>
                  <a:srgbClr val="DBEBF9"/>
                </a:solidFill>
                <a:latin typeface="Tahoma"/>
                <a:cs typeface="Tahoma"/>
              </a:rPr>
              <a:t>SOLUTION </a:t>
            </a:r>
            <a:r>
              <a:rPr dirty="0" sz="2000" spc="130">
                <a:solidFill>
                  <a:srgbClr val="DBEBF9"/>
                </a:solidFill>
                <a:latin typeface="Tahoma"/>
                <a:cs typeface="Tahoma"/>
              </a:rPr>
              <a:t>BUILT </a:t>
            </a:r>
            <a:r>
              <a:rPr dirty="0" sz="2000" spc="195">
                <a:solidFill>
                  <a:srgbClr val="DBEBF9"/>
                </a:solidFill>
                <a:latin typeface="Tahoma"/>
                <a:cs typeface="Tahoma"/>
              </a:rPr>
              <a:t>ESPECIALLY </a:t>
            </a:r>
            <a:r>
              <a:rPr dirty="0" sz="2000" spc="-61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15">
                <a:solidFill>
                  <a:srgbClr val="DBEBF9"/>
                </a:solidFill>
                <a:latin typeface="Tahoma"/>
                <a:cs typeface="Tahoma"/>
              </a:rPr>
              <a:t>FOR </a:t>
            </a:r>
            <a:r>
              <a:rPr dirty="0" sz="2000" spc="254">
                <a:solidFill>
                  <a:srgbClr val="DBEBF9"/>
                </a:solidFill>
                <a:latin typeface="Tahoma"/>
                <a:cs typeface="Tahoma"/>
              </a:rPr>
              <a:t>GOVERNMENT </a:t>
            </a:r>
            <a:r>
              <a:rPr dirty="0" sz="2000" spc="229">
                <a:solidFill>
                  <a:srgbClr val="DBEBF9"/>
                </a:solidFill>
                <a:latin typeface="Tahoma"/>
                <a:cs typeface="Tahoma"/>
              </a:rPr>
              <a:t>CONTRACTORS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BY </a:t>
            </a:r>
            <a:r>
              <a:rPr dirty="0" sz="2000" spc="21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54">
                <a:solidFill>
                  <a:srgbClr val="DBEBF9"/>
                </a:solidFill>
                <a:latin typeface="Tahoma"/>
                <a:cs typeface="Tahoma"/>
              </a:rPr>
              <a:t>GOVERNMENT </a:t>
            </a:r>
            <a:r>
              <a:rPr dirty="0" sz="2000" spc="229">
                <a:solidFill>
                  <a:srgbClr val="DBEBF9"/>
                </a:solidFill>
                <a:latin typeface="Tahoma"/>
                <a:cs typeface="Tahoma"/>
              </a:rPr>
              <a:t>CONTRACTORS </a:t>
            </a:r>
            <a:r>
              <a:rPr dirty="0" sz="2000" spc="270">
                <a:solidFill>
                  <a:srgbClr val="DBEBF9"/>
                </a:solidFill>
                <a:latin typeface="Tahoma"/>
                <a:cs typeface="Tahoma"/>
              </a:rPr>
              <a:t>POWERED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BY </a:t>
            </a:r>
            <a:r>
              <a:rPr dirty="0" sz="2000" spc="21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30">
                <a:solidFill>
                  <a:srgbClr val="DBEBF9"/>
                </a:solidFill>
                <a:latin typeface="Tahoma"/>
                <a:cs typeface="Tahoma"/>
              </a:rPr>
              <a:t>NETSUITE.</a:t>
            </a:r>
            <a:r>
              <a:rPr dirty="0" sz="2000" spc="3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35">
                <a:solidFill>
                  <a:srgbClr val="DBEBF9"/>
                </a:solidFill>
                <a:latin typeface="Tahoma"/>
                <a:cs typeface="Tahoma"/>
              </a:rPr>
              <a:t>WITH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54">
                <a:solidFill>
                  <a:srgbClr val="DBEBF9"/>
                </a:solidFill>
                <a:latin typeface="Tahoma"/>
                <a:cs typeface="Tahoma"/>
              </a:rPr>
              <a:t>OUR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54">
                <a:solidFill>
                  <a:srgbClr val="DBEBF9"/>
                </a:solidFill>
                <a:latin typeface="Tahoma"/>
                <a:cs typeface="Tahoma"/>
              </a:rPr>
              <a:t>DEEP</a:t>
            </a:r>
            <a:r>
              <a:rPr dirty="0" sz="2000" spc="3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40">
                <a:solidFill>
                  <a:srgbClr val="DBEBF9"/>
                </a:solidFill>
                <a:latin typeface="Tahoma"/>
                <a:cs typeface="Tahoma"/>
              </a:rPr>
              <a:t>DOMAIN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95">
                <a:solidFill>
                  <a:srgbClr val="DBEBF9"/>
                </a:solidFill>
                <a:latin typeface="Tahoma"/>
                <a:cs typeface="Tahoma"/>
              </a:rPr>
              <a:t>EXPERTISE</a:t>
            </a:r>
            <a:r>
              <a:rPr dirty="0" sz="2000" spc="3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85">
                <a:solidFill>
                  <a:srgbClr val="DBEBF9"/>
                </a:solidFill>
                <a:latin typeface="Tahoma"/>
                <a:cs typeface="Tahoma"/>
              </a:rPr>
              <a:t>IN </a:t>
            </a:r>
            <a:r>
              <a:rPr dirty="0" sz="2000" spc="-61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30">
                <a:solidFill>
                  <a:srgbClr val="DBEBF9"/>
                </a:solidFill>
                <a:latin typeface="Tahoma"/>
                <a:cs typeface="Tahoma"/>
              </a:rPr>
              <a:t>NETSUITE, </a:t>
            </a:r>
            <a:r>
              <a:rPr dirty="0" sz="2000" spc="260">
                <a:solidFill>
                  <a:srgbClr val="DBEBF9"/>
                </a:solidFill>
                <a:latin typeface="Tahoma"/>
                <a:cs typeface="Tahoma"/>
              </a:rPr>
              <a:t>WE </a:t>
            </a:r>
            <a:r>
              <a:rPr dirty="0" sz="2000" spc="120">
                <a:solidFill>
                  <a:srgbClr val="DBEBF9"/>
                </a:solidFill>
                <a:latin typeface="Tahoma"/>
                <a:cs typeface="Tahoma"/>
              </a:rPr>
              <a:t>WILL </a:t>
            </a:r>
            <a:r>
              <a:rPr dirty="0" sz="2000" spc="140">
                <a:solidFill>
                  <a:srgbClr val="DBEBF9"/>
                </a:solidFill>
                <a:latin typeface="Tahoma"/>
                <a:cs typeface="Tahoma"/>
              </a:rPr>
              <a:t>ASSIST </a:t>
            </a:r>
            <a:r>
              <a:rPr dirty="0" sz="2000" spc="225">
                <a:solidFill>
                  <a:srgbClr val="DBEBF9"/>
                </a:solidFill>
                <a:latin typeface="Tahoma"/>
                <a:cs typeface="Tahoma"/>
              </a:rPr>
              <a:t>YOU THROUGHOUT </a:t>
            </a:r>
            <a:r>
              <a:rPr dirty="0" sz="2000" spc="229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35">
                <a:solidFill>
                  <a:srgbClr val="DBEBF9"/>
                </a:solidFill>
                <a:latin typeface="Tahoma"/>
                <a:cs typeface="Tahoma"/>
              </a:rPr>
              <a:t>YOUR </a:t>
            </a:r>
            <a:r>
              <a:rPr dirty="0" sz="2000" spc="250">
                <a:solidFill>
                  <a:srgbClr val="DBEBF9"/>
                </a:solidFill>
                <a:latin typeface="Tahoma"/>
                <a:cs typeface="Tahoma"/>
              </a:rPr>
              <a:t>JOURNEY </a:t>
            </a:r>
            <a:r>
              <a:rPr dirty="0" sz="2000" spc="190">
                <a:solidFill>
                  <a:srgbClr val="DBEBF9"/>
                </a:solidFill>
                <a:latin typeface="Tahoma"/>
                <a:cs typeface="Tahoma"/>
              </a:rPr>
              <a:t>OF </a:t>
            </a:r>
            <a:r>
              <a:rPr dirty="0" sz="2000" spc="160">
                <a:solidFill>
                  <a:srgbClr val="DBEBF9"/>
                </a:solidFill>
                <a:latin typeface="Tahoma"/>
                <a:cs typeface="Tahoma"/>
              </a:rPr>
              <a:t>NETSUITE </a:t>
            </a:r>
            <a:r>
              <a:rPr dirty="0" sz="2000" spc="204">
                <a:solidFill>
                  <a:srgbClr val="DBEBF9"/>
                </a:solidFill>
                <a:latin typeface="Tahoma"/>
                <a:cs typeface="Tahoma"/>
              </a:rPr>
              <a:t>IMPLEMENTATION </a:t>
            </a:r>
            <a:r>
              <a:rPr dirty="0" sz="2000" spc="21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285">
                <a:solidFill>
                  <a:srgbClr val="DBEBF9"/>
                </a:solidFill>
                <a:latin typeface="Tahoma"/>
                <a:cs typeface="Tahoma"/>
              </a:rPr>
              <a:t>AND</a:t>
            </a:r>
            <a:r>
              <a:rPr dirty="0" sz="2000" spc="30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000" spc="150">
                <a:solidFill>
                  <a:srgbClr val="DBEBF9"/>
                </a:solidFill>
                <a:latin typeface="Tahoma"/>
                <a:cs typeface="Tahoma"/>
              </a:rPr>
              <a:t>INTEGRATION.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83502" y="8515861"/>
            <a:ext cx="2571749" cy="7429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7999" cy="10286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49010" y="3"/>
              <a:ext cx="8734424" cy="102869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8687" y="3976572"/>
              <a:ext cx="591185" cy="2332990"/>
            </a:xfrm>
            <a:custGeom>
              <a:avLst/>
              <a:gdLst/>
              <a:ahLst/>
              <a:cxnLst/>
              <a:rect l="l" t="t" r="r" b="b"/>
              <a:pathLst>
                <a:path w="591185" h="2332990">
                  <a:moveTo>
                    <a:pt x="334137" y="1146759"/>
                  </a:moveTo>
                  <a:lnTo>
                    <a:pt x="327990" y="1095921"/>
                  </a:lnTo>
                  <a:lnTo>
                    <a:pt x="317284" y="1058913"/>
                  </a:lnTo>
                  <a:lnTo>
                    <a:pt x="305282" y="1036307"/>
                  </a:lnTo>
                  <a:lnTo>
                    <a:pt x="295275" y="1028649"/>
                  </a:lnTo>
                  <a:lnTo>
                    <a:pt x="285280" y="1036307"/>
                  </a:lnTo>
                  <a:lnTo>
                    <a:pt x="273278" y="1058913"/>
                  </a:lnTo>
                  <a:lnTo>
                    <a:pt x="262572" y="1095921"/>
                  </a:lnTo>
                  <a:lnTo>
                    <a:pt x="256425" y="1146759"/>
                  </a:lnTo>
                  <a:lnTo>
                    <a:pt x="334137" y="1146759"/>
                  </a:lnTo>
                  <a:close/>
                </a:path>
                <a:path w="591185" h="2332990">
                  <a:moveTo>
                    <a:pt x="590550" y="2037613"/>
                  </a:moveTo>
                  <a:lnTo>
                    <a:pt x="586689" y="1989721"/>
                  </a:lnTo>
                  <a:lnTo>
                    <a:pt x="575500" y="1944293"/>
                  </a:lnTo>
                  <a:lnTo>
                    <a:pt x="557593" y="1901926"/>
                  </a:lnTo>
                  <a:lnTo>
                    <a:pt x="533577" y="1863229"/>
                  </a:lnTo>
                  <a:lnTo>
                    <a:pt x="504063" y="1828825"/>
                  </a:lnTo>
                  <a:lnTo>
                    <a:pt x="469658" y="1799310"/>
                  </a:lnTo>
                  <a:lnTo>
                    <a:pt x="461378" y="1794179"/>
                  </a:lnTo>
                  <a:lnTo>
                    <a:pt x="461378" y="2145779"/>
                  </a:lnTo>
                  <a:lnTo>
                    <a:pt x="460248" y="2155888"/>
                  </a:lnTo>
                  <a:lnTo>
                    <a:pt x="456755" y="2165426"/>
                  </a:lnTo>
                  <a:lnTo>
                    <a:pt x="451205" y="2173173"/>
                  </a:lnTo>
                  <a:lnTo>
                    <a:pt x="423341" y="2201037"/>
                  </a:lnTo>
                  <a:lnTo>
                    <a:pt x="410984" y="2203678"/>
                  </a:lnTo>
                  <a:lnTo>
                    <a:pt x="410591" y="2203678"/>
                  </a:lnTo>
                  <a:lnTo>
                    <a:pt x="355269" y="2198636"/>
                  </a:lnTo>
                  <a:lnTo>
                    <a:pt x="302526" y="2182939"/>
                  </a:lnTo>
                  <a:lnTo>
                    <a:pt x="253873" y="2157196"/>
                  </a:lnTo>
                  <a:lnTo>
                    <a:pt x="210870" y="2122030"/>
                  </a:lnTo>
                  <a:lnTo>
                    <a:pt x="175602" y="2078875"/>
                  </a:lnTo>
                  <a:lnTo>
                    <a:pt x="149834" y="2030056"/>
                  </a:lnTo>
                  <a:lnTo>
                    <a:pt x="134150" y="1977136"/>
                  </a:lnTo>
                  <a:lnTo>
                    <a:pt x="129184" y="1921624"/>
                  </a:lnTo>
                  <a:lnTo>
                    <a:pt x="131889" y="1909584"/>
                  </a:lnTo>
                  <a:lnTo>
                    <a:pt x="159753" y="1881759"/>
                  </a:lnTo>
                  <a:lnTo>
                    <a:pt x="167538" y="1876183"/>
                  </a:lnTo>
                  <a:lnTo>
                    <a:pt x="177088" y="1872678"/>
                  </a:lnTo>
                  <a:lnTo>
                    <a:pt x="187198" y="1871535"/>
                  </a:lnTo>
                  <a:lnTo>
                    <a:pt x="196659" y="1873034"/>
                  </a:lnTo>
                  <a:lnTo>
                    <a:pt x="228638" y="1903247"/>
                  </a:lnTo>
                  <a:lnTo>
                    <a:pt x="240525" y="1946897"/>
                  </a:lnTo>
                  <a:lnTo>
                    <a:pt x="230759" y="1984273"/>
                  </a:lnTo>
                  <a:lnTo>
                    <a:pt x="214972" y="2000059"/>
                  </a:lnTo>
                  <a:lnTo>
                    <a:pt x="231863" y="2040509"/>
                  </a:lnTo>
                  <a:lnTo>
                    <a:pt x="258216" y="2074722"/>
                  </a:lnTo>
                  <a:lnTo>
                    <a:pt x="292430" y="2101088"/>
                  </a:lnTo>
                  <a:lnTo>
                    <a:pt x="332879" y="2117991"/>
                  </a:lnTo>
                  <a:lnTo>
                    <a:pt x="348665" y="2102205"/>
                  </a:lnTo>
                  <a:lnTo>
                    <a:pt x="356501" y="2096554"/>
                  </a:lnTo>
                  <a:lnTo>
                    <a:pt x="366179" y="2092845"/>
                  </a:lnTo>
                  <a:lnTo>
                    <a:pt x="376428" y="2091359"/>
                  </a:lnTo>
                  <a:lnTo>
                    <a:pt x="386041" y="2092401"/>
                  </a:lnTo>
                  <a:lnTo>
                    <a:pt x="429691" y="2104339"/>
                  </a:lnTo>
                  <a:lnTo>
                    <a:pt x="458241" y="2131301"/>
                  </a:lnTo>
                  <a:lnTo>
                    <a:pt x="461378" y="2145779"/>
                  </a:lnTo>
                  <a:lnTo>
                    <a:pt x="461378" y="1794179"/>
                  </a:lnTo>
                  <a:lnTo>
                    <a:pt x="430974" y="1775307"/>
                  </a:lnTo>
                  <a:lnTo>
                    <a:pt x="388607" y="1757400"/>
                  </a:lnTo>
                  <a:lnTo>
                    <a:pt x="343179" y="1746211"/>
                  </a:lnTo>
                  <a:lnTo>
                    <a:pt x="295275" y="1742338"/>
                  </a:lnTo>
                  <a:lnTo>
                    <a:pt x="247383" y="1746211"/>
                  </a:lnTo>
                  <a:lnTo>
                    <a:pt x="201955" y="1757400"/>
                  </a:lnTo>
                  <a:lnTo>
                    <a:pt x="159588" y="1775307"/>
                  </a:lnTo>
                  <a:lnTo>
                    <a:pt x="120904" y="1799310"/>
                  </a:lnTo>
                  <a:lnTo>
                    <a:pt x="86499" y="1828825"/>
                  </a:lnTo>
                  <a:lnTo>
                    <a:pt x="56984" y="1863229"/>
                  </a:lnTo>
                  <a:lnTo>
                    <a:pt x="32969" y="1901926"/>
                  </a:lnTo>
                  <a:lnTo>
                    <a:pt x="15062" y="1944293"/>
                  </a:lnTo>
                  <a:lnTo>
                    <a:pt x="3873" y="1989721"/>
                  </a:lnTo>
                  <a:lnTo>
                    <a:pt x="0" y="2037613"/>
                  </a:lnTo>
                  <a:lnTo>
                    <a:pt x="3873" y="2085505"/>
                  </a:lnTo>
                  <a:lnTo>
                    <a:pt x="15062" y="2130945"/>
                  </a:lnTo>
                  <a:lnTo>
                    <a:pt x="32969" y="2173313"/>
                  </a:lnTo>
                  <a:lnTo>
                    <a:pt x="56984" y="2211997"/>
                  </a:lnTo>
                  <a:lnTo>
                    <a:pt x="86499" y="2246401"/>
                  </a:lnTo>
                  <a:lnTo>
                    <a:pt x="120904" y="2275916"/>
                  </a:lnTo>
                  <a:lnTo>
                    <a:pt x="159588" y="2299932"/>
                  </a:lnTo>
                  <a:lnTo>
                    <a:pt x="201955" y="2317839"/>
                  </a:lnTo>
                  <a:lnTo>
                    <a:pt x="247383" y="2329027"/>
                  </a:lnTo>
                  <a:lnTo>
                    <a:pt x="295275" y="2332888"/>
                  </a:lnTo>
                  <a:lnTo>
                    <a:pt x="343179" y="2329027"/>
                  </a:lnTo>
                  <a:lnTo>
                    <a:pt x="388607" y="2317839"/>
                  </a:lnTo>
                  <a:lnTo>
                    <a:pt x="430974" y="2299932"/>
                  </a:lnTo>
                  <a:lnTo>
                    <a:pt x="469658" y="2275916"/>
                  </a:lnTo>
                  <a:lnTo>
                    <a:pt x="504063" y="2246401"/>
                  </a:lnTo>
                  <a:lnTo>
                    <a:pt x="533577" y="2211997"/>
                  </a:lnTo>
                  <a:lnTo>
                    <a:pt x="557593" y="2173313"/>
                  </a:lnTo>
                  <a:lnTo>
                    <a:pt x="575500" y="2130945"/>
                  </a:lnTo>
                  <a:lnTo>
                    <a:pt x="585254" y="2091359"/>
                  </a:lnTo>
                  <a:lnTo>
                    <a:pt x="586689" y="2085505"/>
                  </a:lnTo>
                  <a:lnTo>
                    <a:pt x="590550" y="2037613"/>
                  </a:lnTo>
                  <a:close/>
                </a:path>
                <a:path w="591185" h="2332990">
                  <a:moveTo>
                    <a:pt x="590562" y="295275"/>
                  </a:moveTo>
                  <a:lnTo>
                    <a:pt x="586689" y="247383"/>
                  </a:lnTo>
                  <a:lnTo>
                    <a:pt x="576287" y="205117"/>
                  </a:lnTo>
                  <a:lnTo>
                    <a:pt x="575500" y="201942"/>
                  </a:lnTo>
                  <a:lnTo>
                    <a:pt x="559485" y="164045"/>
                  </a:lnTo>
                  <a:lnTo>
                    <a:pt x="557606" y="159588"/>
                  </a:lnTo>
                  <a:lnTo>
                    <a:pt x="533590" y="120891"/>
                  </a:lnTo>
                  <a:lnTo>
                    <a:pt x="504075" y="86487"/>
                  </a:lnTo>
                  <a:lnTo>
                    <a:pt x="469671" y="56972"/>
                  </a:lnTo>
                  <a:lnTo>
                    <a:pt x="441998" y="39814"/>
                  </a:lnTo>
                  <a:lnTo>
                    <a:pt x="441998" y="205117"/>
                  </a:lnTo>
                  <a:lnTo>
                    <a:pt x="441998" y="426516"/>
                  </a:lnTo>
                  <a:lnTo>
                    <a:pt x="143992" y="426516"/>
                  </a:lnTo>
                  <a:lnTo>
                    <a:pt x="143992" y="208495"/>
                  </a:lnTo>
                  <a:lnTo>
                    <a:pt x="285051" y="315518"/>
                  </a:lnTo>
                  <a:lnTo>
                    <a:pt x="290499" y="316915"/>
                  </a:lnTo>
                  <a:lnTo>
                    <a:pt x="299389" y="316915"/>
                  </a:lnTo>
                  <a:lnTo>
                    <a:pt x="303301" y="315442"/>
                  </a:lnTo>
                  <a:lnTo>
                    <a:pt x="361327" y="269290"/>
                  </a:lnTo>
                  <a:lnTo>
                    <a:pt x="441998" y="205117"/>
                  </a:lnTo>
                  <a:lnTo>
                    <a:pt x="441998" y="39814"/>
                  </a:lnTo>
                  <a:lnTo>
                    <a:pt x="430974" y="32969"/>
                  </a:lnTo>
                  <a:lnTo>
                    <a:pt x="428307" y="31851"/>
                  </a:lnTo>
                  <a:lnTo>
                    <a:pt x="428307" y="164045"/>
                  </a:lnTo>
                  <a:lnTo>
                    <a:pt x="295173" y="269290"/>
                  </a:lnTo>
                  <a:lnTo>
                    <a:pt x="215773" y="208495"/>
                  </a:lnTo>
                  <a:lnTo>
                    <a:pt x="157708" y="164045"/>
                  </a:lnTo>
                  <a:lnTo>
                    <a:pt x="428307" y="164045"/>
                  </a:lnTo>
                  <a:lnTo>
                    <a:pt x="428307" y="31851"/>
                  </a:lnTo>
                  <a:lnTo>
                    <a:pt x="388607" y="15062"/>
                  </a:lnTo>
                  <a:lnTo>
                    <a:pt x="343166" y="3873"/>
                  </a:lnTo>
                  <a:lnTo>
                    <a:pt x="295275" y="0"/>
                  </a:lnTo>
                  <a:lnTo>
                    <a:pt x="247383" y="3873"/>
                  </a:lnTo>
                  <a:lnTo>
                    <a:pt x="201955" y="15062"/>
                  </a:lnTo>
                  <a:lnTo>
                    <a:pt x="159588" y="32969"/>
                  </a:lnTo>
                  <a:lnTo>
                    <a:pt x="120891" y="56972"/>
                  </a:lnTo>
                  <a:lnTo>
                    <a:pt x="86487" y="86487"/>
                  </a:lnTo>
                  <a:lnTo>
                    <a:pt x="56972" y="120891"/>
                  </a:lnTo>
                  <a:lnTo>
                    <a:pt x="32969" y="159588"/>
                  </a:lnTo>
                  <a:lnTo>
                    <a:pt x="15062" y="201942"/>
                  </a:lnTo>
                  <a:lnTo>
                    <a:pt x="3873" y="247383"/>
                  </a:lnTo>
                  <a:lnTo>
                    <a:pt x="0" y="295275"/>
                  </a:lnTo>
                  <a:lnTo>
                    <a:pt x="3873" y="343166"/>
                  </a:lnTo>
                  <a:lnTo>
                    <a:pt x="15062" y="388607"/>
                  </a:lnTo>
                  <a:lnTo>
                    <a:pt x="32969" y="430974"/>
                  </a:lnTo>
                  <a:lnTo>
                    <a:pt x="56972" y="469671"/>
                  </a:lnTo>
                  <a:lnTo>
                    <a:pt x="86487" y="504075"/>
                  </a:lnTo>
                  <a:lnTo>
                    <a:pt x="120891" y="533590"/>
                  </a:lnTo>
                  <a:lnTo>
                    <a:pt x="159588" y="557593"/>
                  </a:lnTo>
                  <a:lnTo>
                    <a:pt x="201955" y="575500"/>
                  </a:lnTo>
                  <a:lnTo>
                    <a:pt x="247383" y="586689"/>
                  </a:lnTo>
                  <a:lnTo>
                    <a:pt x="295275" y="590562"/>
                  </a:lnTo>
                  <a:lnTo>
                    <a:pt x="343166" y="586689"/>
                  </a:lnTo>
                  <a:lnTo>
                    <a:pt x="388607" y="575500"/>
                  </a:lnTo>
                  <a:lnTo>
                    <a:pt x="430974" y="557593"/>
                  </a:lnTo>
                  <a:lnTo>
                    <a:pt x="469671" y="533590"/>
                  </a:lnTo>
                  <a:lnTo>
                    <a:pt x="504075" y="504075"/>
                  </a:lnTo>
                  <a:lnTo>
                    <a:pt x="533590" y="469671"/>
                  </a:lnTo>
                  <a:lnTo>
                    <a:pt x="557606" y="430974"/>
                  </a:lnTo>
                  <a:lnTo>
                    <a:pt x="559485" y="426516"/>
                  </a:lnTo>
                  <a:lnTo>
                    <a:pt x="575500" y="388607"/>
                  </a:lnTo>
                  <a:lnTo>
                    <a:pt x="586689" y="343166"/>
                  </a:lnTo>
                  <a:lnTo>
                    <a:pt x="590562" y="295275"/>
                  </a:lnTo>
                  <a:close/>
                </a:path>
              </a:pathLst>
            </a:custGeom>
            <a:solidFill>
              <a:srgbClr val="36528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7754" y="5162699"/>
              <a:ext cx="175078" cy="11811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28776" y="4847741"/>
              <a:ext cx="590550" cy="589280"/>
            </a:xfrm>
            <a:custGeom>
              <a:avLst/>
              <a:gdLst/>
              <a:ahLst/>
              <a:cxnLst/>
              <a:rect l="l" t="t" r="r" b="b"/>
              <a:pathLst>
                <a:path w="590550" h="589279">
                  <a:moveTo>
                    <a:pt x="238099" y="170040"/>
                  </a:moveTo>
                  <a:lnTo>
                    <a:pt x="202399" y="193687"/>
                  </a:lnTo>
                  <a:lnTo>
                    <a:pt x="175679" y="227114"/>
                  </a:lnTo>
                  <a:lnTo>
                    <a:pt x="160477" y="267119"/>
                  </a:lnTo>
                  <a:lnTo>
                    <a:pt x="158965" y="275590"/>
                  </a:lnTo>
                  <a:lnTo>
                    <a:pt x="216941" y="275590"/>
                  </a:lnTo>
                  <a:lnTo>
                    <a:pt x="218846" y="248526"/>
                  </a:lnTo>
                  <a:lnTo>
                    <a:pt x="222999" y="221907"/>
                  </a:lnTo>
                  <a:lnTo>
                    <a:pt x="229425" y="195745"/>
                  </a:lnTo>
                  <a:lnTo>
                    <a:pt x="238099" y="170040"/>
                  </a:lnTo>
                  <a:close/>
                </a:path>
                <a:path w="590550" h="589279">
                  <a:moveTo>
                    <a:pt x="590372" y="287020"/>
                  </a:moveTo>
                  <a:lnTo>
                    <a:pt x="586066" y="243840"/>
                  </a:lnTo>
                  <a:lnTo>
                    <a:pt x="584733" y="237490"/>
                  </a:lnTo>
                  <a:lnTo>
                    <a:pt x="583234" y="229870"/>
                  </a:lnTo>
                  <a:lnTo>
                    <a:pt x="581558" y="223520"/>
                  </a:lnTo>
                  <a:lnTo>
                    <a:pt x="579704" y="215900"/>
                  </a:lnTo>
                  <a:lnTo>
                    <a:pt x="577672" y="209550"/>
                  </a:lnTo>
                  <a:lnTo>
                    <a:pt x="575487" y="201930"/>
                  </a:lnTo>
                  <a:lnTo>
                    <a:pt x="573125" y="195580"/>
                  </a:lnTo>
                  <a:lnTo>
                    <a:pt x="570598" y="187960"/>
                  </a:lnTo>
                  <a:lnTo>
                    <a:pt x="567905" y="181610"/>
                  </a:lnTo>
                  <a:lnTo>
                    <a:pt x="565048" y="175260"/>
                  </a:lnTo>
                  <a:lnTo>
                    <a:pt x="562025" y="168910"/>
                  </a:lnTo>
                  <a:lnTo>
                    <a:pt x="558838" y="162560"/>
                  </a:lnTo>
                  <a:lnTo>
                    <a:pt x="555498" y="154940"/>
                  </a:lnTo>
                  <a:lnTo>
                    <a:pt x="552005" y="148590"/>
                  </a:lnTo>
                  <a:lnTo>
                    <a:pt x="548360" y="143510"/>
                  </a:lnTo>
                  <a:lnTo>
                    <a:pt x="544550" y="137160"/>
                  </a:lnTo>
                  <a:lnTo>
                    <a:pt x="540600" y="130810"/>
                  </a:lnTo>
                  <a:lnTo>
                    <a:pt x="536498" y="124460"/>
                  </a:lnTo>
                  <a:lnTo>
                    <a:pt x="532257" y="119380"/>
                  </a:lnTo>
                  <a:lnTo>
                    <a:pt x="530504" y="116840"/>
                  </a:lnTo>
                  <a:lnTo>
                    <a:pt x="527875" y="113030"/>
                  </a:lnTo>
                  <a:lnTo>
                    <a:pt x="523341" y="107950"/>
                  </a:lnTo>
                  <a:lnTo>
                    <a:pt x="518680" y="101600"/>
                  </a:lnTo>
                  <a:lnTo>
                    <a:pt x="487972" y="71120"/>
                  </a:lnTo>
                  <a:lnTo>
                    <a:pt x="476770" y="62230"/>
                  </a:lnTo>
                  <a:lnTo>
                    <a:pt x="472363" y="58356"/>
                  </a:lnTo>
                  <a:lnTo>
                    <a:pt x="472363" y="294640"/>
                  </a:lnTo>
                  <a:lnTo>
                    <a:pt x="472135" y="303530"/>
                  </a:lnTo>
                  <a:lnTo>
                    <a:pt x="461949" y="354330"/>
                  </a:lnTo>
                  <a:lnTo>
                    <a:pt x="458812" y="361950"/>
                  </a:lnTo>
                  <a:lnTo>
                    <a:pt x="455282" y="370840"/>
                  </a:lnTo>
                  <a:lnTo>
                    <a:pt x="451370" y="378460"/>
                  </a:lnTo>
                  <a:lnTo>
                    <a:pt x="447090" y="386080"/>
                  </a:lnTo>
                  <a:lnTo>
                    <a:pt x="442429" y="392430"/>
                  </a:lnTo>
                  <a:lnTo>
                    <a:pt x="437426" y="400050"/>
                  </a:lnTo>
                  <a:lnTo>
                    <a:pt x="432079" y="406400"/>
                  </a:lnTo>
                  <a:lnTo>
                    <a:pt x="426402" y="414020"/>
                  </a:lnTo>
                  <a:lnTo>
                    <a:pt x="420408" y="420370"/>
                  </a:lnTo>
                  <a:lnTo>
                    <a:pt x="414096" y="425450"/>
                  </a:lnTo>
                  <a:lnTo>
                    <a:pt x="407530" y="431800"/>
                  </a:lnTo>
                  <a:lnTo>
                    <a:pt x="400685" y="436880"/>
                  </a:lnTo>
                  <a:lnTo>
                    <a:pt x="362953" y="458470"/>
                  </a:lnTo>
                  <a:lnTo>
                    <a:pt x="312547" y="471170"/>
                  </a:lnTo>
                  <a:lnTo>
                    <a:pt x="303898" y="471170"/>
                  </a:lnTo>
                  <a:lnTo>
                    <a:pt x="295186" y="472440"/>
                  </a:lnTo>
                  <a:lnTo>
                    <a:pt x="286486" y="471170"/>
                  </a:lnTo>
                  <a:lnTo>
                    <a:pt x="277825" y="471170"/>
                  </a:lnTo>
                  <a:lnTo>
                    <a:pt x="260629" y="468630"/>
                  </a:lnTo>
                  <a:lnTo>
                    <a:pt x="219430" y="454660"/>
                  </a:lnTo>
                  <a:lnTo>
                    <a:pt x="182803" y="431800"/>
                  </a:lnTo>
                  <a:lnTo>
                    <a:pt x="176225" y="425450"/>
                  </a:lnTo>
                  <a:lnTo>
                    <a:pt x="169913" y="420370"/>
                  </a:lnTo>
                  <a:lnTo>
                    <a:pt x="163918" y="414020"/>
                  </a:lnTo>
                  <a:lnTo>
                    <a:pt x="158242" y="406400"/>
                  </a:lnTo>
                  <a:lnTo>
                    <a:pt x="152895" y="400050"/>
                  </a:lnTo>
                  <a:lnTo>
                    <a:pt x="131508" y="361950"/>
                  </a:lnTo>
                  <a:lnTo>
                    <a:pt x="128384" y="354330"/>
                  </a:lnTo>
                  <a:lnTo>
                    <a:pt x="118884" y="312420"/>
                  </a:lnTo>
                  <a:lnTo>
                    <a:pt x="118021" y="294640"/>
                  </a:lnTo>
                  <a:lnTo>
                    <a:pt x="118237" y="285750"/>
                  </a:lnTo>
                  <a:lnTo>
                    <a:pt x="128384" y="234950"/>
                  </a:lnTo>
                  <a:lnTo>
                    <a:pt x="131508" y="227330"/>
                  </a:lnTo>
                  <a:lnTo>
                    <a:pt x="135039" y="218440"/>
                  </a:lnTo>
                  <a:lnTo>
                    <a:pt x="158242" y="182880"/>
                  </a:lnTo>
                  <a:lnTo>
                    <a:pt x="163918" y="175260"/>
                  </a:lnTo>
                  <a:lnTo>
                    <a:pt x="169913" y="168910"/>
                  </a:lnTo>
                  <a:lnTo>
                    <a:pt x="176225" y="163830"/>
                  </a:lnTo>
                  <a:lnTo>
                    <a:pt x="182803" y="157480"/>
                  </a:lnTo>
                  <a:lnTo>
                    <a:pt x="219430" y="134620"/>
                  </a:lnTo>
                  <a:lnTo>
                    <a:pt x="260629" y="120650"/>
                  </a:lnTo>
                  <a:lnTo>
                    <a:pt x="277825" y="118110"/>
                  </a:lnTo>
                  <a:lnTo>
                    <a:pt x="286486" y="118110"/>
                  </a:lnTo>
                  <a:lnTo>
                    <a:pt x="295186" y="116840"/>
                  </a:lnTo>
                  <a:lnTo>
                    <a:pt x="303898" y="118110"/>
                  </a:lnTo>
                  <a:lnTo>
                    <a:pt x="312559" y="118110"/>
                  </a:lnTo>
                  <a:lnTo>
                    <a:pt x="329755" y="120650"/>
                  </a:lnTo>
                  <a:lnTo>
                    <a:pt x="370954" y="134620"/>
                  </a:lnTo>
                  <a:lnTo>
                    <a:pt x="407581" y="157480"/>
                  </a:lnTo>
                  <a:lnTo>
                    <a:pt x="414159" y="163830"/>
                  </a:lnTo>
                  <a:lnTo>
                    <a:pt x="420471" y="168910"/>
                  </a:lnTo>
                  <a:lnTo>
                    <a:pt x="426466" y="175260"/>
                  </a:lnTo>
                  <a:lnTo>
                    <a:pt x="432142" y="182880"/>
                  </a:lnTo>
                  <a:lnTo>
                    <a:pt x="437489" y="189230"/>
                  </a:lnTo>
                  <a:lnTo>
                    <a:pt x="458876" y="227330"/>
                  </a:lnTo>
                  <a:lnTo>
                    <a:pt x="462000" y="234950"/>
                  </a:lnTo>
                  <a:lnTo>
                    <a:pt x="471500" y="276860"/>
                  </a:lnTo>
                  <a:lnTo>
                    <a:pt x="472363" y="294640"/>
                  </a:lnTo>
                  <a:lnTo>
                    <a:pt x="472363" y="58356"/>
                  </a:lnTo>
                  <a:lnTo>
                    <a:pt x="427888" y="30480"/>
                  </a:lnTo>
                  <a:lnTo>
                    <a:pt x="414794" y="25400"/>
                  </a:lnTo>
                  <a:lnTo>
                    <a:pt x="408139" y="21590"/>
                  </a:lnTo>
                  <a:lnTo>
                    <a:pt x="387781" y="13970"/>
                  </a:lnTo>
                  <a:lnTo>
                    <a:pt x="380873" y="12700"/>
                  </a:lnTo>
                  <a:lnTo>
                    <a:pt x="373913" y="10160"/>
                  </a:lnTo>
                  <a:lnTo>
                    <a:pt x="366903" y="8890"/>
                  </a:lnTo>
                  <a:lnTo>
                    <a:pt x="359867" y="6350"/>
                  </a:lnTo>
                  <a:lnTo>
                    <a:pt x="331330" y="1270"/>
                  </a:lnTo>
                  <a:lnTo>
                    <a:pt x="324129" y="1270"/>
                  </a:lnTo>
                  <a:lnTo>
                    <a:pt x="316903" y="0"/>
                  </a:lnTo>
                  <a:lnTo>
                    <a:pt x="273469" y="0"/>
                  </a:lnTo>
                  <a:lnTo>
                    <a:pt x="266255" y="1270"/>
                  </a:lnTo>
                  <a:lnTo>
                    <a:pt x="259041" y="1270"/>
                  </a:lnTo>
                  <a:lnTo>
                    <a:pt x="223443" y="7620"/>
                  </a:lnTo>
                  <a:lnTo>
                    <a:pt x="209473" y="12700"/>
                  </a:lnTo>
                  <a:lnTo>
                    <a:pt x="202565" y="13970"/>
                  </a:lnTo>
                  <a:lnTo>
                    <a:pt x="175526" y="24130"/>
                  </a:lnTo>
                  <a:lnTo>
                    <a:pt x="168948" y="27940"/>
                  </a:lnTo>
                  <a:lnTo>
                    <a:pt x="162433" y="30480"/>
                  </a:lnTo>
                  <a:lnTo>
                    <a:pt x="149644" y="38100"/>
                  </a:lnTo>
                  <a:lnTo>
                    <a:pt x="113525" y="62230"/>
                  </a:lnTo>
                  <a:lnTo>
                    <a:pt x="107873" y="66040"/>
                  </a:lnTo>
                  <a:lnTo>
                    <a:pt x="76403" y="96520"/>
                  </a:lnTo>
                  <a:lnTo>
                    <a:pt x="66941" y="107950"/>
                  </a:lnTo>
                  <a:lnTo>
                    <a:pt x="62407" y="113030"/>
                  </a:lnTo>
                  <a:lnTo>
                    <a:pt x="58026" y="118110"/>
                  </a:lnTo>
                  <a:lnTo>
                    <a:pt x="53784" y="124460"/>
                  </a:lnTo>
                  <a:lnTo>
                    <a:pt x="49682" y="130810"/>
                  </a:lnTo>
                  <a:lnTo>
                    <a:pt x="45732" y="137160"/>
                  </a:lnTo>
                  <a:lnTo>
                    <a:pt x="41922" y="142240"/>
                  </a:lnTo>
                  <a:lnTo>
                    <a:pt x="38277" y="148590"/>
                  </a:lnTo>
                  <a:lnTo>
                    <a:pt x="34785" y="154940"/>
                  </a:lnTo>
                  <a:lnTo>
                    <a:pt x="31445" y="161290"/>
                  </a:lnTo>
                  <a:lnTo>
                    <a:pt x="28270" y="168910"/>
                  </a:lnTo>
                  <a:lnTo>
                    <a:pt x="25247" y="175260"/>
                  </a:lnTo>
                  <a:lnTo>
                    <a:pt x="22390" y="181610"/>
                  </a:lnTo>
                  <a:lnTo>
                    <a:pt x="19697" y="187960"/>
                  </a:lnTo>
                  <a:lnTo>
                    <a:pt x="17183" y="195580"/>
                  </a:lnTo>
                  <a:lnTo>
                    <a:pt x="14820" y="201930"/>
                  </a:lnTo>
                  <a:lnTo>
                    <a:pt x="12636" y="209550"/>
                  </a:lnTo>
                  <a:lnTo>
                    <a:pt x="10617" y="215900"/>
                  </a:lnTo>
                  <a:lnTo>
                    <a:pt x="8763" y="223520"/>
                  </a:lnTo>
                  <a:lnTo>
                    <a:pt x="7086" y="229870"/>
                  </a:lnTo>
                  <a:lnTo>
                    <a:pt x="5588" y="237490"/>
                  </a:lnTo>
                  <a:lnTo>
                    <a:pt x="4267" y="243840"/>
                  </a:lnTo>
                  <a:lnTo>
                    <a:pt x="0" y="287020"/>
                  </a:lnTo>
                  <a:lnTo>
                    <a:pt x="63" y="303530"/>
                  </a:lnTo>
                  <a:lnTo>
                    <a:pt x="4267" y="345440"/>
                  </a:lnTo>
                  <a:lnTo>
                    <a:pt x="5588" y="351790"/>
                  </a:lnTo>
                  <a:lnTo>
                    <a:pt x="7086" y="359410"/>
                  </a:lnTo>
                  <a:lnTo>
                    <a:pt x="8763" y="365760"/>
                  </a:lnTo>
                  <a:lnTo>
                    <a:pt x="10617" y="373380"/>
                  </a:lnTo>
                  <a:lnTo>
                    <a:pt x="12636" y="379730"/>
                  </a:lnTo>
                  <a:lnTo>
                    <a:pt x="14820" y="387350"/>
                  </a:lnTo>
                  <a:lnTo>
                    <a:pt x="17183" y="393700"/>
                  </a:lnTo>
                  <a:lnTo>
                    <a:pt x="19697" y="401320"/>
                  </a:lnTo>
                  <a:lnTo>
                    <a:pt x="22390" y="407670"/>
                  </a:lnTo>
                  <a:lnTo>
                    <a:pt x="25247" y="414020"/>
                  </a:lnTo>
                  <a:lnTo>
                    <a:pt x="28270" y="420370"/>
                  </a:lnTo>
                  <a:lnTo>
                    <a:pt x="31445" y="427990"/>
                  </a:lnTo>
                  <a:lnTo>
                    <a:pt x="34785" y="434340"/>
                  </a:lnTo>
                  <a:lnTo>
                    <a:pt x="38277" y="440690"/>
                  </a:lnTo>
                  <a:lnTo>
                    <a:pt x="41922" y="447040"/>
                  </a:lnTo>
                  <a:lnTo>
                    <a:pt x="45732" y="452120"/>
                  </a:lnTo>
                  <a:lnTo>
                    <a:pt x="49682" y="458470"/>
                  </a:lnTo>
                  <a:lnTo>
                    <a:pt x="53784" y="464820"/>
                  </a:lnTo>
                  <a:lnTo>
                    <a:pt x="58026" y="471170"/>
                  </a:lnTo>
                  <a:lnTo>
                    <a:pt x="62407" y="476250"/>
                  </a:lnTo>
                  <a:lnTo>
                    <a:pt x="66941" y="481330"/>
                  </a:lnTo>
                  <a:lnTo>
                    <a:pt x="71615" y="487680"/>
                  </a:lnTo>
                  <a:lnTo>
                    <a:pt x="102323" y="518160"/>
                  </a:lnTo>
                  <a:lnTo>
                    <a:pt x="113525" y="527050"/>
                  </a:lnTo>
                  <a:lnTo>
                    <a:pt x="119291" y="532130"/>
                  </a:lnTo>
                  <a:lnTo>
                    <a:pt x="156006" y="554990"/>
                  </a:lnTo>
                  <a:lnTo>
                    <a:pt x="168948" y="561340"/>
                  </a:lnTo>
                  <a:lnTo>
                    <a:pt x="175526" y="565150"/>
                  </a:lnTo>
                  <a:lnTo>
                    <a:pt x="202565" y="575310"/>
                  </a:lnTo>
                  <a:lnTo>
                    <a:pt x="209473" y="576580"/>
                  </a:lnTo>
                  <a:lnTo>
                    <a:pt x="223443" y="581660"/>
                  </a:lnTo>
                  <a:lnTo>
                    <a:pt x="259041" y="588010"/>
                  </a:lnTo>
                  <a:lnTo>
                    <a:pt x="266255" y="588010"/>
                  </a:lnTo>
                  <a:lnTo>
                    <a:pt x="273469" y="589280"/>
                  </a:lnTo>
                  <a:lnTo>
                    <a:pt x="316915" y="589280"/>
                  </a:lnTo>
                  <a:lnTo>
                    <a:pt x="324129" y="588010"/>
                  </a:lnTo>
                  <a:lnTo>
                    <a:pt x="331343" y="588010"/>
                  </a:lnTo>
                  <a:lnTo>
                    <a:pt x="366941" y="581660"/>
                  </a:lnTo>
                  <a:lnTo>
                    <a:pt x="380911" y="576580"/>
                  </a:lnTo>
                  <a:lnTo>
                    <a:pt x="387819" y="575310"/>
                  </a:lnTo>
                  <a:lnTo>
                    <a:pt x="414858" y="565150"/>
                  </a:lnTo>
                  <a:lnTo>
                    <a:pt x="421436" y="561340"/>
                  </a:lnTo>
                  <a:lnTo>
                    <a:pt x="427951" y="558800"/>
                  </a:lnTo>
                  <a:lnTo>
                    <a:pt x="465213" y="535940"/>
                  </a:lnTo>
                  <a:lnTo>
                    <a:pt x="476859" y="527050"/>
                  </a:lnTo>
                  <a:lnTo>
                    <a:pt x="482511" y="523240"/>
                  </a:lnTo>
                  <a:lnTo>
                    <a:pt x="513981" y="492760"/>
                  </a:lnTo>
                  <a:lnTo>
                    <a:pt x="523443" y="481330"/>
                  </a:lnTo>
                  <a:lnTo>
                    <a:pt x="527977" y="476250"/>
                  </a:lnTo>
                  <a:lnTo>
                    <a:pt x="544652" y="452120"/>
                  </a:lnTo>
                  <a:lnTo>
                    <a:pt x="548462" y="447040"/>
                  </a:lnTo>
                  <a:lnTo>
                    <a:pt x="552107" y="440690"/>
                  </a:lnTo>
                  <a:lnTo>
                    <a:pt x="555599" y="434340"/>
                  </a:lnTo>
                  <a:lnTo>
                    <a:pt x="558939" y="427990"/>
                  </a:lnTo>
                  <a:lnTo>
                    <a:pt x="562114" y="420370"/>
                  </a:lnTo>
                  <a:lnTo>
                    <a:pt x="565137" y="414020"/>
                  </a:lnTo>
                  <a:lnTo>
                    <a:pt x="567994" y="407670"/>
                  </a:lnTo>
                  <a:lnTo>
                    <a:pt x="570687" y="401320"/>
                  </a:lnTo>
                  <a:lnTo>
                    <a:pt x="573201" y="393700"/>
                  </a:lnTo>
                  <a:lnTo>
                    <a:pt x="575564" y="387350"/>
                  </a:lnTo>
                  <a:lnTo>
                    <a:pt x="577748" y="379730"/>
                  </a:lnTo>
                  <a:lnTo>
                    <a:pt x="579767" y="373380"/>
                  </a:lnTo>
                  <a:lnTo>
                    <a:pt x="581621" y="365760"/>
                  </a:lnTo>
                  <a:lnTo>
                    <a:pt x="583298" y="359410"/>
                  </a:lnTo>
                  <a:lnTo>
                    <a:pt x="584796" y="351790"/>
                  </a:lnTo>
                  <a:lnTo>
                    <a:pt x="586117" y="345440"/>
                  </a:lnTo>
                  <a:lnTo>
                    <a:pt x="590321" y="303530"/>
                  </a:lnTo>
                  <a:lnTo>
                    <a:pt x="590372" y="287020"/>
                  </a:lnTo>
                  <a:close/>
                </a:path>
              </a:pathLst>
            </a:custGeom>
            <a:solidFill>
              <a:srgbClr val="36528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1061" y="5017778"/>
              <a:ext cx="79133" cy="1055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1061" y="5162699"/>
              <a:ext cx="79133" cy="1055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099315" y="8583492"/>
              <a:ext cx="6173470" cy="1703705"/>
            </a:xfrm>
            <a:custGeom>
              <a:avLst/>
              <a:gdLst/>
              <a:ahLst/>
              <a:cxnLst/>
              <a:rect l="l" t="t" r="r" b="b"/>
              <a:pathLst>
                <a:path w="6173470" h="1703704">
                  <a:moveTo>
                    <a:pt x="6173306" y="1703507"/>
                  </a:moveTo>
                  <a:lnTo>
                    <a:pt x="0" y="1703507"/>
                  </a:lnTo>
                  <a:lnTo>
                    <a:pt x="983443" y="0"/>
                  </a:lnTo>
                  <a:lnTo>
                    <a:pt x="5189863" y="0"/>
                  </a:lnTo>
                  <a:lnTo>
                    <a:pt x="6173306" y="1703507"/>
                  </a:lnTo>
                  <a:close/>
                </a:path>
              </a:pathLst>
            </a:custGeom>
            <a:solidFill>
              <a:srgbClr val="DBEBF9">
                <a:alpha val="6783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0" y="7404930"/>
              <a:ext cx="5078730" cy="2882265"/>
            </a:xfrm>
            <a:custGeom>
              <a:avLst/>
              <a:gdLst/>
              <a:ahLst/>
              <a:cxnLst/>
              <a:rect l="l" t="t" r="r" b="b"/>
              <a:pathLst>
                <a:path w="5078730" h="2882265">
                  <a:moveTo>
                    <a:pt x="4486287" y="2882068"/>
                  </a:moveTo>
                  <a:lnTo>
                    <a:pt x="0" y="2882068"/>
                  </a:lnTo>
                  <a:lnTo>
                    <a:pt x="0" y="0"/>
                  </a:lnTo>
                  <a:lnTo>
                    <a:pt x="4010199" y="0"/>
                  </a:lnTo>
                  <a:lnTo>
                    <a:pt x="5078218" y="1850008"/>
                  </a:lnTo>
                  <a:lnTo>
                    <a:pt x="5078218" y="1856733"/>
                  </a:lnTo>
                  <a:lnTo>
                    <a:pt x="4486287" y="2882068"/>
                  </a:lnTo>
                  <a:close/>
                </a:path>
              </a:pathLst>
            </a:custGeom>
            <a:solidFill>
              <a:srgbClr val="36528B">
                <a:alpha val="6783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8699" y="8433633"/>
              <a:ext cx="2571749" cy="742949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267050" y="1291180"/>
            <a:ext cx="30695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25"/>
              <a:t>C</a:t>
            </a:r>
            <a:r>
              <a:rPr dirty="0" spc="-475"/>
              <a:t>O</a:t>
            </a:r>
            <a:r>
              <a:rPr dirty="0" spc="-355"/>
              <a:t>N</a:t>
            </a:r>
            <a:r>
              <a:rPr dirty="0" spc="-630"/>
              <a:t>T</a:t>
            </a:r>
            <a:r>
              <a:rPr dirty="0" spc="-295"/>
              <a:t>A</a:t>
            </a:r>
            <a:r>
              <a:rPr dirty="0" spc="-225"/>
              <a:t>C</a:t>
            </a:r>
            <a:r>
              <a:rPr dirty="0" spc="-805"/>
              <a:t>T</a:t>
            </a:r>
            <a:r>
              <a:rPr dirty="0" spc="5"/>
              <a:t> </a:t>
            </a:r>
            <a:r>
              <a:rPr dirty="0" spc="-335"/>
              <a:t>U</a:t>
            </a:r>
            <a:r>
              <a:rPr dirty="0" spc="-40"/>
              <a:t>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876267" y="4035603"/>
            <a:ext cx="4990465" cy="2202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50" spc="254">
                <a:solidFill>
                  <a:srgbClr val="DBEBF9"/>
                </a:solidFill>
                <a:latin typeface="Tahoma"/>
                <a:cs typeface="Tahoma"/>
              </a:rPr>
              <a:t>netsuite.sales@folio3.com</a:t>
            </a:r>
            <a:endParaRPr sz="28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2850" spc="260">
                <a:solidFill>
                  <a:srgbClr val="DBEBF9"/>
                </a:solidFill>
                <a:latin typeface="Tahoma"/>
                <a:cs typeface="Tahoma"/>
              </a:rPr>
              <a:t>Netsuite.folio3.com</a:t>
            </a:r>
            <a:endParaRPr sz="28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2850" spc="-550">
                <a:solidFill>
                  <a:srgbClr val="DBEBF9"/>
                </a:solidFill>
                <a:latin typeface="Tahoma"/>
                <a:cs typeface="Tahoma"/>
              </a:rPr>
              <a:t>+</a:t>
            </a:r>
            <a:r>
              <a:rPr dirty="0" sz="2850" spc="-455">
                <a:solidFill>
                  <a:srgbClr val="DBEBF9"/>
                </a:solidFill>
                <a:latin typeface="Tahoma"/>
                <a:cs typeface="Tahoma"/>
              </a:rPr>
              <a:t>1</a:t>
            </a:r>
            <a:r>
              <a:rPr dirty="0" sz="2850" spc="5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850" spc="-80">
                <a:solidFill>
                  <a:srgbClr val="DBEBF9"/>
                </a:solidFill>
                <a:latin typeface="Tahoma"/>
                <a:cs typeface="Tahoma"/>
              </a:rPr>
              <a:t>(</a:t>
            </a:r>
            <a:r>
              <a:rPr dirty="0" sz="2850" spc="254">
                <a:solidFill>
                  <a:srgbClr val="DBEBF9"/>
                </a:solidFill>
                <a:latin typeface="Tahoma"/>
                <a:cs typeface="Tahoma"/>
              </a:rPr>
              <a:t>4</a:t>
            </a:r>
            <a:r>
              <a:rPr dirty="0" sz="2850" spc="515">
                <a:solidFill>
                  <a:srgbClr val="DBEBF9"/>
                </a:solidFill>
                <a:latin typeface="Tahoma"/>
                <a:cs typeface="Tahoma"/>
              </a:rPr>
              <a:t>0</a:t>
            </a:r>
            <a:r>
              <a:rPr dirty="0" sz="2850" spc="330">
                <a:solidFill>
                  <a:srgbClr val="DBEBF9"/>
                </a:solidFill>
                <a:latin typeface="Tahoma"/>
                <a:cs typeface="Tahoma"/>
              </a:rPr>
              <a:t>8</a:t>
            </a:r>
            <a:r>
              <a:rPr dirty="0" sz="2850" spc="-110">
                <a:solidFill>
                  <a:srgbClr val="DBEBF9"/>
                </a:solidFill>
                <a:latin typeface="Tahoma"/>
                <a:cs typeface="Tahoma"/>
              </a:rPr>
              <a:t>)</a:t>
            </a:r>
            <a:r>
              <a:rPr dirty="0" sz="2850" spc="55">
                <a:solidFill>
                  <a:srgbClr val="DBEBF9"/>
                </a:solidFill>
                <a:latin typeface="Tahoma"/>
                <a:cs typeface="Tahoma"/>
              </a:rPr>
              <a:t> </a:t>
            </a:r>
            <a:r>
              <a:rPr dirty="0" sz="2850" spc="85">
                <a:solidFill>
                  <a:srgbClr val="DBEBF9"/>
                </a:solidFill>
                <a:latin typeface="Tahoma"/>
                <a:cs typeface="Tahoma"/>
              </a:rPr>
              <a:t>3</a:t>
            </a:r>
            <a:r>
              <a:rPr dirty="0" sz="2850" spc="300">
                <a:solidFill>
                  <a:srgbClr val="DBEBF9"/>
                </a:solidFill>
                <a:latin typeface="Tahoma"/>
                <a:cs typeface="Tahoma"/>
              </a:rPr>
              <a:t>6</a:t>
            </a:r>
            <a:r>
              <a:rPr dirty="0" sz="2850" spc="190">
                <a:solidFill>
                  <a:srgbClr val="DBEBF9"/>
                </a:solidFill>
                <a:latin typeface="Tahoma"/>
                <a:cs typeface="Tahoma"/>
              </a:rPr>
              <a:t>5</a:t>
            </a:r>
            <a:r>
              <a:rPr dirty="0" sz="2850" spc="114">
                <a:solidFill>
                  <a:srgbClr val="DBEBF9"/>
                </a:solidFill>
                <a:latin typeface="Tahoma"/>
                <a:cs typeface="Tahoma"/>
              </a:rPr>
              <a:t>-</a:t>
            </a:r>
            <a:r>
              <a:rPr dirty="0" sz="2850" spc="254">
                <a:solidFill>
                  <a:srgbClr val="DBEBF9"/>
                </a:solidFill>
                <a:latin typeface="Tahoma"/>
                <a:cs typeface="Tahoma"/>
              </a:rPr>
              <a:t>4</a:t>
            </a:r>
            <a:r>
              <a:rPr dirty="0" sz="2850" spc="300">
                <a:solidFill>
                  <a:srgbClr val="DBEBF9"/>
                </a:solidFill>
                <a:latin typeface="Tahoma"/>
                <a:cs typeface="Tahoma"/>
              </a:rPr>
              <a:t>6</a:t>
            </a:r>
            <a:r>
              <a:rPr dirty="0" sz="2850" spc="85">
                <a:solidFill>
                  <a:srgbClr val="DBEBF9"/>
                </a:solidFill>
                <a:latin typeface="Tahoma"/>
                <a:cs typeface="Tahoma"/>
              </a:rPr>
              <a:t>3</a:t>
            </a:r>
            <a:r>
              <a:rPr dirty="0" sz="2850" spc="225">
                <a:solidFill>
                  <a:srgbClr val="DBEBF9"/>
                </a:solidFill>
                <a:latin typeface="Tahoma"/>
                <a:cs typeface="Tahoma"/>
              </a:rPr>
              <a:t>8</a:t>
            </a:r>
            <a:endParaRPr sz="28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64085" y="0"/>
              <a:ext cx="9523914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95020" y="1201799"/>
              <a:ext cx="13793469" cy="9042400"/>
            </a:xfrm>
            <a:custGeom>
              <a:avLst/>
              <a:gdLst/>
              <a:ahLst/>
              <a:cxnLst/>
              <a:rect l="l" t="t" r="r" b="b"/>
              <a:pathLst>
                <a:path w="13793469" h="9042400">
                  <a:moveTo>
                    <a:pt x="13792980" y="9041880"/>
                  </a:moveTo>
                  <a:lnTo>
                    <a:pt x="2609961" y="9041880"/>
                  </a:lnTo>
                  <a:lnTo>
                    <a:pt x="0" y="4520940"/>
                  </a:lnTo>
                  <a:lnTo>
                    <a:pt x="2609961" y="0"/>
                  </a:lnTo>
                  <a:lnTo>
                    <a:pt x="13792980" y="0"/>
                  </a:lnTo>
                  <a:lnTo>
                    <a:pt x="13792980" y="9041880"/>
                  </a:lnTo>
                  <a:close/>
                </a:path>
              </a:pathLst>
            </a:custGeom>
            <a:solidFill>
              <a:srgbClr val="52ABE3">
                <a:alpha val="227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3334001"/>
              <a:ext cx="11695430" cy="6953250"/>
            </a:xfrm>
            <a:custGeom>
              <a:avLst/>
              <a:gdLst/>
              <a:ahLst/>
              <a:cxnLst/>
              <a:rect l="l" t="t" r="r" b="b"/>
              <a:pathLst>
                <a:path w="11695430" h="6953250">
                  <a:moveTo>
                    <a:pt x="10656936" y="6952997"/>
                  </a:moveTo>
                  <a:lnTo>
                    <a:pt x="0" y="6952997"/>
                  </a:lnTo>
                  <a:lnTo>
                    <a:pt x="0" y="0"/>
                  </a:lnTo>
                  <a:lnTo>
                    <a:pt x="8719924" y="0"/>
                  </a:lnTo>
                  <a:lnTo>
                    <a:pt x="11695431" y="5154131"/>
                  </a:lnTo>
                  <a:lnTo>
                    <a:pt x="10656936" y="6952997"/>
                  </a:lnTo>
                  <a:close/>
                </a:path>
              </a:pathLst>
            </a:custGeom>
            <a:solidFill>
              <a:srgbClr val="797D81">
                <a:alpha val="8195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77075" y="462107"/>
              <a:ext cx="15411450" cy="9825355"/>
            </a:xfrm>
            <a:custGeom>
              <a:avLst/>
              <a:gdLst/>
              <a:ahLst/>
              <a:cxnLst/>
              <a:rect l="l" t="t" r="r" b="b"/>
              <a:pathLst>
                <a:path w="15411450" h="9825355">
                  <a:moveTo>
                    <a:pt x="15410923" y="9824892"/>
                  </a:moveTo>
                  <a:lnTo>
                    <a:pt x="2804493" y="9824892"/>
                  </a:lnTo>
                  <a:lnTo>
                    <a:pt x="0" y="4966986"/>
                  </a:lnTo>
                  <a:lnTo>
                    <a:pt x="2867465" y="0"/>
                  </a:lnTo>
                  <a:lnTo>
                    <a:pt x="15410923" y="0"/>
                  </a:lnTo>
                  <a:lnTo>
                    <a:pt x="15410923" y="9824892"/>
                  </a:lnTo>
                  <a:close/>
                </a:path>
              </a:pathLst>
            </a:custGeom>
            <a:solidFill>
              <a:srgbClr val="52ABE3">
                <a:alpha val="2274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41599" y="4016824"/>
            <a:ext cx="7510145" cy="4144010"/>
          </a:xfrm>
          <a:prstGeom prst="rect"/>
        </p:spPr>
        <p:txBody>
          <a:bodyPr wrap="square" lIns="0" tIns="39941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145"/>
              </a:spcBef>
            </a:pPr>
            <a:r>
              <a:rPr dirty="0" sz="8800" spc="30" b="1">
                <a:latin typeface="Verdana"/>
                <a:cs typeface="Verdana"/>
              </a:rPr>
              <a:t>THANK</a:t>
            </a:r>
            <a:r>
              <a:rPr dirty="0" sz="8800" spc="140" b="1">
                <a:latin typeface="Verdana"/>
                <a:cs typeface="Verdana"/>
              </a:rPr>
              <a:t> </a:t>
            </a:r>
            <a:r>
              <a:rPr dirty="0" sz="8800" spc="-5" b="1">
                <a:latin typeface="Verdana"/>
                <a:cs typeface="Verdana"/>
              </a:rPr>
              <a:t>YOU</a:t>
            </a:r>
            <a:endParaRPr sz="8800">
              <a:latin typeface="Verdana"/>
              <a:cs typeface="Verdana"/>
            </a:endParaRPr>
          </a:p>
          <a:p>
            <a:pPr algn="ctr" marL="92075" marR="84455">
              <a:lnSpc>
                <a:spcPct val="116199"/>
              </a:lnSpc>
              <a:spcBef>
                <a:spcPts val="969"/>
              </a:spcBef>
            </a:pPr>
            <a:r>
              <a:rPr dirty="0" sz="6400" spc="625">
                <a:latin typeface="Verdana"/>
                <a:cs typeface="Verdana"/>
              </a:rPr>
              <a:t>WE</a:t>
            </a:r>
            <a:r>
              <a:rPr dirty="0" sz="6400" spc="-185">
                <a:latin typeface="Verdana"/>
                <a:cs typeface="Verdana"/>
              </a:rPr>
              <a:t> </a:t>
            </a:r>
            <a:r>
              <a:rPr dirty="0" sz="6400" spc="375">
                <a:latin typeface="Verdana"/>
                <a:cs typeface="Verdana"/>
              </a:rPr>
              <a:t>APPRECIATE </a:t>
            </a:r>
            <a:r>
              <a:rPr dirty="0" sz="6400" spc="-2235">
                <a:latin typeface="Verdana"/>
                <a:cs typeface="Verdana"/>
              </a:rPr>
              <a:t> </a:t>
            </a:r>
            <a:r>
              <a:rPr dirty="0" sz="6400" spc="430">
                <a:latin typeface="Verdana"/>
                <a:cs typeface="Verdana"/>
              </a:rPr>
              <a:t>YOUR</a:t>
            </a:r>
            <a:r>
              <a:rPr dirty="0" sz="6400" spc="-110">
                <a:latin typeface="Verdana"/>
                <a:cs typeface="Verdana"/>
              </a:rPr>
              <a:t> </a:t>
            </a:r>
            <a:r>
              <a:rPr dirty="0" sz="6400" spc="155">
                <a:latin typeface="Verdana"/>
                <a:cs typeface="Verdana"/>
              </a:rPr>
              <a:t>TIME</a:t>
            </a:r>
            <a:endParaRPr sz="64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1028700"/>
            <a:ext cx="2571749" cy="7429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BEB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80458" y="2825222"/>
            <a:ext cx="10991215" cy="4966970"/>
          </a:xfrm>
          <a:custGeom>
            <a:avLst/>
            <a:gdLst/>
            <a:ahLst/>
            <a:cxnLst/>
            <a:rect l="l" t="t" r="r" b="b"/>
            <a:pathLst>
              <a:path w="10991215" h="4966970">
                <a:moveTo>
                  <a:pt x="0" y="0"/>
                </a:moveTo>
                <a:lnTo>
                  <a:pt x="10991075" y="0"/>
                </a:lnTo>
                <a:lnTo>
                  <a:pt x="10991075" y="4966691"/>
                </a:lnTo>
                <a:lnTo>
                  <a:pt x="0" y="4966691"/>
                </a:lnTo>
                <a:lnTo>
                  <a:pt x="0" y="0"/>
                </a:lnTo>
                <a:close/>
              </a:path>
            </a:pathLst>
          </a:custGeom>
          <a:solidFill>
            <a:srgbClr val="3A73C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025719" y="0"/>
            <a:ext cx="4262755" cy="1853564"/>
          </a:xfrm>
          <a:custGeom>
            <a:avLst/>
            <a:gdLst/>
            <a:ahLst/>
            <a:cxnLst/>
            <a:rect l="l" t="t" r="r" b="b"/>
            <a:pathLst>
              <a:path w="4262755" h="1853564">
                <a:moveTo>
                  <a:pt x="4262281" y="1853370"/>
                </a:moveTo>
                <a:lnTo>
                  <a:pt x="1069960" y="1853370"/>
                </a:lnTo>
                <a:lnTo>
                  <a:pt x="0" y="0"/>
                </a:lnTo>
                <a:lnTo>
                  <a:pt x="4262281" y="0"/>
                </a:lnTo>
                <a:lnTo>
                  <a:pt x="4262281" y="1853370"/>
                </a:lnTo>
                <a:close/>
              </a:path>
            </a:pathLst>
          </a:custGeom>
          <a:solidFill>
            <a:srgbClr val="797D81">
              <a:alpha val="678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8708910"/>
            <a:ext cx="8856345" cy="1578610"/>
          </a:xfrm>
          <a:custGeom>
            <a:avLst/>
            <a:gdLst/>
            <a:ahLst/>
            <a:cxnLst/>
            <a:rect l="l" t="t" r="r" b="b"/>
            <a:pathLst>
              <a:path w="8856345" h="1578609">
                <a:moveTo>
                  <a:pt x="8856104" y="1578089"/>
                </a:moveTo>
                <a:lnTo>
                  <a:pt x="8262226" y="549402"/>
                </a:lnTo>
                <a:lnTo>
                  <a:pt x="4353471" y="549402"/>
                </a:lnTo>
                <a:lnTo>
                  <a:pt x="4036301" y="0"/>
                </a:lnTo>
                <a:lnTo>
                  <a:pt x="0" y="0"/>
                </a:lnTo>
                <a:lnTo>
                  <a:pt x="0" y="1578089"/>
                </a:lnTo>
                <a:lnTo>
                  <a:pt x="3461931" y="1578089"/>
                </a:lnTo>
                <a:lnTo>
                  <a:pt x="4947348" y="1578089"/>
                </a:lnTo>
                <a:lnTo>
                  <a:pt x="8856104" y="1578089"/>
                </a:lnTo>
                <a:close/>
              </a:path>
            </a:pathLst>
          </a:custGeom>
          <a:solidFill>
            <a:srgbClr val="797D81">
              <a:alpha val="678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381592" y="0"/>
            <a:ext cx="5927725" cy="1490980"/>
          </a:xfrm>
          <a:custGeom>
            <a:avLst/>
            <a:gdLst/>
            <a:ahLst/>
            <a:cxnLst/>
            <a:rect l="l" t="t" r="r" b="b"/>
            <a:pathLst>
              <a:path w="5927725" h="1490980">
                <a:moveTo>
                  <a:pt x="5066947" y="1490594"/>
                </a:moveTo>
                <a:lnTo>
                  <a:pt x="860527" y="1490594"/>
                </a:lnTo>
                <a:lnTo>
                  <a:pt x="0" y="0"/>
                </a:lnTo>
                <a:lnTo>
                  <a:pt x="5927475" y="0"/>
                </a:lnTo>
                <a:lnTo>
                  <a:pt x="5066947" y="1490594"/>
                </a:lnTo>
                <a:close/>
              </a:path>
            </a:pathLst>
          </a:custGeom>
          <a:solidFill>
            <a:srgbClr val="797D81">
              <a:alpha val="6783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83502" y="8484187"/>
            <a:ext cx="2571749" cy="7715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9594" y="3345005"/>
            <a:ext cx="85725" cy="857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9594" y="3697430"/>
            <a:ext cx="85725" cy="857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9594" y="4049855"/>
            <a:ext cx="85725" cy="857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9594" y="4402280"/>
            <a:ext cx="85725" cy="857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9594" y="5107129"/>
            <a:ext cx="85725" cy="8572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9594" y="5459554"/>
            <a:ext cx="85725" cy="857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9594" y="5811979"/>
            <a:ext cx="85725" cy="857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9594" y="6516830"/>
            <a:ext cx="85725" cy="8572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9594" y="6869255"/>
            <a:ext cx="85725" cy="8572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9594" y="7221679"/>
            <a:ext cx="85725" cy="8572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380458" y="2825222"/>
            <a:ext cx="10991215" cy="496697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650">
              <a:latin typeface="Times New Roman"/>
              <a:cs typeface="Times New Roman"/>
            </a:endParaRPr>
          </a:p>
          <a:p>
            <a:pPr marL="900430">
              <a:lnSpc>
                <a:spcPct val="100000"/>
              </a:lnSpc>
            </a:pPr>
            <a:r>
              <a:rPr dirty="0" sz="2000" spc="135">
                <a:solidFill>
                  <a:srgbClr val="FFFFFF"/>
                </a:solidFill>
                <a:latin typeface="Verdana"/>
                <a:cs typeface="Verdana"/>
              </a:rPr>
              <a:t>What</a:t>
            </a:r>
            <a:r>
              <a:rPr dirty="0" sz="2000" spc="-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dirty="0" sz="20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DCAA?</a:t>
            </a:r>
            <a:endParaRPr sz="2000">
              <a:latin typeface="Verdana"/>
              <a:cs typeface="Verdana"/>
            </a:endParaRPr>
          </a:p>
          <a:p>
            <a:pPr marL="900430">
              <a:lnSpc>
                <a:spcPct val="100000"/>
              </a:lnSpc>
              <a:spcBef>
                <a:spcPts val="375"/>
              </a:spcBef>
            </a:pP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Why</a:t>
            </a:r>
            <a:r>
              <a:rPr dirty="0" sz="2000" spc="-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1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dirty="0" sz="2000" spc="-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You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Need</a:t>
            </a:r>
            <a:r>
              <a:rPr dirty="0" sz="2000" spc="-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DCAA</a:t>
            </a:r>
            <a:r>
              <a:rPr dirty="0" sz="2000" spc="-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10">
                <a:solidFill>
                  <a:srgbClr val="FFFFFF"/>
                </a:solidFill>
                <a:latin typeface="Verdana"/>
                <a:cs typeface="Verdana"/>
              </a:rPr>
              <a:t>Compliance?</a:t>
            </a:r>
            <a:endParaRPr sz="2000">
              <a:latin typeface="Verdana"/>
              <a:cs typeface="Verdana"/>
            </a:endParaRPr>
          </a:p>
          <a:p>
            <a:pPr marL="900430" marR="2802255">
              <a:lnSpc>
                <a:spcPct val="115599"/>
              </a:lnSpc>
            </a:pP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Why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85">
                <a:solidFill>
                  <a:srgbClr val="FFFFFF"/>
                </a:solidFill>
                <a:latin typeface="Verdana"/>
                <a:cs typeface="Verdana"/>
              </a:rPr>
              <a:t>Netsuite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49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dirty="0" sz="2000" spc="-45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DCAA-on-Demand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Smart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Choice? </a:t>
            </a:r>
            <a:r>
              <a:rPr dirty="0" sz="2000" spc="-6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dirty="0" sz="2000" spc="65">
                <a:solidFill>
                  <a:srgbClr val="FFFFFF"/>
                </a:solidFill>
                <a:latin typeface="Verdana"/>
                <a:cs typeface="Verdana"/>
              </a:rPr>
              <a:t>Reasons </a:t>
            </a:r>
            <a:r>
              <a:rPr dirty="0" sz="2000" spc="70">
                <a:solidFill>
                  <a:srgbClr val="FFFFFF"/>
                </a:solidFill>
                <a:latin typeface="Verdana"/>
                <a:cs typeface="Verdana"/>
              </a:rPr>
              <a:t>Clients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opt </a:t>
            </a:r>
            <a:r>
              <a:rPr dirty="0" sz="2000" spc="30">
                <a:solidFill>
                  <a:srgbClr val="FFFFFF"/>
                </a:solidFill>
                <a:latin typeface="Verdana"/>
                <a:cs typeface="Verdana"/>
              </a:rPr>
              <a:t>for </a:t>
            </a:r>
            <a:r>
              <a:rPr dirty="0" sz="2000" spc="75">
                <a:solidFill>
                  <a:srgbClr val="FFFFFF"/>
                </a:solidFill>
                <a:latin typeface="Verdana"/>
                <a:cs typeface="Verdana"/>
              </a:rPr>
              <a:t>NetSuite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dirty="0" sz="2000" spc="75">
                <a:solidFill>
                  <a:srgbClr val="FFFFFF"/>
                </a:solidFill>
                <a:latin typeface="Verdana"/>
                <a:cs typeface="Verdana"/>
              </a:rPr>
              <a:t>DCAA-on- </a:t>
            </a:r>
            <a:r>
              <a:rPr dirty="0" sz="2000" spc="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85">
                <a:solidFill>
                  <a:srgbClr val="FFFFFF"/>
                </a:solidFill>
                <a:latin typeface="Verdana"/>
                <a:cs typeface="Verdana"/>
              </a:rPr>
              <a:t>Demand.</a:t>
            </a:r>
            <a:endParaRPr sz="2000">
              <a:latin typeface="Verdana"/>
              <a:cs typeface="Verdana"/>
            </a:endParaRPr>
          </a:p>
          <a:p>
            <a:pPr marL="900430" marR="7874000">
              <a:lnSpc>
                <a:spcPct val="115599"/>
              </a:lnSpc>
            </a:pPr>
            <a:r>
              <a:rPr dirty="0" sz="2000" spc="40">
                <a:solidFill>
                  <a:srgbClr val="FFFFFF"/>
                </a:solidFill>
                <a:latin typeface="Verdana"/>
                <a:cs typeface="Verdana"/>
              </a:rPr>
              <a:t>Folio3's</a:t>
            </a:r>
            <a:r>
              <a:rPr dirty="0" sz="2000" spc="-1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75">
                <a:solidFill>
                  <a:srgbClr val="FFFFFF"/>
                </a:solidFill>
                <a:latin typeface="Verdana"/>
                <a:cs typeface="Verdana"/>
              </a:rPr>
              <a:t>Solution </a:t>
            </a:r>
            <a:r>
              <a:rPr dirty="0" sz="2000" spc="-6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75">
                <a:solidFill>
                  <a:srgbClr val="FFFFFF"/>
                </a:solidFill>
                <a:latin typeface="Verdana"/>
                <a:cs typeface="Verdana"/>
              </a:rPr>
              <a:t>Features</a:t>
            </a:r>
            <a:endParaRPr sz="2000">
              <a:latin typeface="Verdana"/>
              <a:cs typeface="Verdana"/>
            </a:endParaRPr>
          </a:p>
          <a:p>
            <a:pPr marL="900430" marR="3526154">
              <a:lnSpc>
                <a:spcPct val="115599"/>
              </a:lnSpc>
            </a:pP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So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Why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Verdana"/>
                <a:cs typeface="Verdana"/>
              </a:rPr>
              <a:t>should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you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Verdana"/>
                <a:cs typeface="Verdana"/>
              </a:rPr>
              <a:t>choose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Verdana"/>
                <a:cs typeface="Verdana"/>
              </a:rPr>
              <a:t>Folio3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75">
                <a:solidFill>
                  <a:srgbClr val="FFFFFF"/>
                </a:solidFill>
                <a:latin typeface="Verdana"/>
                <a:cs typeface="Verdana"/>
              </a:rPr>
              <a:t>DCAA-on- </a:t>
            </a:r>
            <a:r>
              <a:rPr dirty="0" sz="2000" spc="-6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30">
                <a:solidFill>
                  <a:srgbClr val="FFFFFF"/>
                </a:solidFill>
                <a:latin typeface="Verdana"/>
                <a:cs typeface="Verdana"/>
              </a:rPr>
              <a:t>Demand?</a:t>
            </a:r>
            <a:endParaRPr sz="2000">
              <a:latin typeface="Verdana"/>
              <a:cs typeface="Verdana"/>
            </a:endParaRPr>
          </a:p>
          <a:p>
            <a:pPr marL="900430" marR="8366125">
              <a:lnSpc>
                <a:spcPct val="115599"/>
              </a:lnSpc>
            </a:pP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dirty="0" sz="2000" spc="60">
                <a:solidFill>
                  <a:srgbClr val="FFFFFF"/>
                </a:solidFill>
                <a:latin typeface="Verdana"/>
                <a:cs typeface="Verdana"/>
              </a:rPr>
              <a:t>Cost </a:t>
            </a:r>
            <a:r>
              <a:rPr dirty="0" sz="2000" spc="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About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Verdana"/>
                <a:cs typeface="Verdana"/>
              </a:rPr>
              <a:t>Folio3 </a:t>
            </a:r>
            <a:r>
              <a:rPr dirty="0" sz="2000" spc="-6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0">
                <a:solidFill>
                  <a:srgbClr val="FFFFFF"/>
                </a:solidFill>
                <a:latin typeface="Verdana"/>
                <a:cs typeface="Verdana"/>
              </a:rPr>
              <a:t>Contact</a:t>
            </a:r>
            <a:r>
              <a:rPr dirty="0" sz="20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Verdana"/>
                <a:cs typeface="Verdana"/>
              </a:rPr>
              <a:t>Us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17973" y="833500"/>
            <a:ext cx="460946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30">
                <a:solidFill>
                  <a:srgbClr val="36528B"/>
                </a:solidFill>
              </a:rPr>
              <a:t>T</a:t>
            </a:r>
            <a:r>
              <a:rPr dirty="0" spc="-295">
                <a:solidFill>
                  <a:srgbClr val="36528B"/>
                </a:solidFill>
              </a:rPr>
              <a:t>A</a:t>
            </a:r>
            <a:r>
              <a:rPr dirty="0" spc="-30">
                <a:solidFill>
                  <a:srgbClr val="36528B"/>
                </a:solidFill>
              </a:rPr>
              <a:t>B</a:t>
            </a:r>
            <a:r>
              <a:rPr dirty="0" spc="-350">
                <a:solidFill>
                  <a:srgbClr val="36528B"/>
                </a:solidFill>
              </a:rPr>
              <a:t>L</a:t>
            </a:r>
            <a:r>
              <a:rPr dirty="0" spc="-620">
                <a:solidFill>
                  <a:srgbClr val="36528B"/>
                </a:solidFill>
              </a:rPr>
              <a:t>E</a:t>
            </a:r>
            <a:r>
              <a:rPr dirty="0" spc="5">
                <a:solidFill>
                  <a:srgbClr val="36528B"/>
                </a:solidFill>
              </a:rPr>
              <a:t> </a:t>
            </a:r>
            <a:r>
              <a:rPr dirty="0" spc="-475">
                <a:solidFill>
                  <a:srgbClr val="36528B"/>
                </a:solidFill>
              </a:rPr>
              <a:t>O</a:t>
            </a:r>
            <a:r>
              <a:rPr dirty="0" spc="-645">
                <a:solidFill>
                  <a:srgbClr val="36528B"/>
                </a:solidFill>
              </a:rPr>
              <a:t>F</a:t>
            </a:r>
            <a:r>
              <a:rPr dirty="0" spc="5">
                <a:solidFill>
                  <a:srgbClr val="36528B"/>
                </a:solidFill>
              </a:rPr>
              <a:t> </a:t>
            </a:r>
            <a:r>
              <a:rPr dirty="0" spc="-225">
                <a:solidFill>
                  <a:srgbClr val="36528B"/>
                </a:solidFill>
              </a:rPr>
              <a:t>C</a:t>
            </a:r>
            <a:r>
              <a:rPr dirty="0" spc="-475">
                <a:solidFill>
                  <a:srgbClr val="36528B"/>
                </a:solidFill>
              </a:rPr>
              <a:t>O</a:t>
            </a:r>
            <a:r>
              <a:rPr dirty="0" spc="-355">
                <a:solidFill>
                  <a:srgbClr val="36528B"/>
                </a:solidFill>
              </a:rPr>
              <a:t>N</a:t>
            </a:r>
            <a:r>
              <a:rPr dirty="0" spc="-630">
                <a:solidFill>
                  <a:srgbClr val="36528B"/>
                </a:solidFill>
              </a:rPr>
              <a:t>T</a:t>
            </a:r>
            <a:r>
              <a:rPr dirty="0" spc="-445">
                <a:solidFill>
                  <a:srgbClr val="36528B"/>
                </a:solidFill>
              </a:rPr>
              <a:t>E</a:t>
            </a:r>
            <a:r>
              <a:rPr dirty="0" spc="-355">
                <a:solidFill>
                  <a:srgbClr val="36528B"/>
                </a:solidFill>
              </a:rPr>
              <a:t>N</a:t>
            </a:r>
            <a:r>
              <a:rPr dirty="0" spc="-805">
                <a:solidFill>
                  <a:srgbClr val="36528B"/>
                </a:solidFill>
              </a:rPr>
              <a:t>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7999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16813" y="2210780"/>
              <a:ext cx="12813030" cy="5865495"/>
            </a:xfrm>
            <a:custGeom>
              <a:avLst/>
              <a:gdLst/>
              <a:ahLst/>
              <a:cxnLst/>
              <a:rect l="l" t="t" r="r" b="b"/>
              <a:pathLst>
                <a:path w="12813030" h="5865495">
                  <a:moveTo>
                    <a:pt x="11122211" y="5865440"/>
                  </a:moveTo>
                  <a:lnTo>
                    <a:pt x="1693073" y="5865440"/>
                  </a:lnTo>
                  <a:lnTo>
                    <a:pt x="0" y="2932720"/>
                  </a:lnTo>
                  <a:lnTo>
                    <a:pt x="1693073" y="0"/>
                  </a:lnTo>
                  <a:lnTo>
                    <a:pt x="11122211" y="0"/>
                  </a:lnTo>
                  <a:lnTo>
                    <a:pt x="12812451" y="2927812"/>
                  </a:lnTo>
                  <a:lnTo>
                    <a:pt x="12812451" y="2937628"/>
                  </a:lnTo>
                  <a:lnTo>
                    <a:pt x="11122211" y="5865440"/>
                  </a:lnTo>
                  <a:close/>
                </a:path>
              </a:pathLst>
            </a:custGeom>
            <a:solidFill>
              <a:srgbClr val="DBEBF9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2922281" y="3933813"/>
            <a:ext cx="8126095" cy="231140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2000" spc="140">
                <a:latin typeface="Verdana"/>
                <a:cs typeface="Verdana"/>
              </a:rPr>
              <a:t>DCAA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85">
                <a:latin typeface="Verdana"/>
                <a:cs typeface="Verdana"/>
              </a:rPr>
              <a:t>stands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55">
                <a:latin typeface="Verdana"/>
                <a:cs typeface="Verdana"/>
              </a:rPr>
              <a:t>for</a:t>
            </a:r>
            <a:r>
              <a:rPr dirty="0" sz="2000" spc="-15">
                <a:latin typeface="Verdana"/>
                <a:cs typeface="Verdana"/>
              </a:rPr>
              <a:t> </a:t>
            </a:r>
            <a:r>
              <a:rPr dirty="0" sz="2000" spc="100">
                <a:latin typeface="Verdana"/>
                <a:cs typeface="Verdana"/>
              </a:rPr>
              <a:t>the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95">
                <a:latin typeface="Verdana"/>
                <a:cs typeface="Verdana"/>
              </a:rPr>
              <a:t>Defense</a:t>
            </a:r>
            <a:r>
              <a:rPr dirty="0" sz="2000" spc="-15">
                <a:latin typeface="Verdana"/>
                <a:cs typeface="Verdana"/>
              </a:rPr>
              <a:t> </a:t>
            </a:r>
            <a:r>
              <a:rPr dirty="0" sz="2000" spc="100">
                <a:latin typeface="Verdana"/>
                <a:cs typeface="Verdana"/>
              </a:rPr>
              <a:t>Contract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125">
                <a:latin typeface="Verdana"/>
                <a:cs typeface="Verdana"/>
              </a:rPr>
              <a:t>Audit</a:t>
            </a:r>
            <a:r>
              <a:rPr dirty="0" sz="2000" spc="-15">
                <a:latin typeface="Verdana"/>
                <a:cs typeface="Verdana"/>
              </a:rPr>
              <a:t> </a:t>
            </a:r>
            <a:r>
              <a:rPr dirty="0" sz="2000" spc="75">
                <a:latin typeface="Verdana"/>
                <a:cs typeface="Verdana"/>
              </a:rPr>
              <a:t>Agency.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-60">
                <a:latin typeface="Verdana"/>
                <a:cs typeface="Verdana"/>
              </a:rPr>
              <a:t>It</a:t>
            </a:r>
            <a:r>
              <a:rPr dirty="0" sz="2000" spc="-15">
                <a:latin typeface="Verdana"/>
                <a:cs typeface="Verdana"/>
              </a:rPr>
              <a:t> </a:t>
            </a:r>
            <a:r>
              <a:rPr dirty="0" sz="2000" spc="15">
                <a:latin typeface="Verdana"/>
                <a:cs typeface="Verdana"/>
              </a:rPr>
              <a:t>is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a</a:t>
            </a:r>
            <a:endParaRPr sz="2000">
              <a:latin typeface="Verdana"/>
              <a:cs typeface="Verdana"/>
            </a:endParaRPr>
          </a:p>
          <a:p>
            <a:pPr marL="12700" marR="5080">
              <a:lnSpc>
                <a:spcPct val="125000"/>
              </a:lnSpc>
            </a:pPr>
            <a:r>
              <a:rPr dirty="0" sz="2000" spc="-90">
                <a:latin typeface="Verdana"/>
                <a:cs typeface="Verdana"/>
              </a:rPr>
              <a:t>U.S. </a:t>
            </a:r>
            <a:r>
              <a:rPr dirty="0" sz="2000" spc="114">
                <a:latin typeface="Verdana"/>
                <a:cs typeface="Verdana"/>
              </a:rPr>
              <a:t>government </a:t>
            </a:r>
            <a:r>
              <a:rPr dirty="0" sz="2000" spc="105">
                <a:latin typeface="Verdana"/>
                <a:cs typeface="Verdana"/>
              </a:rPr>
              <a:t>agency </a:t>
            </a:r>
            <a:r>
              <a:rPr dirty="0" sz="2000" spc="95">
                <a:latin typeface="Verdana"/>
                <a:cs typeface="Verdana"/>
              </a:rPr>
              <a:t>that </a:t>
            </a:r>
            <a:r>
              <a:rPr dirty="0" sz="2000" spc="15">
                <a:latin typeface="Verdana"/>
                <a:cs typeface="Verdana"/>
              </a:rPr>
              <a:t>is </a:t>
            </a:r>
            <a:r>
              <a:rPr dirty="0" sz="2000" spc="95">
                <a:latin typeface="Verdana"/>
                <a:cs typeface="Verdana"/>
              </a:rPr>
              <a:t>responsible </a:t>
            </a:r>
            <a:r>
              <a:rPr dirty="0" sz="2000" spc="55">
                <a:latin typeface="Verdana"/>
                <a:cs typeface="Verdana"/>
              </a:rPr>
              <a:t>for </a:t>
            </a:r>
            <a:r>
              <a:rPr dirty="0" sz="2000" spc="85">
                <a:latin typeface="Verdana"/>
                <a:cs typeface="Verdana"/>
              </a:rPr>
              <a:t>overseeing </a:t>
            </a:r>
            <a:r>
              <a:rPr dirty="0" sz="2000" spc="-690">
                <a:latin typeface="Verdana"/>
                <a:cs typeface="Verdana"/>
              </a:rPr>
              <a:t> </a:t>
            </a:r>
            <a:r>
              <a:rPr dirty="0" sz="2000" spc="114">
                <a:latin typeface="Verdana"/>
                <a:cs typeface="Verdana"/>
              </a:rPr>
              <a:t>and </a:t>
            </a:r>
            <a:r>
              <a:rPr dirty="0" sz="2000" spc="120">
                <a:latin typeface="Verdana"/>
                <a:cs typeface="Verdana"/>
              </a:rPr>
              <a:t>auditing </a:t>
            </a:r>
            <a:r>
              <a:rPr dirty="0" sz="2000" spc="100">
                <a:latin typeface="Verdana"/>
                <a:cs typeface="Verdana"/>
              </a:rPr>
              <a:t>the </a:t>
            </a:r>
            <a:r>
              <a:rPr dirty="0" sz="2000" spc="95">
                <a:latin typeface="Verdana"/>
                <a:cs typeface="Verdana"/>
              </a:rPr>
              <a:t>financial operations </a:t>
            </a:r>
            <a:r>
              <a:rPr dirty="0" sz="2000" spc="60">
                <a:latin typeface="Verdana"/>
                <a:cs typeface="Verdana"/>
              </a:rPr>
              <a:t>of </a:t>
            </a:r>
            <a:r>
              <a:rPr dirty="0" sz="2000" spc="120">
                <a:latin typeface="Verdana"/>
                <a:cs typeface="Verdana"/>
              </a:rPr>
              <a:t>Department </a:t>
            </a:r>
            <a:r>
              <a:rPr dirty="0" sz="2000" spc="60">
                <a:latin typeface="Verdana"/>
                <a:cs typeface="Verdana"/>
              </a:rPr>
              <a:t>of </a:t>
            </a:r>
            <a:r>
              <a:rPr dirty="0" sz="2000" spc="65">
                <a:latin typeface="Verdana"/>
                <a:cs typeface="Verdana"/>
              </a:rPr>
              <a:t> </a:t>
            </a:r>
            <a:r>
              <a:rPr dirty="0" sz="2000" spc="95">
                <a:latin typeface="Verdana"/>
                <a:cs typeface="Verdana"/>
              </a:rPr>
              <a:t>Defense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70">
                <a:latin typeface="Verdana"/>
                <a:cs typeface="Verdana"/>
              </a:rPr>
              <a:t>contractors.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140">
                <a:latin typeface="Verdana"/>
                <a:cs typeface="Verdana"/>
              </a:rPr>
              <a:t>DCAA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85">
                <a:latin typeface="Verdana"/>
                <a:cs typeface="Verdana"/>
              </a:rPr>
              <a:t>provides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120">
                <a:latin typeface="Verdana"/>
                <a:cs typeface="Verdana"/>
              </a:rPr>
              <a:t>auditing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114">
                <a:latin typeface="Verdana"/>
                <a:cs typeface="Verdana"/>
              </a:rPr>
              <a:t>and</a:t>
            </a:r>
            <a:r>
              <a:rPr dirty="0" sz="2000" spc="-15">
                <a:latin typeface="Verdana"/>
                <a:cs typeface="Verdana"/>
              </a:rPr>
              <a:t> </a:t>
            </a:r>
            <a:r>
              <a:rPr dirty="0" sz="2000" spc="95">
                <a:latin typeface="Verdana"/>
                <a:cs typeface="Verdana"/>
              </a:rPr>
              <a:t>financial </a:t>
            </a:r>
            <a:r>
              <a:rPr dirty="0" sz="2000" spc="-690">
                <a:latin typeface="Verdana"/>
                <a:cs typeface="Verdana"/>
              </a:rPr>
              <a:t> </a:t>
            </a:r>
            <a:r>
              <a:rPr dirty="0" sz="2000" spc="55">
                <a:latin typeface="Verdana"/>
                <a:cs typeface="Verdana"/>
              </a:rPr>
              <a:t>advisory </a:t>
            </a:r>
            <a:r>
              <a:rPr dirty="0" sz="2000" spc="60">
                <a:latin typeface="Verdana"/>
                <a:cs typeface="Verdana"/>
              </a:rPr>
              <a:t>services </a:t>
            </a:r>
            <a:r>
              <a:rPr dirty="0" sz="2000" spc="80">
                <a:latin typeface="Verdana"/>
                <a:cs typeface="Verdana"/>
              </a:rPr>
              <a:t>to </a:t>
            </a:r>
            <a:r>
              <a:rPr dirty="0" sz="2000" spc="100">
                <a:latin typeface="Verdana"/>
                <a:cs typeface="Verdana"/>
              </a:rPr>
              <a:t>the </a:t>
            </a:r>
            <a:r>
              <a:rPr dirty="0" sz="2000" spc="120">
                <a:latin typeface="Verdana"/>
                <a:cs typeface="Verdana"/>
              </a:rPr>
              <a:t>Department </a:t>
            </a:r>
            <a:r>
              <a:rPr dirty="0" sz="2000" spc="60">
                <a:latin typeface="Verdana"/>
                <a:cs typeface="Verdana"/>
              </a:rPr>
              <a:t>of </a:t>
            </a:r>
            <a:r>
              <a:rPr dirty="0" sz="2000" spc="95">
                <a:latin typeface="Verdana"/>
                <a:cs typeface="Verdana"/>
              </a:rPr>
              <a:t>Defense </a:t>
            </a:r>
            <a:r>
              <a:rPr dirty="0" sz="2000" spc="80">
                <a:latin typeface="Verdana"/>
                <a:cs typeface="Verdana"/>
              </a:rPr>
              <a:t>to </a:t>
            </a:r>
            <a:r>
              <a:rPr dirty="0" sz="2000" spc="85">
                <a:latin typeface="Verdana"/>
                <a:cs typeface="Verdana"/>
              </a:rPr>
              <a:t>ensure </a:t>
            </a:r>
            <a:r>
              <a:rPr dirty="0" sz="2000" spc="-690">
                <a:latin typeface="Verdana"/>
                <a:cs typeface="Verdana"/>
              </a:rPr>
              <a:t> </a:t>
            </a:r>
            <a:r>
              <a:rPr dirty="0" sz="2000" spc="95">
                <a:latin typeface="Verdana"/>
                <a:cs typeface="Verdana"/>
              </a:rPr>
              <a:t>that</a:t>
            </a:r>
            <a:r>
              <a:rPr dirty="0" sz="2000" spc="-25">
                <a:latin typeface="Verdana"/>
                <a:cs typeface="Verdana"/>
              </a:rPr>
              <a:t> </a:t>
            </a:r>
            <a:r>
              <a:rPr dirty="0" sz="2000" spc="60">
                <a:latin typeface="Verdana"/>
                <a:cs typeface="Verdana"/>
              </a:rPr>
              <a:t>taxpayer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75">
                <a:latin typeface="Verdana"/>
                <a:cs typeface="Verdana"/>
              </a:rPr>
              <a:t>dollars</a:t>
            </a:r>
            <a:r>
              <a:rPr dirty="0" sz="2000" spc="-25">
                <a:latin typeface="Verdana"/>
                <a:cs typeface="Verdana"/>
              </a:rPr>
              <a:t> </a:t>
            </a:r>
            <a:r>
              <a:rPr dirty="0" sz="2000" spc="40">
                <a:latin typeface="Verdana"/>
                <a:cs typeface="Verdana"/>
              </a:rPr>
              <a:t>are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105">
                <a:latin typeface="Verdana"/>
                <a:cs typeface="Verdana"/>
              </a:rPr>
              <a:t>spent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70">
                <a:latin typeface="Verdana"/>
                <a:cs typeface="Verdana"/>
              </a:rPr>
              <a:t>appropriately.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22281" y="3118203"/>
            <a:ext cx="3884929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20">
                <a:solidFill>
                  <a:srgbClr val="000000"/>
                </a:solidFill>
              </a:rPr>
              <a:t>W</a:t>
            </a:r>
            <a:r>
              <a:rPr dirty="0" spc="-275">
                <a:solidFill>
                  <a:srgbClr val="000000"/>
                </a:solidFill>
              </a:rPr>
              <a:t>H</a:t>
            </a:r>
            <a:r>
              <a:rPr dirty="0" spc="-295">
                <a:solidFill>
                  <a:srgbClr val="000000"/>
                </a:solidFill>
              </a:rPr>
              <a:t>A</a:t>
            </a:r>
            <a:r>
              <a:rPr dirty="0" spc="-805">
                <a:solidFill>
                  <a:srgbClr val="000000"/>
                </a:solidFill>
              </a:rPr>
              <a:t>T</a:t>
            </a:r>
            <a:r>
              <a:rPr dirty="0" spc="5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I</a:t>
            </a:r>
            <a:r>
              <a:rPr dirty="0" spc="-40">
                <a:solidFill>
                  <a:srgbClr val="000000"/>
                </a:solidFill>
              </a:rPr>
              <a:t>S</a:t>
            </a:r>
            <a:r>
              <a:rPr dirty="0" spc="5">
                <a:solidFill>
                  <a:srgbClr val="000000"/>
                </a:solidFill>
              </a:rPr>
              <a:t> </a:t>
            </a:r>
            <a:r>
              <a:rPr dirty="0" spc="-240">
                <a:solidFill>
                  <a:srgbClr val="000000"/>
                </a:solidFill>
              </a:rPr>
              <a:t>D</a:t>
            </a:r>
            <a:r>
              <a:rPr dirty="0" spc="-225">
                <a:solidFill>
                  <a:srgbClr val="000000"/>
                </a:solidFill>
              </a:rPr>
              <a:t>C</a:t>
            </a:r>
            <a:r>
              <a:rPr dirty="0" spc="-295">
                <a:solidFill>
                  <a:srgbClr val="000000"/>
                </a:solidFill>
              </a:rPr>
              <a:t>AA</a:t>
            </a:r>
            <a:r>
              <a:rPr dirty="0" spc="575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028700" y="1028701"/>
            <a:ext cx="15271115" cy="7049770"/>
            <a:chOff x="1028700" y="1028701"/>
            <a:chExt cx="15271115" cy="70497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32295" y="2210780"/>
              <a:ext cx="4267199" cy="58673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1028701"/>
              <a:ext cx="2571749" cy="7429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4972" y="0"/>
            <a:ext cx="8572499" cy="10286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8708910"/>
            <a:ext cx="8856345" cy="1578610"/>
          </a:xfrm>
          <a:custGeom>
            <a:avLst/>
            <a:gdLst/>
            <a:ahLst/>
            <a:cxnLst/>
            <a:rect l="l" t="t" r="r" b="b"/>
            <a:pathLst>
              <a:path w="8856345" h="1578609">
                <a:moveTo>
                  <a:pt x="8856104" y="1578089"/>
                </a:moveTo>
                <a:lnTo>
                  <a:pt x="8262226" y="549389"/>
                </a:lnTo>
                <a:lnTo>
                  <a:pt x="4353458" y="549389"/>
                </a:lnTo>
                <a:lnTo>
                  <a:pt x="4036301" y="0"/>
                </a:lnTo>
                <a:lnTo>
                  <a:pt x="0" y="0"/>
                </a:lnTo>
                <a:lnTo>
                  <a:pt x="0" y="1578089"/>
                </a:lnTo>
                <a:lnTo>
                  <a:pt x="3461931" y="1578089"/>
                </a:lnTo>
                <a:lnTo>
                  <a:pt x="4947348" y="1578089"/>
                </a:lnTo>
                <a:lnTo>
                  <a:pt x="8856104" y="1578089"/>
                </a:lnTo>
                <a:close/>
              </a:path>
            </a:pathLst>
          </a:custGeom>
          <a:solidFill>
            <a:srgbClr val="DBEBF9">
              <a:alpha val="6783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1038388"/>
            <a:ext cx="2571749" cy="77152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2299946"/>
            <a:ext cx="6069330" cy="17208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dirty="0" spc="-420">
                <a:solidFill>
                  <a:srgbClr val="000000"/>
                </a:solidFill>
              </a:rPr>
              <a:t>W</a:t>
            </a:r>
            <a:r>
              <a:rPr dirty="0" spc="-275">
                <a:solidFill>
                  <a:srgbClr val="000000"/>
                </a:solidFill>
              </a:rPr>
              <a:t>H</a:t>
            </a:r>
            <a:r>
              <a:rPr dirty="0" spc="-430">
                <a:solidFill>
                  <a:srgbClr val="000000"/>
                </a:solidFill>
              </a:rPr>
              <a:t>Y</a:t>
            </a:r>
            <a:r>
              <a:rPr dirty="0" spc="5">
                <a:solidFill>
                  <a:srgbClr val="000000"/>
                </a:solidFill>
              </a:rPr>
              <a:t> </a:t>
            </a:r>
            <a:r>
              <a:rPr dirty="0" spc="-240">
                <a:solidFill>
                  <a:srgbClr val="000000"/>
                </a:solidFill>
              </a:rPr>
              <a:t>D</a:t>
            </a:r>
            <a:r>
              <a:rPr dirty="0" spc="-650">
                <a:solidFill>
                  <a:srgbClr val="000000"/>
                </a:solidFill>
              </a:rPr>
              <a:t>O</a:t>
            </a:r>
            <a:r>
              <a:rPr dirty="0" spc="5">
                <a:solidFill>
                  <a:srgbClr val="000000"/>
                </a:solidFill>
              </a:rPr>
              <a:t> </a:t>
            </a:r>
            <a:r>
              <a:rPr dirty="0" spc="-254">
                <a:solidFill>
                  <a:srgbClr val="000000"/>
                </a:solidFill>
              </a:rPr>
              <a:t>Y</a:t>
            </a:r>
            <a:r>
              <a:rPr dirty="0" spc="-475">
                <a:solidFill>
                  <a:srgbClr val="000000"/>
                </a:solidFill>
              </a:rPr>
              <a:t>O</a:t>
            </a:r>
            <a:r>
              <a:rPr dirty="0" spc="-509">
                <a:solidFill>
                  <a:srgbClr val="000000"/>
                </a:solidFill>
              </a:rPr>
              <a:t>U</a:t>
            </a:r>
            <a:r>
              <a:rPr dirty="0" spc="5">
                <a:solidFill>
                  <a:srgbClr val="000000"/>
                </a:solidFill>
              </a:rPr>
              <a:t> </a:t>
            </a:r>
            <a:r>
              <a:rPr dirty="0" spc="-355">
                <a:solidFill>
                  <a:srgbClr val="000000"/>
                </a:solidFill>
              </a:rPr>
              <a:t>N</a:t>
            </a:r>
            <a:r>
              <a:rPr dirty="0" spc="-445">
                <a:solidFill>
                  <a:srgbClr val="000000"/>
                </a:solidFill>
              </a:rPr>
              <a:t>EE</a:t>
            </a:r>
            <a:r>
              <a:rPr dirty="0" spc="-415">
                <a:solidFill>
                  <a:srgbClr val="000000"/>
                </a:solidFill>
              </a:rPr>
              <a:t>D</a:t>
            </a:r>
            <a:r>
              <a:rPr dirty="0" spc="5">
                <a:solidFill>
                  <a:srgbClr val="000000"/>
                </a:solidFill>
              </a:rPr>
              <a:t> </a:t>
            </a:r>
            <a:r>
              <a:rPr dirty="0" spc="-240">
                <a:solidFill>
                  <a:srgbClr val="000000"/>
                </a:solidFill>
              </a:rPr>
              <a:t>D</a:t>
            </a:r>
            <a:r>
              <a:rPr dirty="0" spc="-225">
                <a:solidFill>
                  <a:srgbClr val="000000"/>
                </a:solidFill>
              </a:rPr>
              <a:t>C</a:t>
            </a:r>
            <a:r>
              <a:rPr dirty="0" spc="-295">
                <a:solidFill>
                  <a:srgbClr val="000000"/>
                </a:solidFill>
              </a:rPr>
              <a:t>A</a:t>
            </a:r>
            <a:r>
              <a:rPr dirty="0" spc="-320">
                <a:solidFill>
                  <a:srgbClr val="000000"/>
                </a:solidFill>
              </a:rPr>
              <a:t>A  </a:t>
            </a:r>
            <a:r>
              <a:rPr dirty="0" spc="-185">
                <a:solidFill>
                  <a:srgbClr val="000000"/>
                </a:solidFill>
              </a:rPr>
              <a:t>COMPLIANCE?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16000" y="4185813"/>
            <a:ext cx="6840220" cy="421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2000" spc="140">
                <a:latin typeface="Verdana"/>
                <a:cs typeface="Verdana"/>
              </a:rPr>
              <a:t>DCAA</a:t>
            </a:r>
            <a:r>
              <a:rPr dirty="0" sz="2000" spc="-30">
                <a:latin typeface="Verdana"/>
                <a:cs typeface="Verdana"/>
              </a:rPr>
              <a:t> </a:t>
            </a:r>
            <a:r>
              <a:rPr dirty="0" sz="2000" spc="130">
                <a:latin typeface="Verdana"/>
                <a:cs typeface="Verdana"/>
              </a:rPr>
              <a:t>compliance</a:t>
            </a:r>
            <a:r>
              <a:rPr dirty="0" sz="2000" spc="-25">
                <a:latin typeface="Verdana"/>
                <a:cs typeface="Verdana"/>
              </a:rPr>
              <a:t> </a:t>
            </a:r>
            <a:r>
              <a:rPr dirty="0" sz="2000" spc="75">
                <a:latin typeface="Verdana"/>
                <a:cs typeface="Verdana"/>
              </a:rPr>
              <a:t>ensures</a:t>
            </a:r>
            <a:r>
              <a:rPr dirty="0" sz="2000" spc="-30">
                <a:latin typeface="Verdana"/>
                <a:cs typeface="Verdana"/>
              </a:rPr>
              <a:t> </a:t>
            </a:r>
            <a:r>
              <a:rPr dirty="0" sz="2000" spc="95">
                <a:latin typeface="Verdana"/>
                <a:cs typeface="Verdana"/>
              </a:rPr>
              <a:t>that</a:t>
            </a:r>
            <a:r>
              <a:rPr dirty="0" sz="2000" spc="-25">
                <a:latin typeface="Verdana"/>
                <a:cs typeface="Verdana"/>
              </a:rPr>
              <a:t> </a:t>
            </a:r>
            <a:r>
              <a:rPr dirty="0" sz="2000" spc="100">
                <a:latin typeface="Verdana"/>
                <a:cs typeface="Verdana"/>
              </a:rPr>
              <a:t>the</a:t>
            </a:r>
            <a:r>
              <a:rPr dirty="0" sz="2000" spc="-25">
                <a:latin typeface="Verdana"/>
                <a:cs typeface="Verdana"/>
              </a:rPr>
              <a:t> </a:t>
            </a:r>
            <a:r>
              <a:rPr dirty="0" sz="2000" spc="100">
                <a:latin typeface="Verdana"/>
                <a:cs typeface="Verdana"/>
              </a:rPr>
              <a:t>government’s </a:t>
            </a:r>
            <a:r>
              <a:rPr dirty="0" sz="2000" spc="-690">
                <a:latin typeface="Verdana"/>
                <a:cs typeface="Verdana"/>
              </a:rPr>
              <a:t> </a:t>
            </a:r>
            <a:r>
              <a:rPr dirty="0" sz="2000" spc="110">
                <a:latin typeface="Verdana"/>
                <a:cs typeface="Verdana"/>
              </a:rPr>
              <a:t>money </a:t>
            </a:r>
            <a:r>
              <a:rPr dirty="0" sz="2000" spc="15">
                <a:latin typeface="Verdana"/>
                <a:cs typeface="Verdana"/>
              </a:rPr>
              <a:t>is </a:t>
            </a:r>
            <a:r>
              <a:rPr dirty="0" sz="2000" spc="100">
                <a:latin typeface="Verdana"/>
                <a:cs typeface="Verdana"/>
              </a:rPr>
              <a:t>used </a:t>
            </a:r>
            <a:r>
              <a:rPr dirty="0" sz="2000" spc="90">
                <a:latin typeface="Verdana"/>
                <a:cs typeface="Verdana"/>
              </a:rPr>
              <a:t>appropriately </a:t>
            </a:r>
            <a:r>
              <a:rPr dirty="0" sz="2000" spc="114">
                <a:latin typeface="Verdana"/>
                <a:cs typeface="Verdana"/>
              </a:rPr>
              <a:t>and </a:t>
            </a:r>
            <a:r>
              <a:rPr dirty="0" sz="2000" spc="105">
                <a:latin typeface="Verdana"/>
                <a:cs typeface="Verdana"/>
              </a:rPr>
              <a:t>spent </a:t>
            </a:r>
            <a:r>
              <a:rPr dirty="0" sz="2000" spc="110">
                <a:latin typeface="Verdana"/>
                <a:cs typeface="Verdana"/>
              </a:rPr>
              <a:t>on </a:t>
            </a:r>
            <a:r>
              <a:rPr dirty="0" sz="2000" spc="100">
                <a:latin typeface="Verdana"/>
                <a:cs typeface="Verdana"/>
              </a:rPr>
              <a:t>the </a:t>
            </a:r>
            <a:r>
              <a:rPr dirty="0" sz="2000" spc="105">
                <a:latin typeface="Verdana"/>
                <a:cs typeface="Verdana"/>
              </a:rPr>
              <a:t> right </a:t>
            </a:r>
            <a:r>
              <a:rPr dirty="0" sz="2000" spc="65">
                <a:latin typeface="Verdana"/>
                <a:cs typeface="Verdana"/>
              </a:rPr>
              <a:t>things. </a:t>
            </a:r>
            <a:r>
              <a:rPr dirty="0" sz="2000" spc="95">
                <a:latin typeface="Verdana"/>
                <a:cs typeface="Verdana"/>
              </a:rPr>
              <a:t>Organizations </a:t>
            </a:r>
            <a:r>
              <a:rPr dirty="0" sz="2000" spc="110">
                <a:latin typeface="Verdana"/>
                <a:cs typeface="Verdana"/>
              </a:rPr>
              <a:t>can </a:t>
            </a:r>
            <a:r>
              <a:rPr dirty="0" sz="2000" spc="105">
                <a:latin typeface="Verdana"/>
                <a:cs typeface="Verdana"/>
              </a:rPr>
              <a:t>demonstrate </a:t>
            </a:r>
            <a:r>
              <a:rPr dirty="0" sz="2000" spc="80">
                <a:latin typeface="Verdana"/>
                <a:cs typeface="Verdana"/>
              </a:rPr>
              <a:t>to </a:t>
            </a:r>
            <a:r>
              <a:rPr dirty="0" sz="2000" spc="85">
                <a:latin typeface="Verdana"/>
                <a:cs typeface="Verdana"/>
              </a:rPr>
              <a:t> </a:t>
            </a:r>
            <a:r>
              <a:rPr dirty="0" sz="2000" spc="100">
                <a:latin typeface="Verdana"/>
                <a:cs typeface="Verdana"/>
              </a:rPr>
              <a:t>the </a:t>
            </a:r>
            <a:r>
              <a:rPr dirty="0" sz="2000" spc="114">
                <a:latin typeface="Verdana"/>
                <a:cs typeface="Verdana"/>
              </a:rPr>
              <a:t>government </a:t>
            </a:r>
            <a:r>
              <a:rPr dirty="0" sz="2000" spc="95">
                <a:latin typeface="Verdana"/>
                <a:cs typeface="Verdana"/>
              </a:rPr>
              <a:t>that </a:t>
            </a:r>
            <a:r>
              <a:rPr dirty="0" sz="2000" spc="75">
                <a:latin typeface="Verdana"/>
                <a:cs typeface="Verdana"/>
              </a:rPr>
              <a:t>they </a:t>
            </a:r>
            <a:r>
              <a:rPr dirty="0" sz="2000" spc="105">
                <a:latin typeface="Verdana"/>
                <a:cs typeface="Verdana"/>
              </a:rPr>
              <a:t>follow </a:t>
            </a:r>
            <a:r>
              <a:rPr dirty="0" sz="2000" spc="100">
                <a:latin typeface="Verdana"/>
                <a:cs typeface="Verdana"/>
              </a:rPr>
              <a:t>the </a:t>
            </a:r>
            <a:r>
              <a:rPr dirty="0" sz="2000" spc="105">
                <a:latin typeface="Verdana"/>
                <a:cs typeface="Verdana"/>
              </a:rPr>
              <a:t>procedures </a:t>
            </a:r>
            <a:r>
              <a:rPr dirty="0" sz="2000" spc="-690">
                <a:latin typeface="Verdana"/>
                <a:cs typeface="Verdana"/>
              </a:rPr>
              <a:t> </a:t>
            </a:r>
            <a:r>
              <a:rPr dirty="0" sz="2000" spc="114">
                <a:latin typeface="Verdana"/>
                <a:cs typeface="Verdana"/>
              </a:rPr>
              <a:t>and </a:t>
            </a:r>
            <a:r>
              <a:rPr dirty="0" sz="2000" spc="80">
                <a:latin typeface="Verdana"/>
                <a:cs typeface="Verdana"/>
              </a:rPr>
              <a:t>processes to </a:t>
            </a:r>
            <a:r>
              <a:rPr dirty="0" sz="2000" spc="125">
                <a:latin typeface="Verdana"/>
                <a:cs typeface="Verdana"/>
              </a:rPr>
              <a:t>manage </a:t>
            </a:r>
            <a:r>
              <a:rPr dirty="0" sz="2000" spc="80">
                <a:latin typeface="Verdana"/>
                <a:cs typeface="Verdana"/>
              </a:rPr>
              <a:t>their </a:t>
            </a:r>
            <a:r>
              <a:rPr dirty="0" sz="2000" spc="95">
                <a:latin typeface="Verdana"/>
                <a:cs typeface="Verdana"/>
              </a:rPr>
              <a:t>finances </a:t>
            </a:r>
            <a:r>
              <a:rPr dirty="0" sz="2000" spc="114">
                <a:latin typeface="Verdana"/>
                <a:cs typeface="Verdana"/>
              </a:rPr>
              <a:t>and </a:t>
            </a:r>
            <a:r>
              <a:rPr dirty="0" sz="2000" spc="120">
                <a:latin typeface="Verdana"/>
                <a:cs typeface="Verdana"/>
              </a:rPr>
              <a:t> </a:t>
            </a:r>
            <a:r>
              <a:rPr dirty="0" sz="2000" spc="65">
                <a:latin typeface="Verdana"/>
                <a:cs typeface="Verdana"/>
              </a:rPr>
              <a:t>operations. </a:t>
            </a:r>
            <a:r>
              <a:rPr dirty="0" sz="2000" spc="50">
                <a:latin typeface="Verdana"/>
                <a:cs typeface="Verdana"/>
              </a:rPr>
              <a:t>This </a:t>
            </a:r>
            <a:r>
              <a:rPr dirty="0" sz="2000" spc="95">
                <a:latin typeface="Verdana"/>
                <a:cs typeface="Verdana"/>
              </a:rPr>
              <a:t>helps </a:t>
            </a:r>
            <a:r>
              <a:rPr dirty="0" sz="2000" spc="110">
                <a:latin typeface="Verdana"/>
                <a:cs typeface="Verdana"/>
              </a:rPr>
              <a:t>protect </a:t>
            </a:r>
            <a:r>
              <a:rPr dirty="0" sz="2000" spc="100">
                <a:latin typeface="Verdana"/>
                <a:cs typeface="Verdana"/>
              </a:rPr>
              <a:t>the government’s </a:t>
            </a:r>
            <a:r>
              <a:rPr dirty="0" sz="2000" spc="105">
                <a:latin typeface="Verdana"/>
                <a:cs typeface="Verdana"/>
              </a:rPr>
              <a:t> </a:t>
            </a:r>
            <a:r>
              <a:rPr dirty="0" sz="2000" spc="110">
                <a:latin typeface="Verdana"/>
                <a:cs typeface="Verdana"/>
              </a:rPr>
              <a:t>money</a:t>
            </a:r>
            <a:r>
              <a:rPr dirty="0" sz="2000" spc="-25">
                <a:latin typeface="Verdana"/>
                <a:cs typeface="Verdana"/>
              </a:rPr>
              <a:t> </a:t>
            </a:r>
            <a:r>
              <a:rPr dirty="0" sz="2000" spc="114">
                <a:latin typeface="Verdana"/>
                <a:cs typeface="Verdana"/>
              </a:rPr>
              <a:t>and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85">
                <a:latin typeface="Verdana"/>
                <a:cs typeface="Verdana"/>
              </a:rPr>
              <a:t>ensure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55">
                <a:latin typeface="Verdana"/>
                <a:cs typeface="Verdana"/>
              </a:rPr>
              <a:t>it</a:t>
            </a:r>
            <a:r>
              <a:rPr dirty="0" sz="2000" spc="-25">
                <a:latin typeface="Verdana"/>
                <a:cs typeface="Verdana"/>
              </a:rPr>
              <a:t> </a:t>
            </a:r>
            <a:r>
              <a:rPr dirty="0" sz="2000" spc="15">
                <a:latin typeface="Verdana"/>
                <a:cs typeface="Verdana"/>
              </a:rPr>
              <a:t>is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100">
                <a:latin typeface="Verdana"/>
                <a:cs typeface="Verdana"/>
              </a:rPr>
              <a:t>used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55">
                <a:latin typeface="Verdana"/>
                <a:cs typeface="Verdana"/>
              </a:rPr>
              <a:t>correctly.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70">
                <a:latin typeface="Verdana"/>
                <a:cs typeface="Verdana"/>
              </a:rPr>
              <a:t>Ultimately, </a:t>
            </a:r>
            <a:r>
              <a:rPr dirty="0" sz="2000" spc="-690">
                <a:latin typeface="Verdana"/>
                <a:cs typeface="Verdana"/>
              </a:rPr>
              <a:t> </a:t>
            </a:r>
            <a:r>
              <a:rPr dirty="0" sz="2000" spc="140">
                <a:latin typeface="Verdana"/>
                <a:cs typeface="Verdana"/>
              </a:rPr>
              <a:t>DCAA </a:t>
            </a:r>
            <a:r>
              <a:rPr dirty="0" sz="2000" spc="130">
                <a:latin typeface="Verdana"/>
                <a:cs typeface="Verdana"/>
              </a:rPr>
              <a:t>compliance </a:t>
            </a:r>
            <a:r>
              <a:rPr dirty="0" sz="2000" spc="90">
                <a:latin typeface="Verdana"/>
                <a:cs typeface="Verdana"/>
              </a:rPr>
              <a:t>allows </a:t>
            </a:r>
            <a:r>
              <a:rPr dirty="0" sz="2000" spc="95">
                <a:latin typeface="Verdana"/>
                <a:cs typeface="Verdana"/>
              </a:rPr>
              <a:t>organizations </a:t>
            </a:r>
            <a:r>
              <a:rPr dirty="0" sz="2000" spc="80">
                <a:latin typeface="Verdana"/>
                <a:cs typeface="Verdana"/>
              </a:rPr>
              <a:t>to </a:t>
            </a:r>
            <a:r>
              <a:rPr dirty="0" sz="2000" spc="85">
                <a:latin typeface="Verdana"/>
                <a:cs typeface="Verdana"/>
              </a:rPr>
              <a:t> </a:t>
            </a:r>
            <a:r>
              <a:rPr dirty="0" sz="2000" spc="110">
                <a:latin typeface="Verdana"/>
                <a:cs typeface="Verdana"/>
              </a:rPr>
              <a:t>maintain </a:t>
            </a:r>
            <a:r>
              <a:rPr dirty="0" sz="2000" spc="-10">
                <a:latin typeface="Verdana"/>
                <a:cs typeface="Verdana"/>
              </a:rPr>
              <a:t>a </a:t>
            </a:r>
            <a:r>
              <a:rPr dirty="0" sz="2000" spc="140">
                <a:latin typeface="Verdana"/>
                <a:cs typeface="Verdana"/>
              </a:rPr>
              <a:t>good </a:t>
            </a:r>
            <a:r>
              <a:rPr dirty="0" sz="2000" spc="125">
                <a:latin typeface="Verdana"/>
                <a:cs typeface="Verdana"/>
              </a:rPr>
              <a:t>working </a:t>
            </a:r>
            <a:r>
              <a:rPr dirty="0" sz="2000" spc="95">
                <a:latin typeface="Verdana"/>
                <a:cs typeface="Verdana"/>
              </a:rPr>
              <a:t>relationship </a:t>
            </a:r>
            <a:r>
              <a:rPr dirty="0" sz="2000" spc="125">
                <a:latin typeface="Verdana"/>
                <a:cs typeface="Verdana"/>
              </a:rPr>
              <a:t>with </a:t>
            </a:r>
            <a:r>
              <a:rPr dirty="0" sz="2000" spc="100">
                <a:latin typeface="Verdana"/>
                <a:cs typeface="Verdana"/>
              </a:rPr>
              <a:t>the </a:t>
            </a:r>
            <a:r>
              <a:rPr dirty="0" sz="2000" spc="105">
                <a:latin typeface="Verdana"/>
                <a:cs typeface="Verdana"/>
              </a:rPr>
              <a:t> </a:t>
            </a:r>
            <a:r>
              <a:rPr dirty="0" sz="2000" spc="114">
                <a:latin typeface="Verdana"/>
                <a:cs typeface="Verdana"/>
              </a:rPr>
              <a:t>government and </a:t>
            </a:r>
            <a:r>
              <a:rPr dirty="0" sz="2000" spc="85">
                <a:latin typeface="Verdana"/>
                <a:cs typeface="Verdana"/>
              </a:rPr>
              <a:t>increase </a:t>
            </a:r>
            <a:r>
              <a:rPr dirty="0" sz="2000" spc="100">
                <a:latin typeface="Verdana"/>
                <a:cs typeface="Verdana"/>
              </a:rPr>
              <a:t>the </a:t>
            </a:r>
            <a:r>
              <a:rPr dirty="0" sz="2000" spc="110">
                <a:latin typeface="Verdana"/>
                <a:cs typeface="Verdana"/>
              </a:rPr>
              <a:t>chances </a:t>
            </a:r>
            <a:r>
              <a:rPr dirty="0" sz="2000" spc="60">
                <a:latin typeface="Verdana"/>
                <a:cs typeface="Verdana"/>
              </a:rPr>
              <a:t>of </a:t>
            </a:r>
            <a:r>
              <a:rPr dirty="0" sz="2000" spc="65">
                <a:latin typeface="Verdana"/>
                <a:cs typeface="Verdana"/>
              </a:rPr>
              <a:t> </a:t>
            </a:r>
            <a:r>
              <a:rPr dirty="0" sz="2000" spc="95">
                <a:latin typeface="Verdana"/>
                <a:cs typeface="Verdana"/>
              </a:rPr>
              <a:t>receiving</a:t>
            </a:r>
            <a:r>
              <a:rPr dirty="0" sz="2000" spc="-25">
                <a:latin typeface="Verdana"/>
                <a:cs typeface="Verdana"/>
              </a:rPr>
              <a:t> </a:t>
            </a:r>
            <a:r>
              <a:rPr dirty="0" sz="2000" spc="90">
                <a:latin typeface="Verdana"/>
                <a:cs typeface="Verdana"/>
              </a:rPr>
              <a:t>future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70">
                <a:latin typeface="Verdana"/>
                <a:cs typeface="Verdana"/>
              </a:rPr>
              <a:t>contracts.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60421" y="5143502"/>
            <a:ext cx="9600565" cy="3475990"/>
          </a:xfrm>
          <a:prstGeom prst="rect">
            <a:avLst/>
          </a:prstGeom>
          <a:solidFill>
            <a:srgbClr val="BADEFA">
              <a:alpha val="2749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algn="r" marL="869315" marR="1149985" indent="678815">
              <a:lnSpc>
                <a:spcPct val="125000"/>
              </a:lnSpc>
              <a:spcBef>
                <a:spcPts val="1660"/>
              </a:spcBef>
            </a:pP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Verdana"/>
                <a:cs typeface="Verdana"/>
              </a:rPr>
              <a:t>only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60">
                <a:solidFill>
                  <a:srgbClr val="FFFFFF"/>
                </a:solidFill>
                <a:latin typeface="Verdana"/>
                <a:cs typeface="Verdana"/>
              </a:rPr>
              <a:t>cloud-based,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Verdana"/>
                <a:cs typeface="Verdana"/>
              </a:rPr>
              <a:t>unified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Verdana"/>
                <a:cs typeface="Verdana"/>
              </a:rPr>
              <a:t>platform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available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dirty="0" sz="2000" spc="-6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Verdana"/>
                <a:cs typeface="Verdana"/>
              </a:rPr>
              <a:t>businesses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25">
                <a:solidFill>
                  <a:srgbClr val="FFFFFF"/>
                </a:solidFill>
                <a:latin typeface="Verdana"/>
                <a:cs typeface="Verdana"/>
              </a:rPr>
              <a:t>who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30">
                <a:solidFill>
                  <a:srgbClr val="FFFFFF"/>
                </a:solidFill>
                <a:latin typeface="Verdana"/>
                <a:cs typeface="Verdana"/>
              </a:rPr>
              <a:t>conduct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70">
                <a:solidFill>
                  <a:srgbClr val="FFFFFF"/>
                </a:solidFill>
                <a:latin typeface="Verdana"/>
                <a:cs typeface="Verdana"/>
              </a:rPr>
              <a:t>business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85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government </a:t>
            </a:r>
            <a:r>
              <a:rPr dirty="0" sz="2000" spc="-6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Verdana"/>
                <a:cs typeface="Verdana"/>
              </a:rPr>
              <a:t>is </a:t>
            </a:r>
            <a:r>
              <a:rPr dirty="0" sz="2000" spc="85">
                <a:solidFill>
                  <a:srgbClr val="FFFFFF"/>
                </a:solidFill>
                <a:latin typeface="Verdana"/>
                <a:cs typeface="Verdana"/>
              </a:rPr>
              <a:t>the DCAA-on-Demand, </a:t>
            </a:r>
            <a:r>
              <a:rPr dirty="0" sz="2000" spc="110">
                <a:solidFill>
                  <a:srgbClr val="FFFFFF"/>
                </a:solidFill>
                <a:latin typeface="Verdana"/>
                <a:cs typeface="Verdana"/>
              </a:rPr>
              <a:t>designed </a:t>
            </a:r>
            <a:r>
              <a:rPr dirty="0" sz="2000" spc="30">
                <a:solidFill>
                  <a:srgbClr val="FFFFFF"/>
                </a:solidFill>
                <a:latin typeface="Verdana"/>
                <a:cs typeface="Verdana"/>
              </a:rPr>
              <a:t>for </a:t>
            </a:r>
            <a:r>
              <a:rPr dirty="0" sz="2000" spc="75">
                <a:solidFill>
                  <a:srgbClr val="FFFFFF"/>
                </a:solidFill>
                <a:latin typeface="Verdana"/>
                <a:cs typeface="Verdana"/>
              </a:rPr>
              <a:t>NetSuite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dirty="0" sz="2000" spc="1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Verdana"/>
                <a:cs typeface="Verdana"/>
              </a:rPr>
              <a:t>was</a:t>
            </a:r>
            <a:r>
              <a:rPr dirty="0" sz="2000" spc="-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85">
                <a:solidFill>
                  <a:srgbClr val="FFFFFF"/>
                </a:solidFill>
                <a:latin typeface="Verdana"/>
                <a:cs typeface="Verdana"/>
              </a:rPr>
              <a:t>created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75">
                <a:solidFill>
                  <a:srgbClr val="FFFFFF"/>
                </a:solidFill>
                <a:latin typeface="Verdana"/>
                <a:cs typeface="Verdana"/>
              </a:rPr>
              <a:t>mainly</a:t>
            </a:r>
            <a:r>
              <a:rPr dirty="0" sz="2000" spc="-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3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government</a:t>
            </a:r>
            <a:r>
              <a:rPr dirty="0" sz="20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80">
                <a:solidFill>
                  <a:srgbClr val="FFFFFF"/>
                </a:solidFill>
                <a:latin typeface="Verdana"/>
                <a:cs typeface="Verdana"/>
              </a:rPr>
              <a:t>contractors</a:t>
            </a:r>
            <a:r>
              <a:rPr dirty="0" sz="2000" spc="-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Verdana"/>
                <a:cs typeface="Verdana"/>
              </a:rPr>
              <a:t>by</a:t>
            </a:r>
            <a:endParaRPr sz="2000">
              <a:latin typeface="Verdana"/>
              <a:cs typeface="Verdana"/>
            </a:endParaRPr>
          </a:p>
          <a:p>
            <a:pPr algn="r" marR="1149985">
              <a:lnSpc>
                <a:spcPct val="100000"/>
              </a:lnSpc>
              <a:spcBef>
                <a:spcPts val="600"/>
              </a:spcBef>
            </a:pP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government</a:t>
            </a:r>
            <a:r>
              <a:rPr dirty="0" sz="2000" spc="-1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Verdana"/>
                <a:cs typeface="Verdana"/>
              </a:rPr>
              <a:t>contractors.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28700" y="1054232"/>
            <a:ext cx="12712065" cy="2924175"/>
            <a:chOff x="1028700" y="1054232"/>
            <a:chExt cx="12712065" cy="29241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78325" y="1425451"/>
              <a:ext cx="2562224" cy="25526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1054232"/>
              <a:ext cx="2571749" cy="74294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68699" y="5136089"/>
            <a:ext cx="4954905" cy="3416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dirty="0" sz="4800" spc="-725" b="1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dirty="0" sz="4800" spc="-180" b="1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dirty="0" sz="4800" spc="-580" b="1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dirty="0" sz="4800" spc="1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-340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4800" spc="-409" b="1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4800" spc="-630" b="1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4800" spc="185" b="1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4800" spc="-260" b="1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4800" spc="280" b="1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4800" spc="-630" b="1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4800" spc="-585" b="1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4800" spc="1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-450" b="1">
                <a:solidFill>
                  <a:srgbClr val="FFFFFF"/>
                </a:solidFill>
                <a:latin typeface="Trebuchet MS"/>
                <a:cs typeface="Trebuchet MS"/>
              </a:rPr>
              <a:t>+  </a:t>
            </a:r>
            <a:r>
              <a:rPr dirty="0" sz="4800" spc="-100" b="1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4800" spc="-60" b="1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4800" spc="-225" b="1">
                <a:solidFill>
                  <a:srgbClr val="FFFFFF"/>
                </a:solidFill>
                <a:latin typeface="Trebuchet MS"/>
                <a:cs typeface="Trebuchet MS"/>
              </a:rPr>
              <a:t>AA</a:t>
            </a:r>
            <a:r>
              <a:rPr dirty="0" sz="4800" spc="265" b="1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dirty="0" sz="4800" spc="-390" b="1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4800" spc="-340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4800" spc="265" b="1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dirty="0" sz="4800" spc="-100" b="1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4800" spc="-409" b="1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4800" spc="-25" b="1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4800" spc="-225" b="1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4800" spc="-340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4800" spc="-180" b="1">
                <a:solidFill>
                  <a:srgbClr val="FFFFFF"/>
                </a:solidFill>
                <a:latin typeface="Trebuchet MS"/>
                <a:cs typeface="Trebuchet MS"/>
              </a:rPr>
              <a:t>D  </a:t>
            </a:r>
            <a:r>
              <a:rPr dirty="0" sz="4800" spc="145" b="1">
                <a:solidFill>
                  <a:srgbClr val="FFFFFF"/>
                </a:solidFill>
                <a:latin typeface="Trebuchet MS"/>
                <a:cs typeface="Trebuchet MS"/>
              </a:rPr>
              <a:t>IS </a:t>
            </a:r>
            <a:r>
              <a:rPr dirty="0" sz="4800" spc="-400" b="1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4800" spc="-39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-150" b="1">
                <a:solidFill>
                  <a:srgbClr val="FFFFFF"/>
                </a:solidFill>
                <a:latin typeface="Trebuchet MS"/>
                <a:cs typeface="Trebuchet MS"/>
              </a:rPr>
              <a:t>SMART </a:t>
            </a:r>
            <a:r>
              <a:rPr dirty="0" sz="4800" spc="-1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-85" b="1">
                <a:solidFill>
                  <a:srgbClr val="FFFFFF"/>
                </a:solidFill>
                <a:latin typeface="Trebuchet MS"/>
                <a:cs typeface="Trebuchet MS"/>
              </a:rPr>
              <a:t>CHOICE?</a:t>
            </a:r>
            <a:endParaRPr sz="4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408617"/>
              <a:ext cx="18288000" cy="3729354"/>
            </a:xfrm>
            <a:custGeom>
              <a:avLst/>
              <a:gdLst/>
              <a:ahLst/>
              <a:cxnLst/>
              <a:rect l="l" t="t" r="r" b="b"/>
              <a:pathLst>
                <a:path w="18288000" h="3729354">
                  <a:moveTo>
                    <a:pt x="0" y="3729037"/>
                  </a:moveTo>
                  <a:lnTo>
                    <a:pt x="0" y="0"/>
                  </a:lnTo>
                  <a:lnTo>
                    <a:pt x="18287999" y="0"/>
                  </a:lnTo>
                  <a:lnTo>
                    <a:pt x="18287999" y="3729037"/>
                  </a:lnTo>
                  <a:lnTo>
                    <a:pt x="0" y="3729037"/>
                  </a:lnTo>
                  <a:close/>
                </a:path>
              </a:pathLst>
            </a:custGeom>
            <a:solidFill>
              <a:srgbClr val="36528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99399" y="4333103"/>
            <a:ext cx="10200640" cy="1720850"/>
          </a:xfrm>
          <a:prstGeom prst="rect"/>
        </p:spPr>
        <p:txBody>
          <a:bodyPr wrap="square" lIns="0" tIns="12890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15"/>
              </a:spcBef>
            </a:pPr>
            <a:r>
              <a:rPr dirty="0" spc="40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pc="3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pc="360" b="1">
                <a:solidFill>
                  <a:srgbClr val="FFFFFF"/>
                </a:solidFill>
                <a:latin typeface="Trebuchet MS"/>
                <a:cs typeface="Trebuchet MS"/>
              </a:rPr>
              <a:t>Reasons</a:t>
            </a:r>
            <a:r>
              <a:rPr dirty="0" spc="3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pc="315" b="1">
                <a:solidFill>
                  <a:srgbClr val="FFFFFF"/>
                </a:solidFill>
                <a:latin typeface="Trebuchet MS"/>
                <a:cs typeface="Trebuchet MS"/>
              </a:rPr>
              <a:t>Clients</a:t>
            </a:r>
            <a:r>
              <a:rPr dirty="0" spc="3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pc="190" b="1">
                <a:solidFill>
                  <a:srgbClr val="FFFFFF"/>
                </a:solidFill>
                <a:latin typeface="Trebuchet MS"/>
                <a:cs typeface="Trebuchet MS"/>
              </a:rPr>
              <a:t>opt</a:t>
            </a:r>
            <a:r>
              <a:rPr dirty="0" spc="3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pc="130" b="1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</a:p>
          <a:p>
            <a:pPr algn="ctr">
              <a:lnSpc>
                <a:spcPct val="100000"/>
              </a:lnSpc>
              <a:spcBef>
                <a:spcPts val="915"/>
              </a:spcBef>
            </a:pPr>
            <a:r>
              <a:rPr dirty="0" spc="245" b="1">
                <a:solidFill>
                  <a:srgbClr val="FFFFFF"/>
                </a:solidFill>
                <a:latin typeface="Trebuchet MS"/>
                <a:cs typeface="Trebuchet MS"/>
              </a:rPr>
              <a:t>NetSuite</a:t>
            </a:r>
            <a:r>
              <a:rPr dirty="0" spc="36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pc="335" b="1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pc="36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pc="325" b="1">
                <a:solidFill>
                  <a:srgbClr val="FFFFFF"/>
                </a:solidFill>
                <a:latin typeface="Trebuchet MS"/>
                <a:cs typeface="Trebuchet MS"/>
              </a:rPr>
              <a:t>DCAA-on-Demand.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7" name="object 7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4947348" y="10286987"/>
                  </a:moveTo>
                  <a:lnTo>
                    <a:pt x="4036301" y="8708898"/>
                  </a:lnTo>
                  <a:lnTo>
                    <a:pt x="0" y="8708898"/>
                  </a:lnTo>
                  <a:lnTo>
                    <a:pt x="0" y="10286987"/>
                  </a:lnTo>
                  <a:lnTo>
                    <a:pt x="4947348" y="10286987"/>
                  </a:lnTo>
                  <a:close/>
                </a:path>
                <a:path w="18288000" h="10287000">
                  <a:moveTo>
                    <a:pt x="18287988" y="0"/>
                  </a:moveTo>
                  <a:lnTo>
                    <a:pt x="14025715" y="0"/>
                  </a:lnTo>
                  <a:lnTo>
                    <a:pt x="15095677" y="1853361"/>
                  </a:lnTo>
                  <a:lnTo>
                    <a:pt x="18287988" y="1853361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DBEBF9">
                <a:alpha val="6783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699" y="1028699"/>
              <a:ext cx="2571749" cy="7429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92324" y="3212045"/>
              <a:ext cx="13495655" cy="4620895"/>
            </a:xfrm>
            <a:custGeom>
              <a:avLst/>
              <a:gdLst/>
              <a:ahLst/>
              <a:cxnLst/>
              <a:rect l="l" t="t" r="r" b="b"/>
              <a:pathLst>
                <a:path w="13495655" h="4620895">
                  <a:moveTo>
                    <a:pt x="3004794" y="0"/>
                  </a:moveTo>
                  <a:lnTo>
                    <a:pt x="0" y="0"/>
                  </a:lnTo>
                  <a:lnTo>
                    <a:pt x="0" y="4620641"/>
                  </a:lnTo>
                  <a:lnTo>
                    <a:pt x="3004794" y="4620641"/>
                  </a:lnTo>
                  <a:lnTo>
                    <a:pt x="3004794" y="0"/>
                  </a:lnTo>
                  <a:close/>
                </a:path>
                <a:path w="13495655" h="4620895">
                  <a:moveTo>
                    <a:pt x="6501625" y="0"/>
                  </a:moveTo>
                  <a:lnTo>
                    <a:pt x="3496830" y="0"/>
                  </a:lnTo>
                  <a:lnTo>
                    <a:pt x="3496830" y="4620641"/>
                  </a:lnTo>
                  <a:lnTo>
                    <a:pt x="6501625" y="4620641"/>
                  </a:lnTo>
                  <a:lnTo>
                    <a:pt x="6501625" y="0"/>
                  </a:lnTo>
                  <a:close/>
                </a:path>
                <a:path w="13495655" h="4620895">
                  <a:moveTo>
                    <a:pt x="9998456" y="0"/>
                  </a:moveTo>
                  <a:lnTo>
                    <a:pt x="6993661" y="0"/>
                  </a:lnTo>
                  <a:lnTo>
                    <a:pt x="6993661" y="4620641"/>
                  </a:lnTo>
                  <a:lnTo>
                    <a:pt x="9998456" y="4620641"/>
                  </a:lnTo>
                  <a:lnTo>
                    <a:pt x="9998456" y="0"/>
                  </a:lnTo>
                  <a:close/>
                </a:path>
                <a:path w="13495655" h="4620895">
                  <a:moveTo>
                    <a:pt x="13495287" y="0"/>
                  </a:moveTo>
                  <a:lnTo>
                    <a:pt x="10490492" y="0"/>
                  </a:lnTo>
                  <a:lnTo>
                    <a:pt x="10490492" y="4620641"/>
                  </a:lnTo>
                  <a:lnTo>
                    <a:pt x="13495287" y="4620641"/>
                  </a:lnTo>
                  <a:lnTo>
                    <a:pt x="13495287" y="0"/>
                  </a:lnTo>
                  <a:close/>
                </a:path>
              </a:pathLst>
            </a:custGeom>
            <a:solidFill>
              <a:srgbClr val="DBEB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180346" y="2454325"/>
              <a:ext cx="11927840" cy="1437005"/>
            </a:xfrm>
            <a:custGeom>
              <a:avLst/>
              <a:gdLst/>
              <a:ahLst/>
              <a:cxnLst/>
              <a:rect l="l" t="t" r="r" b="b"/>
              <a:pathLst>
                <a:path w="11927840" h="1437004">
                  <a:moveTo>
                    <a:pt x="1436801" y="718400"/>
                  </a:moveTo>
                  <a:lnTo>
                    <a:pt x="1435277" y="671169"/>
                  </a:lnTo>
                  <a:lnTo>
                    <a:pt x="1430756" y="624751"/>
                  </a:lnTo>
                  <a:lnTo>
                    <a:pt x="1423327" y="579234"/>
                  </a:lnTo>
                  <a:lnTo>
                    <a:pt x="1413103" y="534733"/>
                  </a:lnTo>
                  <a:lnTo>
                    <a:pt x="1400175" y="491337"/>
                  </a:lnTo>
                  <a:lnTo>
                    <a:pt x="1384630" y="449122"/>
                  </a:lnTo>
                  <a:lnTo>
                    <a:pt x="1366558" y="408203"/>
                  </a:lnTo>
                  <a:lnTo>
                    <a:pt x="1346073" y="368668"/>
                  </a:lnTo>
                  <a:lnTo>
                    <a:pt x="1323251" y="330606"/>
                  </a:lnTo>
                  <a:lnTo>
                    <a:pt x="1298194" y="294119"/>
                  </a:lnTo>
                  <a:lnTo>
                    <a:pt x="1270990" y="259308"/>
                  </a:lnTo>
                  <a:lnTo>
                    <a:pt x="1241742" y="226250"/>
                  </a:lnTo>
                  <a:lnTo>
                    <a:pt x="1210551" y="195059"/>
                  </a:lnTo>
                  <a:lnTo>
                    <a:pt x="1177493" y="165811"/>
                  </a:lnTo>
                  <a:lnTo>
                    <a:pt x="1142682" y="138607"/>
                  </a:lnTo>
                  <a:lnTo>
                    <a:pt x="1106195" y="113550"/>
                  </a:lnTo>
                  <a:lnTo>
                    <a:pt x="1068133" y="90728"/>
                  </a:lnTo>
                  <a:lnTo>
                    <a:pt x="1028598" y="70243"/>
                  </a:lnTo>
                  <a:lnTo>
                    <a:pt x="987679" y="52171"/>
                  </a:lnTo>
                  <a:lnTo>
                    <a:pt x="945476" y="36626"/>
                  </a:lnTo>
                  <a:lnTo>
                    <a:pt x="902068" y="23698"/>
                  </a:lnTo>
                  <a:lnTo>
                    <a:pt x="857567" y="13474"/>
                  </a:lnTo>
                  <a:lnTo>
                    <a:pt x="812050" y="6057"/>
                  </a:lnTo>
                  <a:lnTo>
                    <a:pt x="765632" y="1536"/>
                  </a:lnTo>
                  <a:lnTo>
                    <a:pt x="718388" y="0"/>
                  </a:lnTo>
                  <a:lnTo>
                    <a:pt x="671169" y="1536"/>
                  </a:lnTo>
                  <a:lnTo>
                    <a:pt x="624751" y="6057"/>
                  </a:lnTo>
                  <a:lnTo>
                    <a:pt x="579234" y="13474"/>
                  </a:lnTo>
                  <a:lnTo>
                    <a:pt x="534733" y="23698"/>
                  </a:lnTo>
                  <a:lnTo>
                    <a:pt x="491337" y="36626"/>
                  </a:lnTo>
                  <a:lnTo>
                    <a:pt x="449122" y="52171"/>
                  </a:lnTo>
                  <a:lnTo>
                    <a:pt x="408203" y="70243"/>
                  </a:lnTo>
                  <a:lnTo>
                    <a:pt x="368668" y="90728"/>
                  </a:lnTo>
                  <a:lnTo>
                    <a:pt x="330606" y="113550"/>
                  </a:lnTo>
                  <a:lnTo>
                    <a:pt x="294119" y="138607"/>
                  </a:lnTo>
                  <a:lnTo>
                    <a:pt x="259308" y="165811"/>
                  </a:lnTo>
                  <a:lnTo>
                    <a:pt x="226250" y="195059"/>
                  </a:lnTo>
                  <a:lnTo>
                    <a:pt x="195059" y="226250"/>
                  </a:lnTo>
                  <a:lnTo>
                    <a:pt x="165811" y="259308"/>
                  </a:lnTo>
                  <a:lnTo>
                    <a:pt x="138607" y="294119"/>
                  </a:lnTo>
                  <a:lnTo>
                    <a:pt x="113550" y="330606"/>
                  </a:lnTo>
                  <a:lnTo>
                    <a:pt x="90728" y="368668"/>
                  </a:lnTo>
                  <a:lnTo>
                    <a:pt x="70243" y="408203"/>
                  </a:lnTo>
                  <a:lnTo>
                    <a:pt x="52171" y="449122"/>
                  </a:lnTo>
                  <a:lnTo>
                    <a:pt x="36626" y="491337"/>
                  </a:lnTo>
                  <a:lnTo>
                    <a:pt x="23698" y="534733"/>
                  </a:lnTo>
                  <a:lnTo>
                    <a:pt x="13474" y="579234"/>
                  </a:lnTo>
                  <a:lnTo>
                    <a:pt x="6045" y="624751"/>
                  </a:lnTo>
                  <a:lnTo>
                    <a:pt x="1524" y="671169"/>
                  </a:lnTo>
                  <a:lnTo>
                    <a:pt x="0" y="718400"/>
                  </a:lnTo>
                  <a:lnTo>
                    <a:pt x="1524" y="765632"/>
                  </a:lnTo>
                  <a:lnTo>
                    <a:pt x="6045" y="812050"/>
                  </a:lnTo>
                  <a:lnTo>
                    <a:pt x="13474" y="857567"/>
                  </a:lnTo>
                  <a:lnTo>
                    <a:pt x="23698" y="902068"/>
                  </a:lnTo>
                  <a:lnTo>
                    <a:pt x="36626" y="945476"/>
                  </a:lnTo>
                  <a:lnTo>
                    <a:pt x="52171" y="987679"/>
                  </a:lnTo>
                  <a:lnTo>
                    <a:pt x="70243" y="1028598"/>
                  </a:lnTo>
                  <a:lnTo>
                    <a:pt x="90728" y="1068133"/>
                  </a:lnTo>
                  <a:lnTo>
                    <a:pt x="113550" y="1106195"/>
                  </a:lnTo>
                  <a:lnTo>
                    <a:pt x="138607" y="1142682"/>
                  </a:lnTo>
                  <a:lnTo>
                    <a:pt x="165811" y="1177493"/>
                  </a:lnTo>
                  <a:lnTo>
                    <a:pt x="195059" y="1210551"/>
                  </a:lnTo>
                  <a:lnTo>
                    <a:pt x="226250" y="1241742"/>
                  </a:lnTo>
                  <a:lnTo>
                    <a:pt x="259308" y="1270990"/>
                  </a:lnTo>
                  <a:lnTo>
                    <a:pt x="294119" y="1298194"/>
                  </a:lnTo>
                  <a:lnTo>
                    <a:pt x="330606" y="1323251"/>
                  </a:lnTo>
                  <a:lnTo>
                    <a:pt x="368668" y="1346073"/>
                  </a:lnTo>
                  <a:lnTo>
                    <a:pt x="408203" y="1366570"/>
                  </a:lnTo>
                  <a:lnTo>
                    <a:pt x="449122" y="1384630"/>
                  </a:lnTo>
                  <a:lnTo>
                    <a:pt x="491337" y="1400175"/>
                  </a:lnTo>
                  <a:lnTo>
                    <a:pt x="534733" y="1413116"/>
                  </a:lnTo>
                  <a:lnTo>
                    <a:pt x="579234" y="1423339"/>
                  </a:lnTo>
                  <a:lnTo>
                    <a:pt x="624751" y="1430756"/>
                  </a:lnTo>
                  <a:lnTo>
                    <a:pt x="671169" y="1435277"/>
                  </a:lnTo>
                  <a:lnTo>
                    <a:pt x="718400" y="1436801"/>
                  </a:lnTo>
                  <a:lnTo>
                    <a:pt x="765632" y="1435277"/>
                  </a:lnTo>
                  <a:lnTo>
                    <a:pt x="812050" y="1430756"/>
                  </a:lnTo>
                  <a:lnTo>
                    <a:pt x="857567" y="1423339"/>
                  </a:lnTo>
                  <a:lnTo>
                    <a:pt x="902068" y="1413116"/>
                  </a:lnTo>
                  <a:lnTo>
                    <a:pt x="945476" y="1400175"/>
                  </a:lnTo>
                  <a:lnTo>
                    <a:pt x="987679" y="1384630"/>
                  </a:lnTo>
                  <a:lnTo>
                    <a:pt x="1028598" y="1366570"/>
                  </a:lnTo>
                  <a:lnTo>
                    <a:pt x="1068133" y="1346073"/>
                  </a:lnTo>
                  <a:lnTo>
                    <a:pt x="1106195" y="1323251"/>
                  </a:lnTo>
                  <a:lnTo>
                    <a:pt x="1142682" y="1298194"/>
                  </a:lnTo>
                  <a:lnTo>
                    <a:pt x="1177493" y="1270990"/>
                  </a:lnTo>
                  <a:lnTo>
                    <a:pt x="1210551" y="1241742"/>
                  </a:lnTo>
                  <a:lnTo>
                    <a:pt x="1241742" y="1210551"/>
                  </a:lnTo>
                  <a:lnTo>
                    <a:pt x="1270990" y="1177493"/>
                  </a:lnTo>
                  <a:lnTo>
                    <a:pt x="1298194" y="1142682"/>
                  </a:lnTo>
                  <a:lnTo>
                    <a:pt x="1323251" y="1106195"/>
                  </a:lnTo>
                  <a:lnTo>
                    <a:pt x="1346073" y="1068133"/>
                  </a:lnTo>
                  <a:lnTo>
                    <a:pt x="1366558" y="1028598"/>
                  </a:lnTo>
                  <a:lnTo>
                    <a:pt x="1384630" y="987679"/>
                  </a:lnTo>
                  <a:lnTo>
                    <a:pt x="1400175" y="945476"/>
                  </a:lnTo>
                  <a:lnTo>
                    <a:pt x="1413103" y="902068"/>
                  </a:lnTo>
                  <a:lnTo>
                    <a:pt x="1423327" y="857567"/>
                  </a:lnTo>
                  <a:lnTo>
                    <a:pt x="1430756" y="812050"/>
                  </a:lnTo>
                  <a:lnTo>
                    <a:pt x="1435277" y="765632"/>
                  </a:lnTo>
                  <a:lnTo>
                    <a:pt x="1436801" y="718400"/>
                  </a:lnTo>
                  <a:close/>
                </a:path>
                <a:path w="11927840" h="1437004">
                  <a:moveTo>
                    <a:pt x="4933632" y="718388"/>
                  </a:moveTo>
                  <a:lnTo>
                    <a:pt x="4932108" y="671169"/>
                  </a:lnTo>
                  <a:lnTo>
                    <a:pt x="4927587" y="624751"/>
                  </a:lnTo>
                  <a:lnTo>
                    <a:pt x="4920158" y="579234"/>
                  </a:lnTo>
                  <a:lnTo>
                    <a:pt x="4909934" y="534733"/>
                  </a:lnTo>
                  <a:lnTo>
                    <a:pt x="4897005" y="491337"/>
                  </a:lnTo>
                  <a:lnTo>
                    <a:pt x="4881461" y="449122"/>
                  </a:lnTo>
                  <a:lnTo>
                    <a:pt x="4863389" y="408203"/>
                  </a:lnTo>
                  <a:lnTo>
                    <a:pt x="4842903" y="368668"/>
                  </a:lnTo>
                  <a:lnTo>
                    <a:pt x="4820082" y="330606"/>
                  </a:lnTo>
                  <a:lnTo>
                    <a:pt x="4795024" y="294119"/>
                  </a:lnTo>
                  <a:lnTo>
                    <a:pt x="4767821" y="259308"/>
                  </a:lnTo>
                  <a:lnTo>
                    <a:pt x="4738573" y="226250"/>
                  </a:lnTo>
                  <a:lnTo>
                    <a:pt x="4707382" y="195059"/>
                  </a:lnTo>
                  <a:lnTo>
                    <a:pt x="4674324" y="165811"/>
                  </a:lnTo>
                  <a:lnTo>
                    <a:pt x="4639513" y="138607"/>
                  </a:lnTo>
                  <a:lnTo>
                    <a:pt x="4603026" y="113550"/>
                  </a:lnTo>
                  <a:lnTo>
                    <a:pt x="4564964" y="90728"/>
                  </a:lnTo>
                  <a:lnTo>
                    <a:pt x="4525429" y="70243"/>
                  </a:lnTo>
                  <a:lnTo>
                    <a:pt x="4484509" y="52171"/>
                  </a:lnTo>
                  <a:lnTo>
                    <a:pt x="4442307" y="36626"/>
                  </a:lnTo>
                  <a:lnTo>
                    <a:pt x="4398899" y="23698"/>
                  </a:lnTo>
                  <a:lnTo>
                    <a:pt x="4354398" y="13474"/>
                  </a:lnTo>
                  <a:lnTo>
                    <a:pt x="4308881" y="6057"/>
                  </a:lnTo>
                  <a:lnTo>
                    <a:pt x="4262463" y="1536"/>
                  </a:lnTo>
                  <a:lnTo>
                    <a:pt x="4215219" y="0"/>
                  </a:lnTo>
                  <a:lnTo>
                    <a:pt x="4168000" y="1536"/>
                  </a:lnTo>
                  <a:lnTo>
                    <a:pt x="4121581" y="6057"/>
                  </a:lnTo>
                  <a:lnTo>
                    <a:pt x="4076065" y="13474"/>
                  </a:lnTo>
                  <a:lnTo>
                    <a:pt x="4031564" y="23698"/>
                  </a:lnTo>
                  <a:lnTo>
                    <a:pt x="3988155" y="36626"/>
                  </a:lnTo>
                  <a:lnTo>
                    <a:pt x="3945953" y="52171"/>
                  </a:lnTo>
                  <a:lnTo>
                    <a:pt x="3905034" y="70243"/>
                  </a:lnTo>
                  <a:lnTo>
                    <a:pt x="3865499" y="90728"/>
                  </a:lnTo>
                  <a:lnTo>
                    <a:pt x="3827437" y="113550"/>
                  </a:lnTo>
                  <a:lnTo>
                    <a:pt x="3790950" y="138607"/>
                  </a:lnTo>
                  <a:lnTo>
                    <a:pt x="3756139" y="165811"/>
                  </a:lnTo>
                  <a:lnTo>
                    <a:pt x="3723081" y="195059"/>
                  </a:lnTo>
                  <a:lnTo>
                    <a:pt x="3691890" y="226250"/>
                  </a:lnTo>
                  <a:lnTo>
                    <a:pt x="3662642" y="259308"/>
                  </a:lnTo>
                  <a:lnTo>
                    <a:pt x="3635438" y="294119"/>
                  </a:lnTo>
                  <a:lnTo>
                    <a:pt x="3610381" y="330606"/>
                  </a:lnTo>
                  <a:lnTo>
                    <a:pt x="3587559" y="368668"/>
                  </a:lnTo>
                  <a:lnTo>
                    <a:pt x="3567074" y="408203"/>
                  </a:lnTo>
                  <a:lnTo>
                    <a:pt x="3549002" y="449122"/>
                  </a:lnTo>
                  <a:lnTo>
                    <a:pt x="3533457" y="491337"/>
                  </a:lnTo>
                  <a:lnTo>
                    <a:pt x="3520529" y="534733"/>
                  </a:lnTo>
                  <a:lnTo>
                    <a:pt x="3510305" y="579234"/>
                  </a:lnTo>
                  <a:lnTo>
                    <a:pt x="3502876" y="624751"/>
                  </a:lnTo>
                  <a:lnTo>
                    <a:pt x="3498354" y="671169"/>
                  </a:lnTo>
                  <a:lnTo>
                    <a:pt x="3496830" y="718413"/>
                  </a:lnTo>
                  <a:lnTo>
                    <a:pt x="3498354" y="765632"/>
                  </a:lnTo>
                  <a:lnTo>
                    <a:pt x="3502876" y="812050"/>
                  </a:lnTo>
                  <a:lnTo>
                    <a:pt x="3510305" y="857567"/>
                  </a:lnTo>
                  <a:lnTo>
                    <a:pt x="3520529" y="902068"/>
                  </a:lnTo>
                  <a:lnTo>
                    <a:pt x="3533457" y="945476"/>
                  </a:lnTo>
                  <a:lnTo>
                    <a:pt x="3549002" y="987679"/>
                  </a:lnTo>
                  <a:lnTo>
                    <a:pt x="3567074" y="1028598"/>
                  </a:lnTo>
                  <a:lnTo>
                    <a:pt x="3587559" y="1068133"/>
                  </a:lnTo>
                  <a:lnTo>
                    <a:pt x="3610381" y="1106195"/>
                  </a:lnTo>
                  <a:lnTo>
                    <a:pt x="3635438" y="1142682"/>
                  </a:lnTo>
                  <a:lnTo>
                    <a:pt x="3662642" y="1177493"/>
                  </a:lnTo>
                  <a:lnTo>
                    <a:pt x="3691890" y="1210551"/>
                  </a:lnTo>
                  <a:lnTo>
                    <a:pt x="3723081" y="1241742"/>
                  </a:lnTo>
                  <a:lnTo>
                    <a:pt x="3756139" y="1270990"/>
                  </a:lnTo>
                  <a:lnTo>
                    <a:pt x="3790950" y="1298194"/>
                  </a:lnTo>
                  <a:lnTo>
                    <a:pt x="3827437" y="1323251"/>
                  </a:lnTo>
                  <a:lnTo>
                    <a:pt x="3865499" y="1346073"/>
                  </a:lnTo>
                  <a:lnTo>
                    <a:pt x="3905034" y="1366570"/>
                  </a:lnTo>
                  <a:lnTo>
                    <a:pt x="3945953" y="1384630"/>
                  </a:lnTo>
                  <a:lnTo>
                    <a:pt x="3988155" y="1400175"/>
                  </a:lnTo>
                  <a:lnTo>
                    <a:pt x="4031564" y="1413116"/>
                  </a:lnTo>
                  <a:lnTo>
                    <a:pt x="4076065" y="1423339"/>
                  </a:lnTo>
                  <a:lnTo>
                    <a:pt x="4121581" y="1430756"/>
                  </a:lnTo>
                  <a:lnTo>
                    <a:pt x="4168000" y="1435277"/>
                  </a:lnTo>
                  <a:lnTo>
                    <a:pt x="4215231" y="1436801"/>
                  </a:lnTo>
                  <a:lnTo>
                    <a:pt x="4262463" y="1435277"/>
                  </a:lnTo>
                  <a:lnTo>
                    <a:pt x="4308881" y="1430756"/>
                  </a:lnTo>
                  <a:lnTo>
                    <a:pt x="4354398" y="1423339"/>
                  </a:lnTo>
                  <a:lnTo>
                    <a:pt x="4398899" y="1413116"/>
                  </a:lnTo>
                  <a:lnTo>
                    <a:pt x="4442307" y="1400175"/>
                  </a:lnTo>
                  <a:lnTo>
                    <a:pt x="4484509" y="1384630"/>
                  </a:lnTo>
                  <a:lnTo>
                    <a:pt x="4525429" y="1366570"/>
                  </a:lnTo>
                  <a:lnTo>
                    <a:pt x="4564964" y="1346073"/>
                  </a:lnTo>
                  <a:lnTo>
                    <a:pt x="4603026" y="1323251"/>
                  </a:lnTo>
                  <a:lnTo>
                    <a:pt x="4639513" y="1298194"/>
                  </a:lnTo>
                  <a:lnTo>
                    <a:pt x="4674324" y="1270990"/>
                  </a:lnTo>
                  <a:lnTo>
                    <a:pt x="4707382" y="1241742"/>
                  </a:lnTo>
                  <a:lnTo>
                    <a:pt x="4738573" y="1210551"/>
                  </a:lnTo>
                  <a:lnTo>
                    <a:pt x="4767821" y="1177493"/>
                  </a:lnTo>
                  <a:lnTo>
                    <a:pt x="4795024" y="1142682"/>
                  </a:lnTo>
                  <a:lnTo>
                    <a:pt x="4820082" y="1106195"/>
                  </a:lnTo>
                  <a:lnTo>
                    <a:pt x="4842903" y="1068133"/>
                  </a:lnTo>
                  <a:lnTo>
                    <a:pt x="4863389" y="1028598"/>
                  </a:lnTo>
                  <a:lnTo>
                    <a:pt x="4881461" y="987679"/>
                  </a:lnTo>
                  <a:lnTo>
                    <a:pt x="4897005" y="945476"/>
                  </a:lnTo>
                  <a:lnTo>
                    <a:pt x="4909934" y="902068"/>
                  </a:lnTo>
                  <a:lnTo>
                    <a:pt x="4920158" y="857567"/>
                  </a:lnTo>
                  <a:lnTo>
                    <a:pt x="4927587" y="812050"/>
                  </a:lnTo>
                  <a:lnTo>
                    <a:pt x="4932108" y="765632"/>
                  </a:lnTo>
                  <a:lnTo>
                    <a:pt x="4933632" y="718388"/>
                  </a:lnTo>
                  <a:close/>
                </a:path>
                <a:path w="11927840" h="1437004">
                  <a:moveTo>
                    <a:pt x="8430463" y="718400"/>
                  </a:moveTo>
                  <a:lnTo>
                    <a:pt x="8428939" y="671169"/>
                  </a:lnTo>
                  <a:lnTo>
                    <a:pt x="8424418" y="624751"/>
                  </a:lnTo>
                  <a:lnTo>
                    <a:pt x="8416988" y="579234"/>
                  </a:lnTo>
                  <a:lnTo>
                    <a:pt x="8406765" y="534733"/>
                  </a:lnTo>
                  <a:lnTo>
                    <a:pt x="8393836" y="491337"/>
                  </a:lnTo>
                  <a:lnTo>
                    <a:pt x="8378291" y="449122"/>
                  </a:lnTo>
                  <a:lnTo>
                    <a:pt x="8360219" y="408203"/>
                  </a:lnTo>
                  <a:lnTo>
                    <a:pt x="8339734" y="368668"/>
                  </a:lnTo>
                  <a:lnTo>
                    <a:pt x="8316912" y="330606"/>
                  </a:lnTo>
                  <a:lnTo>
                    <a:pt x="8291855" y="294119"/>
                  </a:lnTo>
                  <a:lnTo>
                    <a:pt x="8264652" y="259308"/>
                  </a:lnTo>
                  <a:lnTo>
                    <a:pt x="8235404" y="226250"/>
                  </a:lnTo>
                  <a:lnTo>
                    <a:pt x="8204213" y="195059"/>
                  </a:lnTo>
                  <a:lnTo>
                    <a:pt x="8171154" y="165811"/>
                  </a:lnTo>
                  <a:lnTo>
                    <a:pt x="8136344" y="138607"/>
                  </a:lnTo>
                  <a:lnTo>
                    <a:pt x="8099857" y="113550"/>
                  </a:lnTo>
                  <a:lnTo>
                    <a:pt x="8061795" y="90728"/>
                  </a:lnTo>
                  <a:lnTo>
                    <a:pt x="8022260" y="70243"/>
                  </a:lnTo>
                  <a:lnTo>
                    <a:pt x="7981340" y="52171"/>
                  </a:lnTo>
                  <a:lnTo>
                    <a:pt x="7939125" y="36626"/>
                  </a:lnTo>
                  <a:lnTo>
                    <a:pt x="7895730" y="23698"/>
                  </a:lnTo>
                  <a:lnTo>
                    <a:pt x="7851229" y="13474"/>
                  </a:lnTo>
                  <a:lnTo>
                    <a:pt x="7805712" y="6057"/>
                  </a:lnTo>
                  <a:lnTo>
                    <a:pt x="7759293" y="1536"/>
                  </a:lnTo>
                  <a:lnTo>
                    <a:pt x="7712049" y="0"/>
                  </a:lnTo>
                  <a:lnTo>
                    <a:pt x="7664831" y="1536"/>
                  </a:lnTo>
                  <a:lnTo>
                    <a:pt x="7618412" y="6057"/>
                  </a:lnTo>
                  <a:lnTo>
                    <a:pt x="7572896" y="13474"/>
                  </a:lnTo>
                  <a:lnTo>
                    <a:pt x="7528395" y="23698"/>
                  </a:lnTo>
                  <a:lnTo>
                    <a:pt x="7484986" y="36626"/>
                  </a:lnTo>
                  <a:lnTo>
                    <a:pt x="7442784" y="52171"/>
                  </a:lnTo>
                  <a:lnTo>
                    <a:pt x="7401865" y="70243"/>
                  </a:lnTo>
                  <a:lnTo>
                    <a:pt x="7362330" y="90728"/>
                  </a:lnTo>
                  <a:lnTo>
                    <a:pt x="7324268" y="113550"/>
                  </a:lnTo>
                  <a:lnTo>
                    <a:pt x="7287781" y="138607"/>
                  </a:lnTo>
                  <a:lnTo>
                    <a:pt x="7252970" y="165811"/>
                  </a:lnTo>
                  <a:lnTo>
                    <a:pt x="7219912" y="195059"/>
                  </a:lnTo>
                  <a:lnTo>
                    <a:pt x="7188721" y="226250"/>
                  </a:lnTo>
                  <a:lnTo>
                    <a:pt x="7159472" y="259308"/>
                  </a:lnTo>
                  <a:lnTo>
                    <a:pt x="7132269" y="294119"/>
                  </a:lnTo>
                  <a:lnTo>
                    <a:pt x="7107212" y="330606"/>
                  </a:lnTo>
                  <a:lnTo>
                    <a:pt x="7084390" y="368668"/>
                  </a:lnTo>
                  <a:lnTo>
                    <a:pt x="7063905" y="408203"/>
                  </a:lnTo>
                  <a:lnTo>
                    <a:pt x="7045833" y="449122"/>
                  </a:lnTo>
                  <a:lnTo>
                    <a:pt x="7030288" y="491337"/>
                  </a:lnTo>
                  <a:lnTo>
                    <a:pt x="7017359" y="534733"/>
                  </a:lnTo>
                  <a:lnTo>
                    <a:pt x="7007136" y="579234"/>
                  </a:lnTo>
                  <a:lnTo>
                    <a:pt x="6999706" y="624751"/>
                  </a:lnTo>
                  <a:lnTo>
                    <a:pt x="6995185" y="671169"/>
                  </a:lnTo>
                  <a:lnTo>
                    <a:pt x="6993661" y="718400"/>
                  </a:lnTo>
                  <a:lnTo>
                    <a:pt x="6995185" y="765632"/>
                  </a:lnTo>
                  <a:lnTo>
                    <a:pt x="6999706" y="812050"/>
                  </a:lnTo>
                  <a:lnTo>
                    <a:pt x="7007136" y="857567"/>
                  </a:lnTo>
                  <a:lnTo>
                    <a:pt x="7017359" y="902068"/>
                  </a:lnTo>
                  <a:lnTo>
                    <a:pt x="7030288" y="945476"/>
                  </a:lnTo>
                  <a:lnTo>
                    <a:pt x="7045833" y="987679"/>
                  </a:lnTo>
                  <a:lnTo>
                    <a:pt x="7063905" y="1028598"/>
                  </a:lnTo>
                  <a:lnTo>
                    <a:pt x="7084390" y="1068133"/>
                  </a:lnTo>
                  <a:lnTo>
                    <a:pt x="7107212" y="1106195"/>
                  </a:lnTo>
                  <a:lnTo>
                    <a:pt x="7132269" y="1142682"/>
                  </a:lnTo>
                  <a:lnTo>
                    <a:pt x="7159472" y="1177493"/>
                  </a:lnTo>
                  <a:lnTo>
                    <a:pt x="7188721" y="1210551"/>
                  </a:lnTo>
                  <a:lnTo>
                    <a:pt x="7219912" y="1241742"/>
                  </a:lnTo>
                  <a:lnTo>
                    <a:pt x="7252970" y="1270990"/>
                  </a:lnTo>
                  <a:lnTo>
                    <a:pt x="7287781" y="1298194"/>
                  </a:lnTo>
                  <a:lnTo>
                    <a:pt x="7324268" y="1323251"/>
                  </a:lnTo>
                  <a:lnTo>
                    <a:pt x="7362330" y="1346073"/>
                  </a:lnTo>
                  <a:lnTo>
                    <a:pt x="7401865" y="1366570"/>
                  </a:lnTo>
                  <a:lnTo>
                    <a:pt x="7442784" y="1384630"/>
                  </a:lnTo>
                  <a:lnTo>
                    <a:pt x="7484986" y="1400175"/>
                  </a:lnTo>
                  <a:lnTo>
                    <a:pt x="7528395" y="1413116"/>
                  </a:lnTo>
                  <a:lnTo>
                    <a:pt x="7572896" y="1423339"/>
                  </a:lnTo>
                  <a:lnTo>
                    <a:pt x="7618412" y="1430756"/>
                  </a:lnTo>
                  <a:lnTo>
                    <a:pt x="7664831" y="1435277"/>
                  </a:lnTo>
                  <a:lnTo>
                    <a:pt x="7712062" y="1436801"/>
                  </a:lnTo>
                  <a:lnTo>
                    <a:pt x="7759293" y="1435277"/>
                  </a:lnTo>
                  <a:lnTo>
                    <a:pt x="7805712" y="1430756"/>
                  </a:lnTo>
                  <a:lnTo>
                    <a:pt x="7851229" y="1423339"/>
                  </a:lnTo>
                  <a:lnTo>
                    <a:pt x="7895730" y="1413116"/>
                  </a:lnTo>
                  <a:lnTo>
                    <a:pt x="7939125" y="1400175"/>
                  </a:lnTo>
                  <a:lnTo>
                    <a:pt x="7981340" y="1384630"/>
                  </a:lnTo>
                  <a:lnTo>
                    <a:pt x="8022260" y="1366570"/>
                  </a:lnTo>
                  <a:lnTo>
                    <a:pt x="8061795" y="1346073"/>
                  </a:lnTo>
                  <a:lnTo>
                    <a:pt x="8099857" y="1323251"/>
                  </a:lnTo>
                  <a:lnTo>
                    <a:pt x="8136344" y="1298194"/>
                  </a:lnTo>
                  <a:lnTo>
                    <a:pt x="8171154" y="1270990"/>
                  </a:lnTo>
                  <a:lnTo>
                    <a:pt x="8204213" y="1241742"/>
                  </a:lnTo>
                  <a:lnTo>
                    <a:pt x="8235404" y="1210551"/>
                  </a:lnTo>
                  <a:lnTo>
                    <a:pt x="8264652" y="1177493"/>
                  </a:lnTo>
                  <a:lnTo>
                    <a:pt x="8291855" y="1142682"/>
                  </a:lnTo>
                  <a:lnTo>
                    <a:pt x="8316912" y="1106195"/>
                  </a:lnTo>
                  <a:lnTo>
                    <a:pt x="8339734" y="1068133"/>
                  </a:lnTo>
                  <a:lnTo>
                    <a:pt x="8360219" y="1028598"/>
                  </a:lnTo>
                  <a:lnTo>
                    <a:pt x="8378291" y="987679"/>
                  </a:lnTo>
                  <a:lnTo>
                    <a:pt x="8393836" y="945476"/>
                  </a:lnTo>
                  <a:lnTo>
                    <a:pt x="8406765" y="902068"/>
                  </a:lnTo>
                  <a:lnTo>
                    <a:pt x="8416988" y="857567"/>
                  </a:lnTo>
                  <a:lnTo>
                    <a:pt x="8424418" y="812050"/>
                  </a:lnTo>
                  <a:lnTo>
                    <a:pt x="8428939" y="765632"/>
                  </a:lnTo>
                  <a:lnTo>
                    <a:pt x="8430463" y="718400"/>
                  </a:lnTo>
                  <a:close/>
                </a:path>
                <a:path w="11927840" h="1437004">
                  <a:moveTo>
                    <a:pt x="11927294" y="718362"/>
                  </a:moveTo>
                  <a:lnTo>
                    <a:pt x="11925770" y="671169"/>
                  </a:lnTo>
                  <a:lnTo>
                    <a:pt x="11921249" y="624751"/>
                  </a:lnTo>
                  <a:lnTo>
                    <a:pt x="11913819" y="579234"/>
                  </a:lnTo>
                  <a:lnTo>
                    <a:pt x="11903596" y="534733"/>
                  </a:lnTo>
                  <a:lnTo>
                    <a:pt x="11890667" y="491337"/>
                  </a:lnTo>
                  <a:lnTo>
                    <a:pt x="11875122" y="449122"/>
                  </a:lnTo>
                  <a:lnTo>
                    <a:pt x="11857050" y="408203"/>
                  </a:lnTo>
                  <a:lnTo>
                    <a:pt x="11836565" y="368668"/>
                  </a:lnTo>
                  <a:lnTo>
                    <a:pt x="11813743" y="330606"/>
                  </a:lnTo>
                  <a:lnTo>
                    <a:pt x="11788686" y="294119"/>
                  </a:lnTo>
                  <a:lnTo>
                    <a:pt x="11761483" y="259308"/>
                  </a:lnTo>
                  <a:lnTo>
                    <a:pt x="11732235" y="226250"/>
                  </a:lnTo>
                  <a:lnTo>
                    <a:pt x="11701043" y="195059"/>
                  </a:lnTo>
                  <a:lnTo>
                    <a:pt x="11667985" y="165811"/>
                  </a:lnTo>
                  <a:lnTo>
                    <a:pt x="11633175" y="138607"/>
                  </a:lnTo>
                  <a:lnTo>
                    <a:pt x="11596688" y="113550"/>
                  </a:lnTo>
                  <a:lnTo>
                    <a:pt x="11558626" y="90728"/>
                  </a:lnTo>
                  <a:lnTo>
                    <a:pt x="11519091" y="70243"/>
                  </a:lnTo>
                  <a:lnTo>
                    <a:pt x="11478171" y="52171"/>
                  </a:lnTo>
                  <a:lnTo>
                    <a:pt x="11435956" y="36626"/>
                  </a:lnTo>
                  <a:lnTo>
                    <a:pt x="11392560" y="23698"/>
                  </a:lnTo>
                  <a:lnTo>
                    <a:pt x="11348060" y="13474"/>
                  </a:lnTo>
                  <a:lnTo>
                    <a:pt x="11302543" y="6057"/>
                  </a:lnTo>
                  <a:lnTo>
                    <a:pt x="11256124" y="1536"/>
                  </a:lnTo>
                  <a:lnTo>
                    <a:pt x="11208880" y="0"/>
                  </a:lnTo>
                  <a:lnTo>
                    <a:pt x="11161662" y="1536"/>
                  </a:lnTo>
                  <a:lnTo>
                    <a:pt x="11115243" y="6057"/>
                  </a:lnTo>
                  <a:lnTo>
                    <a:pt x="11069726" y="13474"/>
                  </a:lnTo>
                  <a:lnTo>
                    <a:pt x="11025226" y="23698"/>
                  </a:lnTo>
                  <a:lnTo>
                    <a:pt x="10981817" y="36626"/>
                  </a:lnTo>
                  <a:lnTo>
                    <a:pt x="10939615" y="52171"/>
                  </a:lnTo>
                  <a:lnTo>
                    <a:pt x="10898696" y="70243"/>
                  </a:lnTo>
                  <a:lnTo>
                    <a:pt x="10859160" y="90728"/>
                  </a:lnTo>
                  <a:lnTo>
                    <a:pt x="10821099" y="113550"/>
                  </a:lnTo>
                  <a:lnTo>
                    <a:pt x="10784611" y="138607"/>
                  </a:lnTo>
                  <a:lnTo>
                    <a:pt x="10749801" y="165811"/>
                  </a:lnTo>
                  <a:lnTo>
                    <a:pt x="10716743" y="195059"/>
                  </a:lnTo>
                  <a:lnTo>
                    <a:pt x="10685551" y="226250"/>
                  </a:lnTo>
                  <a:lnTo>
                    <a:pt x="10656303" y="259308"/>
                  </a:lnTo>
                  <a:lnTo>
                    <a:pt x="10629100" y="294119"/>
                  </a:lnTo>
                  <a:lnTo>
                    <a:pt x="10604043" y="330606"/>
                  </a:lnTo>
                  <a:lnTo>
                    <a:pt x="10581221" y="368668"/>
                  </a:lnTo>
                  <a:lnTo>
                    <a:pt x="10560736" y="408203"/>
                  </a:lnTo>
                  <a:lnTo>
                    <a:pt x="10542664" y="449122"/>
                  </a:lnTo>
                  <a:lnTo>
                    <a:pt x="10527119" y="491337"/>
                  </a:lnTo>
                  <a:lnTo>
                    <a:pt x="10514190" y="534733"/>
                  </a:lnTo>
                  <a:lnTo>
                    <a:pt x="10503967" y="579234"/>
                  </a:lnTo>
                  <a:lnTo>
                    <a:pt x="10496537" y="624751"/>
                  </a:lnTo>
                  <a:lnTo>
                    <a:pt x="10492016" y="671169"/>
                  </a:lnTo>
                  <a:lnTo>
                    <a:pt x="10490492" y="718439"/>
                  </a:lnTo>
                  <a:lnTo>
                    <a:pt x="10492016" y="765632"/>
                  </a:lnTo>
                  <a:lnTo>
                    <a:pt x="10496537" y="812050"/>
                  </a:lnTo>
                  <a:lnTo>
                    <a:pt x="10503967" y="857567"/>
                  </a:lnTo>
                  <a:lnTo>
                    <a:pt x="10514190" y="902068"/>
                  </a:lnTo>
                  <a:lnTo>
                    <a:pt x="10527119" y="945476"/>
                  </a:lnTo>
                  <a:lnTo>
                    <a:pt x="10542664" y="987679"/>
                  </a:lnTo>
                  <a:lnTo>
                    <a:pt x="10560736" y="1028598"/>
                  </a:lnTo>
                  <a:lnTo>
                    <a:pt x="10581221" y="1068133"/>
                  </a:lnTo>
                  <a:lnTo>
                    <a:pt x="10604043" y="1106195"/>
                  </a:lnTo>
                  <a:lnTo>
                    <a:pt x="10629100" y="1142682"/>
                  </a:lnTo>
                  <a:lnTo>
                    <a:pt x="10656303" y="1177493"/>
                  </a:lnTo>
                  <a:lnTo>
                    <a:pt x="10685551" y="1210551"/>
                  </a:lnTo>
                  <a:lnTo>
                    <a:pt x="10716743" y="1241742"/>
                  </a:lnTo>
                  <a:lnTo>
                    <a:pt x="10749801" y="1270990"/>
                  </a:lnTo>
                  <a:lnTo>
                    <a:pt x="10784611" y="1298194"/>
                  </a:lnTo>
                  <a:lnTo>
                    <a:pt x="10821099" y="1323251"/>
                  </a:lnTo>
                  <a:lnTo>
                    <a:pt x="10859160" y="1346073"/>
                  </a:lnTo>
                  <a:lnTo>
                    <a:pt x="10898696" y="1366570"/>
                  </a:lnTo>
                  <a:lnTo>
                    <a:pt x="10939615" y="1384630"/>
                  </a:lnTo>
                  <a:lnTo>
                    <a:pt x="10981817" y="1400175"/>
                  </a:lnTo>
                  <a:lnTo>
                    <a:pt x="11025226" y="1413116"/>
                  </a:lnTo>
                  <a:lnTo>
                    <a:pt x="11069726" y="1423339"/>
                  </a:lnTo>
                  <a:lnTo>
                    <a:pt x="11115243" y="1430756"/>
                  </a:lnTo>
                  <a:lnTo>
                    <a:pt x="11161662" y="1435277"/>
                  </a:lnTo>
                  <a:lnTo>
                    <a:pt x="11208893" y="1436801"/>
                  </a:lnTo>
                  <a:lnTo>
                    <a:pt x="11256124" y="1435277"/>
                  </a:lnTo>
                  <a:lnTo>
                    <a:pt x="11302543" y="1430756"/>
                  </a:lnTo>
                  <a:lnTo>
                    <a:pt x="11348060" y="1423339"/>
                  </a:lnTo>
                  <a:lnTo>
                    <a:pt x="11392560" y="1413116"/>
                  </a:lnTo>
                  <a:lnTo>
                    <a:pt x="11435956" y="1400175"/>
                  </a:lnTo>
                  <a:lnTo>
                    <a:pt x="11478171" y="1384630"/>
                  </a:lnTo>
                  <a:lnTo>
                    <a:pt x="11519091" y="1366570"/>
                  </a:lnTo>
                  <a:lnTo>
                    <a:pt x="11558626" y="1346073"/>
                  </a:lnTo>
                  <a:lnTo>
                    <a:pt x="11596688" y="1323251"/>
                  </a:lnTo>
                  <a:lnTo>
                    <a:pt x="11633175" y="1298194"/>
                  </a:lnTo>
                  <a:lnTo>
                    <a:pt x="11667985" y="1270990"/>
                  </a:lnTo>
                  <a:lnTo>
                    <a:pt x="11701043" y="1241742"/>
                  </a:lnTo>
                  <a:lnTo>
                    <a:pt x="11732235" y="1210551"/>
                  </a:lnTo>
                  <a:lnTo>
                    <a:pt x="11761483" y="1177493"/>
                  </a:lnTo>
                  <a:lnTo>
                    <a:pt x="11788686" y="1142682"/>
                  </a:lnTo>
                  <a:lnTo>
                    <a:pt x="11813743" y="1106195"/>
                  </a:lnTo>
                  <a:lnTo>
                    <a:pt x="11836565" y="1068133"/>
                  </a:lnTo>
                  <a:lnTo>
                    <a:pt x="11857050" y="1028598"/>
                  </a:lnTo>
                  <a:lnTo>
                    <a:pt x="11875122" y="987679"/>
                  </a:lnTo>
                  <a:lnTo>
                    <a:pt x="11890667" y="945476"/>
                  </a:lnTo>
                  <a:lnTo>
                    <a:pt x="11903596" y="902068"/>
                  </a:lnTo>
                  <a:lnTo>
                    <a:pt x="11913819" y="857567"/>
                  </a:lnTo>
                  <a:lnTo>
                    <a:pt x="11921249" y="812050"/>
                  </a:lnTo>
                  <a:lnTo>
                    <a:pt x="11925770" y="765632"/>
                  </a:lnTo>
                  <a:lnTo>
                    <a:pt x="11927294" y="718362"/>
                  </a:lnTo>
                  <a:close/>
                </a:path>
              </a:pathLst>
            </a:custGeom>
            <a:solidFill>
              <a:srgbClr val="36528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4947348" y="10286987"/>
                  </a:moveTo>
                  <a:lnTo>
                    <a:pt x="4036301" y="8708898"/>
                  </a:lnTo>
                  <a:lnTo>
                    <a:pt x="0" y="8708898"/>
                  </a:lnTo>
                  <a:lnTo>
                    <a:pt x="0" y="10286987"/>
                  </a:lnTo>
                  <a:lnTo>
                    <a:pt x="4947348" y="10286987"/>
                  </a:lnTo>
                  <a:close/>
                </a:path>
                <a:path w="18288000" h="10287000">
                  <a:moveTo>
                    <a:pt x="18287988" y="0"/>
                  </a:moveTo>
                  <a:lnTo>
                    <a:pt x="14025715" y="0"/>
                  </a:lnTo>
                  <a:lnTo>
                    <a:pt x="15095677" y="1853361"/>
                  </a:lnTo>
                  <a:lnTo>
                    <a:pt x="18287988" y="1853361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DBEBF9">
                <a:alpha val="6783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3088" y="8515863"/>
              <a:ext cx="2571749" cy="7429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80576" y="2657713"/>
              <a:ext cx="1028700" cy="1028700"/>
            </a:xfrm>
            <a:custGeom>
              <a:avLst/>
              <a:gdLst/>
              <a:ahLst/>
              <a:cxnLst/>
              <a:rect l="l" t="t" r="r" b="b"/>
              <a:pathLst>
                <a:path w="1028700" h="1028700">
                  <a:moveTo>
                    <a:pt x="514349" y="1028699"/>
                  </a:moveTo>
                  <a:lnTo>
                    <a:pt x="467536" y="1026597"/>
                  </a:lnTo>
                  <a:lnTo>
                    <a:pt x="421899" y="1020412"/>
                  </a:lnTo>
                  <a:lnTo>
                    <a:pt x="377621" y="1010325"/>
                  </a:lnTo>
                  <a:lnTo>
                    <a:pt x="334883" y="996518"/>
                  </a:lnTo>
                  <a:lnTo>
                    <a:pt x="293867" y="979173"/>
                  </a:lnTo>
                  <a:lnTo>
                    <a:pt x="254755" y="958472"/>
                  </a:lnTo>
                  <a:lnTo>
                    <a:pt x="217728" y="934595"/>
                  </a:lnTo>
                  <a:lnTo>
                    <a:pt x="182968" y="907725"/>
                  </a:lnTo>
                  <a:lnTo>
                    <a:pt x="150656" y="878043"/>
                  </a:lnTo>
                  <a:lnTo>
                    <a:pt x="120974" y="845731"/>
                  </a:lnTo>
                  <a:lnTo>
                    <a:pt x="94104" y="810971"/>
                  </a:lnTo>
                  <a:lnTo>
                    <a:pt x="70227" y="773944"/>
                  </a:lnTo>
                  <a:lnTo>
                    <a:pt x="49526" y="734831"/>
                  </a:lnTo>
                  <a:lnTo>
                    <a:pt x="32181" y="693816"/>
                  </a:lnTo>
                  <a:lnTo>
                    <a:pt x="18374" y="651078"/>
                  </a:lnTo>
                  <a:lnTo>
                    <a:pt x="8287" y="606800"/>
                  </a:lnTo>
                  <a:lnTo>
                    <a:pt x="2097" y="561054"/>
                  </a:lnTo>
                  <a:lnTo>
                    <a:pt x="0" y="514349"/>
                  </a:lnTo>
                  <a:lnTo>
                    <a:pt x="2102" y="467536"/>
                  </a:lnTo>
                  <a:lnTo>
                    <a:pt x="8287" y="421899"/>
                  </a:lnTo>
                  <a:lnTo>
                    <a:pt x="18374" y="377621"/>
                  </a:lnTo>
                  <a:lnTo>
                    <a:pt x="32181" y="334883"/>
                  </a:lnTo>
                  <a:lnTo>
                    <a:pt x="49526" y="293867"/>
                  </a:lnTo>
                  <a:lnTo>
                    <a:pt x="70227" y="254755"/>
                  </a:lnTo>
                  <a:lnTo>
                    <a:pt x="94104" y="217728"/>
                  </a:lnTo>
                  <a:lnTo>
                    <a:pt x="120974" y="182968"/>
                  </a:lnTo>
                  <a:lnTo>
                    <a:pt x="150656" y="150656"/>
                  </a:lnTo>
                  <a:lnTo>
                    <a:pt x="182968" y="120974"/>
                  </a:lnTo>
                  <a:lnTo>
                    <a:pt x="217728" y="94104"/>
                  </a:lnTo>
                  <a:lnTo>
                    <a:pt x="254755" y="70227"/>
                  </a:lnTo>
                  <a:lnTo>
                    <a:pt x="293867" y="49526"/>
                  </a:lnTo>
                  <a:lnTo>
                    <a:pt x="334883" y="32181"/>
                  </a:lnTo>
                  <a:lnTo>
                    <a:pt x="377621" y="18374"/>
                  </a:lnTo>
                  <a:lnTo>
                    <a:pt x="421899" y="8287"/>
                  </a:lnTo>
                  <a:lnTo>
                    <a:pt x="467536" y="2102"/>
                  </a:lnTo>
                  <a:lnTo>
                    <a:pt x="514349" y="0"/>
                  </a:lnTo>
                  <a:lnTo>
                    <a:pt x="561163" y="2102"/>
                  </a:lnTo>
                  <a:lnTo>
                    <a:pt x="606800" y="8287"/>
                  </a:lnTo>
                  <a:lnTo>
                    <a:pt x="651078" y="18374"/>
                  </a:lnTo>
                  <a:lnTo>
                    <a:pt x="693816" y="32181"/>
                  </a:lnTo>
                  <a:lnTo>
                    <a:pt x="734832" y="49526"/>
                  </a:lnTo>
                  <a:lnTo>
                    <a:pt x="773944" y="70227"/>
                  </a:lnTo>
                  <a:lnTo>
                    <a:pt x="797976" y="85724"/>
                  </a:lnTo>
                  <a:lnTo>
                    <a:pt x="514349" y="85724"/>
                  </a:lnTo>
                  <a:lnTo>
                    <a:pt x="467645" y="88240"/>
                  </a:lnTo>
                  <a:lnTo>
                    <a:pt x="422397" y="95610"/>
                  </a:lnTo>
                  <a:lnTo>
                    <a:pt x="378868" y="107575"/>
                  </a:lnTo>
                  <a:lnTo>
                    <a:pt x="337319" y="123873"/>
                  </a:lnTo>
                  <a:lnTo>
                    <a:pt x="298011" y="144243"/>
                  </a:lnTo>
                  <a:lnTo>
                    <a:pt x="261206" y="168422"/>
                  </a:lnTo>
                  <a:lnTo>
                    <a:pt x="227166" y="196150"/>
                  </a:lnTo>
                  <a:lnTo>
                    <a:pt x="196150" y="227166"/>
                  </a:lnTo>
                  <a:lnTo>
                    <a:pt x="168422" y="261206"/>
                  </a:lnTo>
                  <a:lnTo>
                    <a:pt x="144243" y="298011"/>
                  </a:lnTo>
                  <a:lnTo>
                    <a:pt x="123873" y="337319"/>
                  </a:lnTo>
                  <a:lnTo>
                    <a:pt x="107575" y="378868"/>
                  </a:lnTo>
                  <a:lnTo>
                    <a:pt x="95610" y="422397"/>
                  </a:lnTo>
                  <a:lnTo>
                    <a:pt x="88240" y="467645"/>
                  </a:lnTo>
                  <a:lnTo>
                    <a:pt x="85724" y="514349"/>
                  </a:lnTo>
                  <a:lnTo>
                    <a:pt x="88257" y="561163"/>
                  </a:lnTo>
                  <a:lnTo>
                    <a:pt x="95610" y="606302"/>
                  </a:lnTo>
                  <a:lnTo>
                    <a:pt x="107595" y="649881"/>
                  </a:lnTo>
                  <a:lnTo>
                    <a:pt x="123873" y="691380"/>
                  </a:lnTo>
                  <a:lnTo>
                    <a:pt x="144243" y="730688"/>
                  </a:lnTo>
                  <a:lnTo>
                    <a:pt x="168422" y="767493"/>
                  </a:lnTo>
                  <a:lnTo>
                    <a:pt x="196150" y="801533"/>
                  </a:lnTo>
                  <a:lnTo>
                    <a:pt x="227166" y="832549"/>
                  </a:lnTo>
                  <a:lnTo>
                    <a:pt x="261206" y="860277"/>
                  </a:lnTo>
                  <a:lnTo>
                    <a:pt x="298011" y="884456"/>
                  </a:lnTo>
                  <a:lnTo>
                    <a:pt x="337319" y="904826"/>
                  </a:lnTo>
                  <a:lnTo>
                    <a:pt x="378868" y="921124"/>
                  </a:lnTo>
                  <a:lnTo>
                    <a:pt x="422397" y="933089"/>
                  </a:lnTo>
                  <a:lnTo>
                    <a:pt x="467645" y="940459"/>
                  </a:lnTo>
                  <a:lnTo>
                    <a:pt x="514349" y="942974"/>
                  </a:lnTo>
                  <a:lnTo>
                    <a:pt x="797976" y="942974"/>
                  </a:lnTo>
                  <a:lnTo>
                    <a:pt x="773944" y="958472"/>
                  </a:lnTo>
                  <a:lnTo>
                    <a:pt x="734831" y="979173"/>
                  </a:lnTo>
                  <a:lnTo>
                    <a:pt x="693816" y="996518"/>
                  </a:lnTo>
                  <a:lnTo>
                    <a:pt x="651078" y="1010325"/>
                  </a:lnTo>
                  <a:lnTo>
                    <a:pt x="606800" y="1020412"/>
                  </a:lnTo>
                  <a:lnTo>
                    <a:pt x="561163" y="1026597"/>
                  </a:lnTo>
                  <a:lnTo>
                    <a:pt x="514349" y="1028699"/>
                  </a:lnTo>
                  <a:close/>
                </a:path>
                <a:path w="1028700" h="1028700">
                  <a:moveTo>
                    <a:pt x="797976" y="942974"/>
                  </a:moveTo>
                  <a:lnTo>
                    <a:pt x="514349" y="942974"/>
                  </a:lnTo>
                  <a:lnTo>
                    <a:pt x="561054" y="940459"/>
                  </a:lnTo>
                  <a:lnTo>
                    <a:pt x="606302" y="933089"/>
                  </a:lnTo>
                  <a:lnTo>
                    <a:pt x="649831" y="921124"/>
                  </a:lnTo>
                  <a:lnTo>
                    <a:pt x="691380" y="904825"/>
                  </a:lnTo>
                  <a:lnTo>
                    <a:pt x="730688" y="884456"/>
                  </a:lnTo>
                  <a:lnTo>
                    <a:pt x="767493" y="860277"/>
                  </a:lnTo>
                  <a:lnTo>
                    <a:pt x="801533" y="832549"/>
                  </a:lnTo>
                  <a:lnTo>
                    <a:pt x="832549" y="801533"/>
                  </a:lnTo>
                  <a:lnTo>
                    <a:pt x="860277" y="767493"/>
                  </a:lnTo>
                  <a:lnTo>
                    <a:pt x="884456" y="730688"/>
                  </a:lnTo>
                  <a:lnTo>
                    <a:pt x="904825" y="691380"/>
                  </a:lnTo>
                  <a:lnTo>
                    <a:pt x="921124" y="649831"/>
                  </a:lnTo>
                  <a:lnTo>
                    <a:pt x="933089" y="606302"/>
                  </a:lnTo>
                  <a:lnTo>
                    <a:pt x="940459" y="561054"/>
                  </a:lnTo>
                  <a:lnTo>
                    <a:pt x="942974" y="514349"/>
                  </a:lnTo>
                  <a:lnTo>
                    <a:pt x="940442" y="467536"/>
                  </a:lnTo>
                  <a:lnTo>
                    <a:pt x="933089" y="422397"/>
                  </a:lnTo>
                  <a:lnTo>
                    <a:pt x="921123" y="378868"/>
                  </a:lnTo>
                  <a:lnTo>
                    <a:pt x="904825" y="337319"/>
                  </a:lnTo>
                  <a:lnTo>
                    <a:pt x="884456" y="298011"/>
                  </a:lnTo>
                  <a:lnTo>
                    <a:pt x="860277" y="261206"/>
                  </a:lnTo>
                  <a:lnTo>
                    <a:pt x="832549" y="227165"/>
                  </a:lnTo>
                  <a:lnTo>
                    <a:pt x="801533" y="196150"/>
                  </a:lnTo>
                  <a:lnTo>
                    <a:pt x="767493" y="168422"/>
                  </a:lnTo>
                  <a:lnTo>
                    <a:pt x="730688" y="144243"/>
                  </a:lnTo>
                  <a:lnTo>
                    <a:pt x="691380" y="123873"/>
                  </a:lnTo>
                  <a:lnTo>
                    <a:pt x="649831" y="107575"/>
                  </a:lnTo>
                  <a:lnTo>
                    <a:pt x="606302" y="95610"/>
                  </a:lnTo>
                  <a:lnTo>
                    <a:pt x="561054" y="88240"/>
                  </a:lnTo>
                  <a:lnTo>
                    <a:pt x="514349" y="85724"/>
                  </a:lnTo>
                  <a:lnTo>
                    <a:pt x="797976" y="85724"/>
                  </a:lnTo>
                  <a:lnTo>
                    <a:pt x="845731" y="120974"/>
                  </a:lnTo>
                  <a:lnTo>
                    <a:pt x="878043" y="150656"/>
                  </a:lnTo>
                  <a:lnTo>
                    <a:pt x="907725" y="182968"/>
                  </a:lnTo>
                  <a:lnTo>
                    <a:pt x="934595" y="217728"/>
                  </a:lnTo>
                  <a:lnTo>
                    <a:pt x="958472" y="254755"/>
                  </a:lnTo>
                  <a:lnTo>
                    <a:pt x="979173" y="293867"/>
                  </a:lnTo>
                  <a:lnTo>
                    <a:pt x="996518" y="334883"/>
                  </a:lnTo>
                  <a:lnTo>
                    <a:pt x="1010332" y="377653"/>
                  </a:lnTo>
                  <a:lnTo>
                    <a:pt x="1020412" y="421899"/>
                  </a:lnTo>
                  <a:lnTo>
                    <a:pt x="1026602" y="467645"/>
                  </a:lnTo>
                  <a:lnTo>
                    <a:pt x="1028699" y="514349"/>
                  </a:lnTo>
                  <a:lnTo>
                    <a:pt x="1026597" y="561163"/>
                  </a:lnTo>
                  <a:lnTo>
                    <a:pt x="1020412" y="606800"/>
                  </a:lnTo>
                  <a:lnTo>
                    <a:pt x="1010325" y="651078"/>
                  </a:lnTo>
                  <a:lnTo>
                    <a:pt x="996518" y="693816"/>
                  </a:lnTo>
                  <a:lnTo>
                    <a:pt x="979173" y="734831"/>
                  </a:lnTo>
                  <a:lnTo>
                    <a:pt x="958472" y="773944"/>
                  </a:lnTo>
                  <a:lnTo>
                    <a:pt x="934595" y="810971"/>
                  </a:lnTo>
                  <a:lnTo>
                    <a:pt x="907725" y="845731"/>
                  </a:lnTo>
                  <a:lnTo>
                    <a:pt x="878043" y="878043"/>
                  </a:lnTo>
                  <a:lnTo>
                    <a:pt x="845731" y="907725"/>
                  </a:lnTo>
                  <a:lnTo>
                    <a:pt x="810971" y="934595"/>
                  </a:lnTo>
                  <a:lnTo>
                    <a:pt x="797976" y="942974"/>
                  </a:lnTo>
                  <a:close/>
                </a:path>
                <a:path w="1028700" h="1028700">
                  <a:moveTo>
                    <a:pt x="441398" y="433897"/>
                  </a:moveTo>
                  <a:lnTo>
                    <a:pt x="359359" y="433897"/>
                  </a:lnTo>
                  <a:lnTo>
                    <a:pt x="359406" y="432139"/>
                  </a:lnTo>
                  <a:lnTo>
                    <a:pt x="366612" y="386760"/>
                  </a:lnTo>
                  <a:lnTo>
                    <a:pt x="387283" y="348757"/>
                  </a:lnTo>
                  <a:lnTo>
                    <a:pt x="419741" y="319852"/>
                  </a:lnTo>
                  <a:lnTo>
                    <a:pt x="462355" y="301467"/>
                  </a:lnTo>
                  <a:lnTo>
                    <a:pt x="513492" y="295022"/>
                  </a:lnTo>
                  <a:lnTo>
                    <a:pt x="562936" y="300877"/>
                  </a:lnTo>
                  <a:lnTo>
                    <a:pt x="604300" y="317520"/>
                  </a:lnTo>
                  <a:lnTo>
                    <a:pt x="635915" y="343573"/>
                  </a:lnTo>
                  <a:lnTo>
                    <a:pt x="649332" y="366217"/>
                  </a:lnTo>
                  <a:lnTo>
                    <a:pt x="510535" y="366217"/>
                  </a:lnTo>
                  <a:lnTo>
                    <a:pt x="482427" y="371038"/>
                  </a:lnTo>
                  <a:lnTo>
                    <a:pt x="460584" y="384567"/>
                  </a:lnTo>
                  <a:lnTo>
                    <a:pt x="446432" y="405402"/>
                  </a:lnTo>
                  <a:lnTo>
                    <a:pt x="441398" y="432139"/>
                  </a:lnTo>
                  <a:lnTo>
                    <a:pt x="441398" y="433897"/>
                  </a:lnTo>
                  <a:close/>
                </a:path>
                <a:path w="1028700" h="1028700">
                  <a:moveTo>
                    <a:pt x="669340" y="728662"/>
                  </a:moveTo>
                  <a:lnTo>
                    <a:pt x="364331" y="728662"/>
                  </a:lnTo>
                  <a:lnTo>
                    <a:pt x="364331" y="666854"/>
                  </a:lnTo>
                  <a:lnTo>
                    <a:pt x="502348" y="531795"/>
                  </a:lnTo>
                  <a:lnTo>
                    <a:pt x="539073" y="494383"/>
                  </a:lnTo>
                  <a:lnTo>
                    <a:pt x="561863" y="466595"/>
                  </a:lnTo>
                  <a:lnTo>
                    <a:pt x="573497" y="444522"/>
                  </a:lnTo>
                  <a:lnTo>
                    <a:pt x="576757" y="424253"/>
                  </a:lnTo>
                  <a:lnTo>
                    <a:pt x="571847" y="400845"/>
                  </a:lnTo>
                  <a:lnTo>
                    <a:pt x="558144" y="382488"/>
                  </a:lnTo>
                  <a:lnTo>
                    <a:pt x="537193" y="370505"/>
                  </a:lnTo>
                  <a:lnTo>
                    <a:pt x="510535" y="366217"/>
                  </a:lnTo>
                  <a:lnTo>
                    <a:pt x="649332" y="366217"/>
                  </a:lnTo>
                  <a:lnTo>
                    <a:pt x="656108" y="377653"/>
                  </a:lnTo>
                  <a:lnTo>
                    <a:pt x="663211" y="418380"/>
                  </a:lnTo>
                  <a:lnTo>
                    <a:pt x="658175" y="452227"/>
                  </a:lnTo>
                  <a:lnTo>
                    <a:pt x="641603" y="487014"/>
                  </a:lnTo>
                  <a:lnTo>
                    <a:pt x="611296" y="526092"/>
                  </a:lnTo>
                  <a:lnTo>
                    <a:pt x="565056" y="572814"/>
                  </a:lnTo>
                  <a:lnTo>
                    <a:pt x="484227" y="649831"/>
                  </a:lnTo>
                  <a:lnTo>
                    <a:pt x="484174" y="655153"/>
                  </a:lnTo>
                  <a:lnTo>
                    <a:pt x="669340" y="655153"/>
                  </a:lnTo>
                  <a:lnTo>
                    <a:pt x="669340" y="728662"/>
                  </a:lnTo>
                  <a:close/>
                </a:path>
              </a:pathLst>
            </a:custGeom>
            <a:solidFill>
              <a:srgbClr val="DBEB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366264" y="2646571"/>
              <a:ext cx="1047750" cy="1047750"/>
            </a:xfrm>
            <a:custGeom>
              <a:avLst/>
              <a:gdLst/>
              <a:ahLst/>
              <a:cxnLst/>
              <a:rect l="l" t="t" r="r" b="b"/>
              <a:pathLst>
                <a:path w="1047750" h="1047750">
                  <a:moveTo>
                    <a:pt x="523874" y="1047749"/>
                  </a:moveTo>
                  <a:lnTo>
                    <a:pt x="476194" y="1045608"/>
                  </a:lnTo>
                  <a:lnTo>
                    <a:pt x="429712" y="1039309"/>
                  </a:lnTo>
                  <a:lnTo>
                    <a:pt x="384614" y="1029035"/>
                  </a:lnTo>
                  <a:lnTo>
                    <a:pt x="341085" y="1014972"/>
                  </a:lnTo>
                  <a:lnTo>
                    <a:pt x="299309" y="997306"/>
                  </a:lnTo>
                  <a:lnTo>
                    <a:pt x="259473" y="976221"/>
                  </a:lnTo>
                  <a:lnTo>
                    <a:pt x="221760" y="951902"/>
                  </a:lnTo>
                  <a:lnTo>
                    <a:pt x="186356" y="924535"/>
                  </a:lnTo>
                  <a:lnTo>
                    <a:pt x="153446" y="894303"/>
                  </a:lnTo>
                  <a:lnTo>
                    <a:pt x="123214" y="861393"/>
                  </a:lnTo>
                  <a:lnTo>
                    <a:pt x="95847" y="825989"/>
                  </a:lnTo>
                  <a:lnTo>
                    <a:pt x="71528" y="788276"/>
                  </a:lnTo>
                  <a:lnTo>
                    <a:pt x="50443" y="748439"/>
                  </a:lnTo>
                  <a:lnTo>
                    <a:pt x="32777" y="706664"/>
                  </a:lnTo>
                  <a:lnTo>
                    <a:pt x="18714" y="663135"/>
                  </a:lnTo>
                  <a:lnTo>
                    <a:pt x="8440" y="618037"/>
                  </a:lnTo>
                  <a:lnTo>
                    <a:pt x="2136" y="571444"/>
                  </a:lnTo>
                  <a:lnTo>
                    <a:pt x="0" y="523874"/>
                  </a:lnTo>
                  <a:lnTo>
                    <a:pt x="2141" y="476194"/>
                  </a:lnTo>
                  <a:lnTo>
                    <a:pt x="8440" y="429712"/>
                  </a:lnTo>
                  <a:lnTo>
                    <a:pt x="18714" y="384614"/>
                  </a:lnTo>
                  <a:lnTo>
                    <a:pt x="32777" y="341085"/>
                  </a:lnTo>
                  <a:lnTo>
                    <a:pt x="50443" y="299309"/>
                  </a:lnTo>
                  <a:lnTo>
                    <a:pt x="71528" y="259473"/>
                  </a:lnTo>
                  <a:lnTo>
                    <a:pt x="95847" y="221760"/>
                  </a:lnTo>
                  <a:lnTo>
                    <a:pt x="123214" y="186356"/>
                  </a:lnTo>
                  <a:lnTo>
                    <a:pt x="153446" y="153446"/>
                  </a:lnTo>
                  <a:lnTo>
                    <a:pt x="186356" y="123214"/>
                  </a:lnTo>
                  <a:lnTo>
                    <a:pt x="221760" y="95847"/>
                  </a:lnTo>
                  <a:lnTo>
                    <a:pt x="259473" y="71528"/>
                  </a:lnTo>
                  <a:lnTo>
                    <a:pt x="299309" y="50443"/>
                  </a:lnTo>
                  <a:lnTo>
                    <a:pt x="341085" y="32777"/>
                  </a:lnTo>
                  <a:lnTo>
                    <a:pt x="384614" y="18714"/>
                  </a:lnTo>
                  <a:lnTo>
                    <a:pt x="429712" y="8440"/>
                  </a:lnTo>
                  <a:lnTo>
                    <a:pt x="476194" y="2141"/>
                  </a:lnTo>
                  <a:lnTo>
                    <a:pt x="523874" y="0"/>
                  </a:lnTo>
                  <a:lnTo>
                    <a:pt x="571555" y="2141"/>
                  </a:lnTo>
                  <a:lnTo>
                    <a:pt x="618037" y="8440"/>
                  </a:lnTo>
                  <a:lnTo>
                    <a:pt x="663135" y="18714"/>
                  </a:lnTo>
                  <a:lnTo>
                    <a:pt x="706664" y="32777"/>
                  </a:lnTo>
                  <a:lnTo>
                    <a:pt x="748440" y="50443"/>
                  </a:lnTo>
                  <a:lnTo>
                    <a:pt x="788276" y="71528"/>
                  </a:lnTo>
                  <a:lnTo>
                    <a:pt x="812754" y="87312"/>
                  </a:lnTo>
                  <a:lnTo>
                    <a:pt x="523874" y="87312"/>
                  </a:lnTo>
                  <a:lnTo>
                    <a:pt x="476305" y="89874"/>
                  </a:lnTo>
                  <a:lnTo>
                    <a:pt x="430220" y="97381"/>
                  </a:lnTo>
                  <a:lnTo>
                    <a:pt x="385884" y="109568"/>
                  </a:lnTo>
                  <a:lnTo>
                    <a:pt x="343566" y="126167"/>
                  </a:lnTo>
                  <a:lnTo>
                    <a:pt x="303530" y="146914"/>
                  </a:lnTo>
                  <a:lnTo>
                    <a:pt x="266043" y="171541"/>
                  </a:lnTo>
                  <a:lnTo>
                    <a:pt x="231372" y="199783"/>
                  </a:lnTo>
                  <a:lnTo>
                    <a:pt x="199783" y="231372"/>
                  </a:lnTo>
                  <a:lnTo>
                    <a:pt x="171541" y="266043"/>
                  </a:lnTo>
                  <a:lnTo>
                    <a:pt x="146914" y="303530"/>
                  </a:lnTo>
                  <a:lnTo>
                    <a:pt x="126167" y="343566"/>
                  </a:lnTo>
                  <a:lnTo>
                    <a:pt x="109568" y="385884"/>
                  </a:lnTo>
                  <a:lnTo>
                    <a:pt x="97372" y="430275"/>
                  </a:lnTo>
                  <a:lnTo>
                    <a:pt x="89892" y="476194"/>
                  </a:lnTo>
                  <a:lnTo>
                    <a:pt x="87312" y="523874"/>
                  </a:lnTo>
                  <a:lnTo>
                    <a:pt x="89892" y="571555"/>
                  </a:lnTo>
                  <a:lnTo>
                    <a:pt x="97381" y="617529"/>
                  </a:lnTo>
                  <a:lnTo>
                    <a:pt x="109568" y="661865"/>
                  </a:lnTo>
                  <a:lnTo>
                    <a:pt x="126167" y="704183"/>
                  </a:lnTo>
                  <a:lnTo>
                    <a:pt x="146914" y="744219"/>
                  </a:lnTo>
                  <a:lnTo>
                    <a:pt x="171541" y="781706"/>
                  </a:lnTo>
                  <a:lnTo>
                    <a:pt x="199783" y="816377"/>
                  </a:lnTo>
                  <a:lnTo>
                    <a:pt x="231372" y="847966"/>
                  </a:lnTo>
                  <a:lnTo>
                    <a:pt x="266043" y="876208"/>
                  </a:lnTo>
                  <a:lnTo>
                    <a:pt x="303530" y="900835"/>
                  </a:lnTo>
                  <a:lnTo>
                    <a:pt x="343566" y="921582"/>
                  </a:lnTo>
                  <a:lnTo>
                    <a:pt x="385884" y="938181"/>
                  </a:lnTo>
                  <a:lnTo>
                    <a:pt x="430220" y="950368"/>
                  </a:lnTo>
                  <a:lnTo>
                    <a:pt x="476305" y="957875"/>
                  </a:lnTo>
                  <a:lnTo>
                    <a:pt x="523874" y="960437"/>
                  </a:lnTo>
                  <a:lnTo>
                    <a:pt x="812754" y="960437"/>
                  </a:lnTo>
                  <a:lnTo>
                    <a:pt x="788276" y="976221"/>
                  </a:lnTo>
                  <a:lnTo>
                    <a:pt x="748439" y="997306"/>
                  </a:lnTo>
                  <a:lnTo>
                    <a:pt x="706664" y="1014972"/>
                  </a:lnTo>
                  <a:lnTo>
                    <a:pt x="663135" y="1029035"/>
                  </a:lnTo>
                  <a:lnTo>
                    <a:pt x="618037" y="1039309"/>
                  </a:lnTo>
                  <a:lnTo>
                    <a:pt x="571555" y="1045608"/>
                  </a:lnTo>
                  <a:lnTo>
                    <a:pt x="523874" y="1047749"/>
                  </a:lnTo>
                  <a:close/>
                </a:path>
                <a:path w="1047750" h="1047750">
                  <a:moveTo>
                    <a:pt x="812754" y="960437"/>
                  </a:moveTo>
                  <a:lnTo>
                    <a:pt x="523874" y="960437"/>
                  </a:lnTo>
                  <a:lnTo>
                    <a:pt x="571444" y="957875"/>
                  </a:lnTo>
                  <a:lnTo>
                    <a:pt x="617529" y="950368"/>
                  </a:lnTo>
                  <a:lnTo>
                    <a:pt x="661865" y="938181"/>
                  </a:lnTo>
                  <a:lnTo>
                    <a:pt x="704183" y="921582"/>
                  </a:lnTo>
                  <a:lnTo>
                    <a:pt x="744219" y="900835"/>
                  </a:lnTo>
                  <a:lnTo>
                    <a:pt x="781705" y="876208"/>
                  </a:lnTo>
                  <a:lnTo>
                    <a:pt x="816377" y="847966"/>
                  </a:lnTo>
                  <a:lnTo>
                    <a:pt x="847966" y="816377"/>
                  </a:lnTo>
                  <a:lnTo>
                    <a:pt x="876208" y="781705"/>
                  </a:lnTo>
                  <a:lnTo>
                    <a:pt x="900835" y="744219"/>
                  </a:lnTo>
                  <a:lnTo>
                    <a:pt x="921582" y="704183"/>
                  </a:lnTo>
                  <a:lnTo>
                    <a:pt x="938181" y="661865"/>
                  </a:lnTo>
                  <a:lnTo>
                    <a:pt x="950368" y="617529"/>
                  </a:lnTo>
                  <a:lnTo>
                    <a:pt x="957875" y="571444"/>
                  </a:lnTo>
                  <a:lnTo>
                    <a:pt x="960437" y="523874"/>
                  </a:lnTo>
                  <a:lnTo>
                    <a:pt x="957857" y="476194"/>
                  </a:lnTo>
                  <a:lnTo>
                    <a:pt x="950368" y="430220"/>
                  </a:lnTo>
                  <a:lnTo>
                    <a:pt x="938159" y="385828"/>
                  </a:lnTo>
                  <a:lnTo>
                    <a:pt x="921582" y="343566"/>
                  </a:lnTo>
                  <a:lnTo>
                    <a:pt x="900792" y="303464"/>
                  </a:lnTo>
                  <a:lnTo>
                    <a:pt x="876208" y="266043"/>
                  </a:lnTo>
                  <a:lnTo>
                    <a:pt x="847966" y="231372"/>
                  </a:lnTo>
                  <a:lnTo>
                    <a:pt x="816377" y="199783"/>
                  </a:lnTo>
                  <a:lnTo>
                    <a:pt x="781705" y="171541"/>
                  </a:lnTo>
                  <a:lnTo>
                    <a:pt x="744219" y="146914"/>
                  </a:lnTo>
                  <a:lnTo>
                    <a:pt x="704183" y="126167"/>
                  </a:lnTo>
                  <a:lnTo>
                    <a:pt x="661865" y="109568"/>
                  </a:lnTo>
                  <a:lnTo>
                    <a:pt x="617529" y="97381"/>
                  </a:lnTo>
                  <a:lnTo>
                    <a:pt x="571444" y="89874"/>
                  </a:lnTo>
                  <a:lnTo>
                    <a:pt x="523874" y="87312"/>
                  </a:lnTo>
                  <a:lnTo>
                    <a:pt x="812754" y="87312"/>
                  </a:lnTo>
                  <a:lnTo>
                    <a:pt x="861393" y="123214"/>
                  </a:lnTo>
                  <a:lnTo>
                    <a:pt x="894303" y="153446"/>
                  </a:lnTo>
                  <a:lnTo>
                    <a:pt x="924535" y="186356"/>
                  </a:lnTo>
                  <a:lnTo>
                    <a:pt x="951902" y="221760"/>
                  </a:lnTo>
                  <a:lnTo>
                    <a:pt x="976221" y="259473"/>
                  </a:lnTo>
                  <a:lnTo>
                    <a:pt x="997306" y="299309"/>
                  </a:lnTo>
                  <a:lnTo>
                    <a:pt x="1014972" y="341085"/>
                  </a:lnTo>
                  <a:lnTo>
                    <a:pt x="1029065" y="384747"/>
                  </a:lnTo>
                  <a:lnTo>
                    <a:pt x="1039309" y="429712"/>
                  </a:lnTo>
                  <a:lnTo>
                    <a:pt x="1045608" y="476194"/>
                  </a:lnTo>
                  <a:lnTo>
                    <a:pt x="1047749" y="523874"/>
                  </a:lnTo>
                  <a:lnTo>
                    <a:pt x="1045608" y="571555"/>
                  </a:lnTo>
                  <a:lnTo>
                    <a:pt x="1039309" y="618037"/>
                  </a:lnTo>
                  <a:lnTo>
                    <a:pt x="1029035" y="663135"/>
                  </a:lnTo>
                  <a:lnTo>
                    <a:pt x="1014972" y="706664"/>
                  </a:lnTo>
                  <a:lnTo>
                    <a:pt x="997306" y="748439"/>
                  </a:lnTo>
                  <a:lnTo>
                    <a:pt x="976221" y="788276"/>
                  </a:lnTo>
                  <a:lnTo>
                    <a:pt x="951902" y="825989"/>
                  </a:lnTo>
                  <a:lnTo>
                    <a:pt x="924535" y="861393"/>
                  </a:lnTo>
                  <a:lnTo>
                    <a:pt x="894303" y="894303"/>
                  </a:lnTo>
                  <a:lnTo>
                    <a:pt x="861393" y="924535"/>
                  </a:lnTo>
                  <a:lnTo>
                    <a:pt x="825989" y="951902"/>
                  </a:lnTo>
                  <a:lnTo>
                    <a:pt x="812754" y="960437"/>
                  </a:lnTo>
                  <a:close/>
                </a:path>
                <a:path w="1047750" h="1047750">
                  <a:moveTo>
                    <a:pt x="448087" y="430275"/>
                  </a:moveTo>
                  <a:lnTo>
                    <a:pt x="364835" y="430275"/>
                  </a:lnTo>
                  <a:lnTo>
                    <a:pt x="373337" y="385182"/>
                  </a:lnTo>
                  <a:lnTo>
                    <a:pt x="394507" y="348337"/>
                  </a:lnTo>
                  <a:lnTo>
                    <a:pt x="427181" y="320758"/>
                  </a:lnTo>
                  <a:lnTo>
                    <a:pt x="470196" y="303464"/>
                  </a:lnTo>
                  <a:lnTo>
                    <a:pt x="522390" y="297473"/>
                  </a:lnTo>
                  <a:lnTo>
                    <a:pt x="572099" y="303041"/>
                  </a:lnTo>
                  <a:lnTo>
                    <a:pt x="614005" y="318821"/>
                  </a:lnTo>
                  <a:lnTo>
                    <a:pt x="646244" y="343424"/>
                  </a:lnTo>
                  <a:lnTo>
                    <a:pt x="663017" y="369375"/>
                  </a:lnTo>
                  <a:lnTo>
                    <a:pt x="519989" y="369375"/>
                  </a:lnTo>
                  <a:lnTo>
                    <a:pt x="491460" y="373642"/>
                  </a:lnTo>
                  <a:lnTo>
                    <a:pt x="469255" y="385828"/>
                  </a:lnTo>
                  <a:lnTo>
                    <a:pt x="454441" y="405013"/>
                  </a:lnTo>
                  <a:lnTo>
                    <a:pt x="448087" y="430275"/>
                  </a:lnTo>
                  <a:close/>
                </a:path>
                <a:path w="1047750" h="1047750">
                  <a:moveTo>
                    <a:pt x="674649" y="675318"/>
                  </a:moveTo>
                  <a:lnTo>
                    <a:pt x="522696" y="675318"/>
                  </a:lnTo>
                  <a:lnTo>
                    <a:pt x="553640" y="670781"/>
                  </a:lnTo>
                  <a:lnTo>
                    <a:pt x="577790" y="658047"/>
                  </a:lnTo>
                  <a:lnTo>
                    <a:pt x="593493" y="638428"/>
                  </a:lnTo>
                  <a:lnTo>
                    <a:pt x="599094" y="613239"/>
                  </a:lnTo>
                  <a:lnTo>
                    <a:pt x="593721" y="587866"/>
                  </a:lnTo>
                  <a:lnTo>
                    <a:pt x="578276" y="568693"/>
                  </a:lnTo>
                  <a:lnTo>
                    <a:pt x="553769" y="556568"/>
                  </a:lnTo>
                  <a:lnTo>
                    <a:pt x="521211" y="552338"/>
                  </a:lnTo>
                  <a:lnTo>
                    <a:pt x="467776" y="552338"/>
                  </a:lnTo>
                  <a:lnTo>
                    <a:pt x="467776" y="485195"/>
                  </a:lnTo>
                  <a:lnTo>
                    <a:pt x="520295" y="485195"/>
                  </a:lnTo>
                  <a:lnTo>
                    <a:pt x="548275" y="480913"/>
                  </a:lnTo>
                  <a:lnTo>
                    <a:pt x="569948" y="468851"/>
                  </a:lnTo>
                  <a:lnTo>
                    <a:pt x="583952" y="450183"/>
                  </a:lnTo>
                  <a:lnTo>
                    <a:pt x="588922" y="426084"/>
                  </a:lnTo>
                  <a:lnTo>
                    <a:pt x="584070" y="402618"/>
                  </a:lnTo>
                  <a:lnTo>
                    <a:pt x="570237" y="384747"/>
                  </a:lnTo>
                  <a:lnTo>
                    <a:pt x="548514" y="373367"/>
                  </a:lnTo>
                  <a:lnTo>
                    <a:pt x="519989" y="369375"/>
                  </a:lnTo>
                  <a:lnTo>
                    <a:pt x="663017" y="369375"/>
                  </a:lnTo>
                  <a:lnTo>
                    <a:pt x="666953" y="375465"/>
                  </a:lnTo>
                  <a:lnTo>
                    <a:pt x="674270" y="413555"/>
                  </a:lnTo>
                  <a:lnTo>
                    <a:pt x="668622" y="448589"/>
                  </a:lnTo>
                  <a:lnTo>
                    <a:pt x="652595" y="477795"/>
                  </a:lnTo>
                  <a:lnTo>
                    <a:pt x="627563" y="499503"/>
                  </a:lnTo>
                  <a:lnTo>
                    <a:pt x="594903" y="512044"/>
                  </a:lnTo>
                  <a:lnTo>
                    <a:pt x="594903" y="517413"/>
                  </a:lnTo>
                  <a:lnTo>
                    <a:pt x="634854" y="528245"/>
                  </a:lnTo>
                  <a:lnTo>
                    <a:pt x="665113" y="549943"/>
                  </a:lnTo>
                  <a:lnTo>
                    <a:pt x="684289" y="581046"/>
                  </a:lnTo>
                  <a:lnTo>
                    <a:pt x="690991" y="620093"/>
                  </a:lnTo>
                  <a:lnTo>
                    <a:pt x="682818" y="662629"/>
                  </a:lnTo>
                  <a:lnTo>
                    <a:pt x="674649" y="675318"/>
                  </a:lnTo>
                  <a:close/>
                </a:path>
                <a:path w="1047750" h="1047750">
                  <a:moveTo>
                    <a:pt x="521779" y="750232"/>
                  </a:moveTo>
                  <a:lnTo>
                    <a:pt x="468092" y="744057"/>
                  </a:lnTo>
                  <a:lnTo>
                    <a:pt x="423301" y="726336"/>
                  </a:lnTo>
                  <a:lnTo>
                    <a:pt x="388851" y="698274"/>
                  </a:lnTo>
                  <a:lnTo>
                    <a:pt x="366188" y="661076"/>
                  </a:lnTo>
                  <a:lnTo>
                    <a:pt x="356758" y="615945"/>
                  </a:lnTo>
                  <a:lnTo>
                    <a:pt x="443023" y="615945"/>
                  </a:lnTo>
                  <a:lnTo>
                    <a:pt x="450112" y="640583"/>
                  </a:lnTo>
                  <a:lnTo>
                    <a:pt x="466537" y="659285"/>
                  </a:lnTo>
                  <a:lnTo>
                    <a:pt x="491123" y="671161"/>
                  </a:lnTo>
                  <a:lnTo>
                    <a:pt x="522696" y="675318"/>
                  </a:lnTo>
                  <a:lnTo>
                    <a:pt x="674649" y="675318"/>
                  </a:lnTo>
                  <a:lnTo>
                    <a:pt x="659705" y="698529"/>
                  </a:lnTo>
                  <a:lnTo>
                    <a:pt x="623756" y="726174"/>
                  </a:lnTo>
                  <a:lnTo>
                    <a:pt x="577079" y="743948"/>
                  </a:lnTo>
                  <a:lnTo>
                    <a:pt x="521779" y="750232"/>
                  </a:lnTo>
                  <a:close/>
                </a:path>
              </a:pathLst>
            </a:custGeom>
            <a:solidFill>
              <a:srgbClr val="BADE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3861451" y="2667656"/>
              <a:ext cx="1057275" cy="1057275"/>
            </a:xfrm>
            <a:custGeom>
              <a:avLst/>
              <a:gdLst/>
              <a:ahLst/>
              <a:cxnLst/>
              <a:rect l="l" t="t" r="r" b="b"/>
              <a:pathLst>
                <a:path w="1057275" h="1057275">
                  <a:moveTo>
                    <a:pt x="528637" y="1057274"/>
                  </a:moveTo>
                  <a:lnTo>
                    <a:pt x="480523" y="1055114"/>
                  </a:lnTo>
                  <a:lnTo>
                    <a:pt x="433619" y="1048757"/>
                  </a:lnTo>
                  <a:lnTo>
                    <a:pt x="388111" y="1038390"/>
                  </a:lnTo>
                  <a:lnTo>
                    <a:pt x="344186" y="1024199"/>
                  </a:lnTo>
                  <a:lnTo>
                    <a:pt x="302030" y="1006373"/>
                  </a:lnTo>
                  <a:lnTo>
                    <a:pt x="261832" y="985096"/>
                  </a:lnTo>
                  <a:lnTo>
                    <a:pt x="223776" y="960556"/>
                  </a:lnTo>
                  <a:lnTo>
                    <a:pt x="188050" y="932939"/>
                  </a:lnTo>
                  <a:lnTo>
                    <a:pt x="154841" y="902433"/>
                  </a:lnTo>
                  <a:lnTo>
                    <a:pt x="124334" y="869224"/>
                  </a:lnTo>
                  <a:lnTo>
                    <a:pt x="96718" y="833498"/>
                  </a:lnTo>
                  <a:lnTo>
                    <a:pt x="72178" y="795442"/>
                  </a:lnTo>
                  <a:lnTo>
                    <a:pt x="50901" y="755243"/>
                  </a:lnTo>
                  <a:lnTo>
                    <a:pt x="33075" y="713088"/>
                  </a:lnTo>
                  <a:lnTo>
                    <a:pt x="18884" y="669163"/>
                  </a:lnTo>
                  <a:lnTo>
                    <a:pt x="8517" y="623655"/>
                  </a:lnTo>
                  <a:lnTo>
                    <a:pt x="2155" y="576639"/>
                  </a:lnTo>
                  <a:lnTo>
                    <a:pt x="0" y="528637"/>
                  </a:lnTo>
                  <a:lnTo>
                    <a:pt x="2160" y="480523"/>
                  </a:lnTo>
                  <a:lnTo>
                    <a:pt x="8517" y="433619"/>
                  </a:lnTo>
                  <a:lnTo>
                    <a:pt x="18884" y="388111"/>
                  </a:lnTo>
                  <a:lnTo>
                    <a:pt x="33075" y="344186"/>
                  </a:lnTo>
                  <a:lnTo>
                    <a:pt x="50901" y="302030"/>
                  </a:lnTo>
                  <a:lnTo>
                    <a:pt x="72178" y="261832"/>
                  </a:lnTo>
                  <a:lnTo>
                    <a:pt x="96718" y="223776"/>
                  </a:lnTo>
                  <a:lnTo>
                    <a:pt x="124334" y="188050"/>
                  </a:lnTo>
                  <a:lnTo>
                    <a:pt x="154841" y="154841"/>
                  </a:lnTo>
                  <a:lnTo>
                    <a:pt x="188050" y="124334"/>
                  </a:lnTo>
                  <a:lnTo>
                    <a:pt x="223776" y="96718"/>
                  </a:lnTo>
                  <a:lnTo>
                    <a:pt x="261832" y="72178"/>
                  </a:lnTo>
                  <a:lnTo>
                    <a:pt x="302030" y="50901"/>
                  </a:lnTo>
                  <a:lnTo>
                    <a:pt x="344186" y="33075"/>
                  </a:lnTo>
                  <a:lnTo>
                    <a:pt x="388111" y="18884"/>
                  </a:lnTo>
                  <a:lnTo>
                    <a:pt x="433619" y="8517"/>
                  </a:lnTo>
                  <a:lnTo>
                    <a:pt x="480523" y="2160"/>
                  </a:lnTo>
                  <a:lnTo>
                    <a:pt x="528637" y="0"/>
                  </a:lnTo>
                  <a:lnTo>
                    <a:pt x="576751" y="2160"/>
                  </a:lnTo>
                  <a:lnTo>
                    <a:pt x="623655" y="8517"/>
                  </a:lnTo>
                  <a:lnTo>
                    <a:pt x="669163" y="18884"/>
                  </a:lnTo>
                  <a:lnTo>
                    <a:pt x="713088" y="33075"/>
                  </a:lnTo>
                  <a:lnTo>
                    <a:pt x="755243" y="50901"/>
                  </a:lnTo>
                  <a:lnTo>
                    <a:pt x="795442" y="72178"/>
                  </a:lnTo>
                  <a:lnTo>
                    <a:pt x="820142" y="88106"/>
                  </a:lnTo>
                  <a:lnTo>
                    <a:pt x="528637" y="88106"/>
                  </a:lnTo>
                  <a:lnTo>
                    <a:pt x="480635" y="90691"/>
                  </a:lnTo>
                  <a:lnTo>
                    <a:pt x="434131" y="98266"/>
                  </a:lnTo>
                  <a:lnTo>
                    <a:pt x="389392" y="110564"/>
                  </a:lnTo>
                  <a:lnTo>
                    <a:pt x="346689" y="127314"/>
                  </a:lnTo>
                  <a:lnTo>
                    <a:pt x="306289" y="148250"/>
                  </a:lnTo>
                  <a:lnTo>
                    <a:pt x="268462" y="173101"/>
                  </a:lnTo>
                  <a:lnTo>
                    <a:pt x="233476" y="201599"/>
                  </a:lnTo>
                  <a:lnTo>
                    <a:pt x="201599" y="233476"/>
                  </a:lnTo>
                  <a:lnTo>
                    <a:pt x="173101" y="268462"/>
                  </a:lnTo>
                  <a:lnTo>
                    <a:pt x="148250" y="306289"/>
                  </a:lnTo>
                  <a:lnTo>
                    <a:pt x="127314" y="346689"/>
                  </a:lnTo>
                  <a:lnTo>
                    <a:pt x="110564" y="389392"/>
                  </a:lnTo>
                  <a:lnTo>
                    <a:pt x="98266" y="434131"/>
                  </a:lnTo>
                  <a:lnTo>
                    <a:pt x="90691" y="480635"/>
                  </a:lnTo>
                  <a:lnTo>
                    <a:pt x="88106" y="528637"/>
                  </a:lnTo>
                  <a:lnTo>
                    <a:pt x="90709" y="576751"/>
                  </a:lnTo>
                  <a:lnTo>
                    <a:pt x="98266" y="623143"/>
                  </a:lnTo>
                  <a:lnTo>
                    <a:pt x="110564" y="667881"/>
                  </a:lnTo>
                  <a:lnTo>
                    <a:pt x="127314" y="710585"/>
                  </a:lnTo>
                  <a:lnTo>
                    <a:pt x="148250" y="750984"/>
                  </a:lnTo>
                  <a:lnTo>
                    <a:pt x="173101" y="788812"/>
                  </a:lnTo>
                  <a:lnTo>
                    <a:pt x="201599" y="823798"/>
                  </a:lnTo>
                  <a:lnTo>
                    <a:pt x="233476" y="855675"/>
                  </a:lnTo>
                  <a:lnTo>
                    <a:pt x="268462" y="884173"/>
                  </a:lnTo>
                  <a:lnTo>
                    <a:pt x="306289" y="909024"/>
                  </a:lnTo>
                  <a:lnTo>
                    <a:pt x="346689" y="929959"/>
                  </a:lnTo>
                  <a:lnTo>
                    <a:pt x="389392" y="946710"/>
                  </a:lnTo>
                  <a:lnTo>
                    <a:pt x="434131" y="959008"/>
                  </a:lnTo>
                  <a:lnTo>
                    <a:pt x="480635" y="966583"/>
                  </a:lnTo>
                  <a:lnTo>
                    <a:pt x="528637" y="969168"/>
                  </a:lnTo>
                  <a:lnTo>
                    <a:pt x="820142" y="969168"/>
                  </a:lnTo>
                  <a:lnTo>
                    <a:pt x="795442" y="985096"/>
                  </a:lnTo>
                  <a:lnTo>
                    <a:pt x="755243" y="1006373"/>
                  </a:lnTo>
                  <a:lnTo>
                    <a:pt x="713088" y="1024199"/>
                  </a:lnTo>
                  <a:lnTo>
                    <a:pt x="669163" y="1038390"/>
                  </a:lnTo>
                  <a:lnTo>
                    <a:pt x="623655" y="1048757"/>
                  </a:lnTo>
                  <a:lnTo>
                    <a:pt x="576751" y="1055114"/>
                  </a:lnTo>
                  <a:lnTo>
                    <a:pt x="528637" y="1057274"/>
                  </a:lnTo>
                  <a:close/>
                </a:path>
                <a:path w="1057275" h="1057275">
                  <a:moveTo>
                    <a:pt x="820142" y="969168"/>
                  </a:moveTo>
                  <a:lnTo>
                    <a:pt x="528637" y="969168"/>
                  </a:lnTo>
                  <a:lnTo>
                    <a:pt x="576639" y="966583"/>
                  </a:lnTo>
                  <a:lnTo>
                    <a:pt x="623143" y="959008"/>
                  </a:lnTo>
                  <a:lnTo>
                    <a:pt x="667881" y="946710"/>
                  </a:lnTo>
                  <a:lnTo>
                    <a:pt x="710585" y="929959"/>
                  </a:lnTo>
                  <a:lnTo>
                    <a:pt x="750984" y="909024"/>
                  </a:lnTo>
                  <a:lnTo>
                    <a:pt x="788812" y="884173"/>
                  </a:lnTo>
                  <a:lnTo>
                    <a:pt x="823798" y="855675"/>
                  </a:lnTo>
                  <a:lnTo>
                    <a:pt x="855675" y="823798"/>
                  </a:lnTo>
                  <a:lnTo>
                    <a:pt x="884173" y="788812"/>
                  </a:lnTo>
                  <a:lnTo>
                    <a:pt x="909024" y="750984"/>
                  </a:lnTo>
                  <a:lnTo>
                    <a:pt x="929959" y="710585"/>
                  </a:lnTo>
                  <a:lnTo>
                    <a:pt x="946710" y="667881"/>
                  </a:lnTo>
                  <a:lnTo>
                    <a:pt x="959008" y="623143"/>
                  </a:lnTo>
                  <a:lnTo>
                    <a:pt x="966583" y="576639"/>
                  </a:lnTo>
                  <a:lnTo>
                    <a:pt x="969168" y="528637"/>
                  </a:lnTo>
                  <a:lnTo>
                    <a:pt x="966565" y="480523"/>
                  </a:lnTo>
                  <a:lnTo>
                    <a:pt x="959008" y="434131"/>
                  </a:lnTo>
                  <a:lnTo>
                    <a:pt x="946710" y="389392"/>
                  </a:lnTo>
                  <a:lnTo>
                    <a:pt x="929959" y="346689"/>
                  </a:lnTo>
                  <a:lnTo>
                    <a:pt x="909024" y="306289"/>
                  </a:lnTo>
                  <a:lnTo>
                    <a:pt x="884173" y="268462"/>
                  </a:lnTo>
                  <a:lnTo>
                    <a:pt x="855675" y="233476"/>
                  </a:lnTo>
                  <a:lnTo>
                    <a:pt x="823798" y="201599"/>
                  </a:lnTo>
                  <a:lnTo>
                    <a:pt x="788812" y="173101"/>
                  </a:lnTo>
                  <a:lnTo>
                    <a:pt x="750984" y="148250"/>
                  </a:lnTo>
                  <a:lnTo>
                    <a:pt x="710585" y="127314"/>
                  </a:lnTo>
                  <a:lnTo>
                    <a:pt x="667881" y="110564"/>
                  </a:lnTo>
                  <a:lnTo>
                    <a:pt x="623143" y="98266"/>
                  </a:lnTo>
                  <a:lnTo>
                    <a:pt x="576639" y="90691"/>
                  </a:lnTo>
                  <a:lnTo>
                    <a:pt x="528637" y="88106"/>
                  </a:lnTo>
                  <a:lnTo>
                    <a:pt x="820142" y="88106"/>
                  </a:lnTo>
                  <a:lnTo>
                    <a:pt x="869224" y="124334"/>
                  </a:lnTo>
                  <a:lnTo>
                    <a:pt x="902433" y="154841"/>
                  </a:lnTo>
                  <a:lnTo>
                    <a:pt x="932939" y="188050"/>
                  </a:lnTo>
                  <a:lnTo>
                    <a:pt x="960556" y="223776"/>
                  </a:lnTo>
                  <a:lnTo>
                    <a:pt x="985096" y="261832"/>
                  </a:lnTo>
                  <a:lnTo>
                    <a:pt x="1006373" y="302030"/>
                  </a:lnTo>
                  <a:lnTo>
                    <a:pt x="1024199" y="344186"/>
                  </a:lnTo>
                  <a:lnTo>
                    <a:pt x="1038390" y="388111"/>
                  </a:lnTo>
                  <a:lnTo>
                    <a:pt x="1048757" y="433619"/>
                  </a:lnTo>
                  <a:lnTo>
                    <a:pt x="1055119" y="480635"/>
                  </a:lnTo>
                  <a:lnTo>
                    <a:pt x="1057274" y="528637"/>
                  </a:lnTo>
                  <a:lnTo>
                    <a:pt x="1055114" y="576751"/>
                  </a:lnTo>
                  <a:lnTo>
                    <a:pt x="1048757" y="623655"/>
                  </a:lnTo>
                  <a:lnTo>
                    <a:pt x="1038390" y="669163"/>
                  </a:lnTo>
                  <a:lnTo>
                    <a:pt x="1024199" y="713088"/>
                  </a:lnTo>
                  <a:lnTo>
                    <a:pt x="1006373" y="755243"/>
                  </a:lnTo>
                  <a:lnTo>
                    <a:pt x="985096" y="795442"/>
                  </a:lnTo>
                  <a:lnTo>
                    <a:pt x="960556" y="833498"/>
                  </a:lnTo>
                  <a:lnTo>
                    <a:pt x="932939" y="869224"/>
                  </a:lnTo>
                  <a:lnTo>
                    <a:pt x="902433" y="902433"/>
                  </a:lnTo>
                  <a:lnTo>
                    <a:pt x="869224" y="932939"/>
                  </a:lnTo>
                  <a:lnTo>
                    <a:pt x="833498" y="960556"/>
                  </a:lnTo>
                  <a:lnTo>
                    <a:pt x="820142" y="969168"/>
                  </a:lnTo>
                  <a:close/>
                </a:path>
                <a:path w="1057275" h="1057275">
                  <a:moveTo>
                    <a:pt x="684716" y="670003"/>
                  </a:moveTo>
                  <a:lnTo>
                    <a:pt x="328419" y="670003"/>
                  </a:lnTo>
                  <a:lnTo>
                    <a:pt x="328419" y="589640"/>
                  </a:lnTo>
                  <a:lnTo>
                    <a:pt x="349468" y="551374"/>
                  </a:lnTo>
                  <a:lnTo>
                    <a:pt x="373490" y="510196"/>
                  </a:lnTo>
                  <a:lnTo>
                    <a:pt x="400540" y="465859"/>
                  </a:lnTo>
                  <a:lnTo>
                    <a:pt x="430674" y="418110"/>
                  </a:lnTo>
                  <a:lnTo>
                    <a:pt x="463947" y="366702"/>
                  </a:lnTo>
                  <a:lnTo>
                    <a:pt x="500415" y="311383"/>
                  </a:lnTo>
                  <a:lnTo>
                    <a:pt x="627842" y="311383"/>
                  </a:lnTo>
                  <a:lnTo>
                    <a:pt x="627842" y="382109"/>
                  </a:lnTo>
                  <a:lnTo>
                    <a:pt x="538360" y="382109"/>
                  </a:lnTo>
                  <a:lnTo>
                    <a:pt x="514530" y="418111"/>
                  </a:lnTo>
                  <a:lnTo>
                    <a:pt x="490348" y="455801"/>
                  </a:lnTo>
                  <a:lnTo>
                    <a:pt x="465252" y="496508"/>
                  </a:lnTo>
                  <a:lnTo>
                    <a:pt x="438681" y="541566"/>
                  </a:lnTo>
                  <a:lnTo>
                    <a:pt x="410072" y="592307"/>
                  </a:lnTo>
                  <a:lnTo>
                    <a:pt x="410072" y="597126"/>
                  </a:lnTo>
                  <a:lnTo>
                    <a:pt x="684716" y="597126"/>
                  </a:lnTo>
                  <a:lnTo>
                    <a:pt x="684716" y="670003"/>
                  </a:lnTo>
                  <a:close/>
                </a:path>
                <a:path w="1057275" h="1057275">
                  <a:moveTo>
                    <a:pt x="684716" y="597126"/>
                  </a:moveTo>
                  <a:lnTo>
                    <a:pt x="543178" y="597126"/>
                  </a:lnTo>
                  <a:lnTo>
                    <a:pt x="543178" y="382109"/>
                  </a:lnTo>
                  <a:lnTo>
                    <a:pt x="627842" y="382109"/>
                  </a:lnTo>
                  <a:lnTo>
                    <a:pt x="627842" y="594458"/>
                  </a:lnTo>
                  <a:lnTo>
                    <a:pt x="684716" y="594458"/>
                  </a:lnTo>
                  <a:lnTo>
                    <a:pt x="684716" y="597126"/>
                  </a:lnTo>
                  <a:close/>
                </a:path>
                <a:path w="1057275" h="1057275">
                  <a:moveTo>
                    <a:pt x="627842" y="745891"/>
                  </a:moveTo>
                  <a:lnTo>
                    <a:pt x="541027" y="745891"/>
                  </a:lnTo>
                  <a:lnTo>
                    <a:pt x="541027" y="670003"/>
                  </a:lnTo>
                  <a:lnTo>
                    <a:pt x="627842" y="670003"/>
                  </a:lnTo>
                  <a:lnTo>
                    <a:pt x="627842" y="745891"/>
                  </a:lnTo>
                  <a:close/>
                </a:path>
              </a:pathLst>
            </a:custGeom>
            <a:solidFill>
              <a:srgbClr val="52AB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325291" y="2623247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628650" y="337248"/>
                  </a:moveTo>
                  <a:lnTo>
                    <a:pt x="612114" y="302310"/>
                  </a:lnTo>
                  <a:lnTo>
                    <a:pt x="571474" y="285483"/>
                  </a:lnTo>
                  <a:lnTo>
                    <a:pt x="565899" y="285750"/>
                  </a:lnTo>
                  <a:lnTo>
                    <a:pt x="416788" y="416788"/>
                  </a:lnTo>
                  <a:lnTo>
                    <a:pt x="400723" y="453275"/>
                  </a:lnTo>
                  <a:lnTo>
                    <a:pt x="401180" y="464375"/>
                  </a:lnTo>
                  <a:lnTo>
                    <a:pt x="422960" y="501878"/>
                  </a:lnTo>
                  <a:lnTo>
                    <a:pt x="453694" y="513613"/>
                  </a:lnTo>
                  <a:lnTo>
                    <a:pt x="464794" y="513346"/>
                  </a:lnTo>
                  <a:lnTo>
                    <a:pt x="475640" y="510946"/>
                  </a:lnTo>
                  <a:lnTo>
                    <a:pt x="485813" y="506501"/>
                  </a:lnTo>
                  <a:lnTo>
                    <a:pt x="494931" y="500176"/>
                  </a:lnTo>
                  <a:lnTo>
                    <a:pt x="514350" y="480860"/>
                  </a:lnTo>
                  <a:lnTo>
                    <a:pt x="514350" y="803846"/>
                  </a:lnTo>
                  <a:lnTo>
                    <a:pt x="533742" y="843165"/>
                  </a:lnTo>
                  <a:lnTo>
                    <a:pt x="571500" y="857250"/>
                  </a:lnTo>
                  <a:lnTo>
                    <a:pt x="578967" y="856881"/>
                  </a:lnTo>
                  <a:lnTo>
                    <a:pt x="616927" y="834961"/>
                  </a:lnTo>
                  <a:lnTo>
                    <a:pt x="628650" y="803846"/>
                  </a:lnTo>
                  <a:lnTo>
                    <a:pt x="628650" y="337248"/>
                  </a:lnTo>
                  <a:close/>
                </a:path>
                <a:path w="1143000" h="1143000">
                  <a:moveTo>
                    <a:pt x="1143000" y="571500"/>
                  </a:moveTo>
                  <a:lnTo>
                    <a:pt x="1141450" y="528320"/>
                  </a:lnTo>
                  <a:lnTo>
                    <a:pt x="1136815" y="486410"/>
                  </a:lnTo>
                  <a:lnTo>
                    <a:pt x="1129106" y="445770"/>
                  </a:lnTo>
                  <a:lnTo>
                    <a:pt x="1118387" y="405130"/>
                  </a:lnTo>
                  <a:lnTo>
                    <a:pt x="1114158" y="391160"/>
                  </a:lnTo>
                  <a:lnTo>
                    <a:pt x="1109586" y="378460"/>
                  </a:lnTo>
                  <a:lnTo>
                    <a:pt x="1104709" y="365760"/>
                  </a:lnTo>
                  <a:lnTo>
                    <a:pt x="1099489" y="351790"/>
                  </a:lnTo>
                  <a:lnTo>
                    <a:pt x="1081976" y="313690"/>
                  </a:lnTo>
                  <a:lnTo>
                    <a:pt x="1068755" y="289560"/>
                  </a:lnTo>
                  <a:lnTo>
                    <a:pt x="1061694" y="276860"/>
                  </a:lnTo>
                  <a:lnTo>
                    <a:pt x="1054328" y="265430"/>
                  </a:lnTo>
                  <a:lnTo>
                    <a:pt x="1046683" y="252730"/>
                  </a:lnTo>
                  <a:lnTo>
                    <a:pt x="1038745" y="241300"/>
                  </a:lnTo>
                  <a:lnTo>
                    <a:pt x="1030528" y="229870"/>
                  </a:lnTo>
                  <a:lnTo>
                    <a:pt x="1028700" y="227685"/>
                  </a:lnTo>
                  <a:lnTo>
                    <a:pt x="1028700" y="571500"/>
                  </a:lnTo>
                  <a:lnTo>
                    <a:pt x="1028560" y="581660"/>
                  </a:lnTo>
                  <a:lnTo>
                    <a:pt x="1025258" y="627380"/>
                  </a:lnTo>
                  <a:lnTo>
                    <a:pt x="1014996" y="681990"/>
                  </a:lnTo>
                  <a:lnTo>
                    <a:pt x="1005624" y="713740"/>
                  </a:lnTo>
                  <a:lnTo>
                    <a:pt x="1001966" y="725170"/>
                  </a:lnTo>
                  <a:lnTo>
                    <a:pt x="984796" y="765810"/>
                  </a:lnTo>
                  <a:lnTo>
                    <a:pt x="963650" y="806450"/>
                  </a:lnTo>
                  <a:lnTo>
                    <a:pt x="957770" y="815340"/>
                  </a:lnTo>
                  <a:lnTo>
                    <a:pt x="951649" y="825500"/>
                  </a:lnTo>
                  <a:lnTo>
                    <a:pt x="924915" y="861060"/>
                  </a:lnTo>
                  <a:lnTo>
                    <a:pt x="910259" y="877570"/>
                  </a:lnTo>
                  <a:lnTo>
                    <a:pt x="902627" y="886460"/>
                  </a:lnTo>
                  <a:lnTo>
                    <a:pt x="870127" y="916940"/>
                  </a:lnTo>
                  <a:lnTo>
                    <a:pt x="852779" y="930910"/>
                  </a:lnTo>
                  <a:lnTo>
                    <a:pt x="843851" y="938530"/>
                  </a:lnTo>
                  <a:lnTo>
                    <a:pt x="834758" y="944880"/>
                  </a:lnTo>
                  <a:lnTo>
                    <a:pt x="825500" y="951230"/>
                  </a:lnTo>
                  <a:lnTo>
                    <a:pt x="816102" y="957580"/>
                  </a:lnTo>
                  <a:lnTo>
                    <a:pt x="806551" y="962660"/>
                  </a:lnTo>
                  <a:lnTo>
                    <a:pt x="796848" y="969010"/>
                  </a:lnTo>
                  <a:lnTo>
                    <a:pt x="766978" y="984250"/>
                  </a:lnTo>
                  <a:lnTo>
                    <a:pt x="756780" y="989330"/>
                  </a:lnTo>
                  <a:lnTo>
                    <a:pt x="704215" y="1008380"/>
                  </a:lnTo>
                  <a:lnTo>
                    <a:pt x="693432" y="1010920"/>
                  </a:lnTo>
                  <a:lnTo>
                    <a:pt x="682586" y="1014730"/>
                  </a:lnTo>
                  <a:lnTo>
                    <a:pt x="660692" y="1019810"/>
                  </a:lnTo>
                  <a:lnTo>
                    <a:pt x="649655" y="1021080"/>
                  </a:lnTo>
                  <a:lnTo>
                    <a:pt x="638581" y="1023620"/>
                  </a:lnTo>
                  <a:lnTo>
                    <a:pt x="605129" y="1027430"/>
                  </a:lnTo>
                  <a:lnTo>
                    <a:pt x="582726" y="1027430"/>
                  </a:lnTo>
                  <a:lnTo>
                    <a:pt x="571500" y="1028700"/>
                  </a:lnTo>
                  <a:lnTo>
                    <a:pt x="560273" y="1027430"/>
                  </a:lnTo>
                  <a:lnTo>
                    <a:pt x="537870" y="1027430"/>
                  </a:lnTo>
                  <a:lnTo>
                    <a:pt x="504418" y="1023620"/>
                  </a:lnTo>
                  <a:lnTo>
                    <a:pt x="493331" y="1021080"/>
                  </a:lnTo>
                  <a:lnTo>
                    <a:pt x="482307" y="1019810"/>
                  </a:lnTo>
                  <a:lnTo>
                    <a:pt x="460413" y="1014730"/>
                  </a:lnTo>
                  <a:lnTo>
                    <a:pt x="449554" y="1010920"/>
                  </a:lnTo>
                  <a:lnTo>
                    <a:pt x="438785" y="1008380"/>
                  </a:lnTo>
                  <a:lnTo>
                    <a:pt x="386219" y="989330"/>
                  </a:lnTo>
                  <a:lnTo>
                    <a:pt x="376021" y="984250"/>
                  </a:lnTo>
                  <a:lnTo>
                    <a:pt x="346138" y="969010"/>
                  </a:lnTo>
                  <a:lnTo>
                    <a:pt x="336448" y="962660"/>
                  </a:lnTo>
                  <a:lnTo>
                    <a:pt x="326898" y="957580"/>
                  </a:lnTo>
                  <a:lnTo>
                    <a:pt x="317487" y="951230"/>
                  </a:lnTo>
                  <a:lnTo>
                    <a:pt x="308241" y="944880"/>
                  </a:lnTo>
                  <a:lnTo>
                    <a:pt x="299148" y="938530"/>
                  </a:lnTo>
                  <a:lnTo>
                    <a:pt x="290220" y="930910"/>
                  </a:lnTo>
                  <a:lnTo>
                    <a:pt x="281457" y="924560"/>
                  </a:lnTo>
                  <a:lnTo>
                    <a:pt x="248208" y="894080"/>
                  </a:lnTo>
                  <a:lnTo>
                    <a:pt x="232740" y="877570"/>
                  </a:lnTo>
                  <a:lnTo>
                    <a:pt x="225310" y="869950"/>
                  </a:lnTo>
                  <a:lnTo>
                    <a:pt x="197700" y="834390"/>
                  </a:lnTo>
                  <a:lnTo>
                    <a:pt x="185229" y="815340"/>
                  </a:lnTo>
                  <a:lnTo>
                    <a:pt x="179349" y="806450"/>
                  </a:lnTo>
                  <a:lnTo>
                    <a:pt x="158191" y="765810"/>
                  </a:lnTo>
                  <a:lnTo>
                    <a:pt x="141020" y="725170"/>
                  </a:lnTo>
                  <a:lnTo>
                    <a:pt x="137375" y="713740"/>
                  </a:lnTo>
                  <a:lnTo>
                    <a:pt x="133985" y="703580"/>
                  </a:lnTo>
                  <a:lnTo>
                    <a:pt x="123088" y="660400"/>
                  </a:lnTo>
                  <a:lnTo>
                    <a:pt x="116497" y="615950"/>
                  </a:lnTo>
                  <a:lnTo>
                    <a:pt x="114300" y="571500"/>
                  </a:lnTo>
                  <a:lnTo>
                    <a:pt x="114439" y="560070"/>
                  </a:lnTo>
                  <a:lnTo>
                    <a:pt x="117741" y="514350"/>
                  </a:lnTo>
                  <a:lnTo>
                    <a:pt x="128003" y="459740"/>
                  </a:lnTo>
                  <a:lnTo>
                    <a:pt x="137375" y="427990"/>
                  </a:lnTo>
                  <a:lnTo>
                    <a:pt x="141020" y="416560"/>
                  </a:lnTo>
                  <a:lnTo>
                    <a:pt x="158191" y="375920"/>
                  </a:lnTo>
                  <a:lnTo>
                    <a:pt x="179349" y="335280"/>
                  </a:lnTo>
                  <a:lnTo>
                    <a:pt x="185229" y="326390"/>
                  </a:lnTo>
                  <a:lnTo>
                    <a:pt x="191350" y="316230"/>
                  </a:lnTo>
                  <a:lnTo>
                    <a:pt x="218071" y="280670"/>
                  </a:lnTo>
                  <a:lnTo>
                    <a:pt x="232740" y="264160"/>
                  </a:lnTo>
                  <a:lnTo>
                    <a:pt x="240372" y="255270"/>
                  </a:lnTo>
                  <a:lnTo>
                    <a:pt x="272859" y="224790"/>
                  </a:lnTo>
                  <a:lnTo>
                    <a:pt x="290220" y="210820"/>
                  </a:lnTo>
                  <a:lnTo>
                    <a:pt x="299148" y="203200"/>
                  </a:lnTo>
                  <a:lnTo>
                    <a:pt x="308241" y="196850"/>
                  </a:lnTo>
                  <a:lnTo>
                    <a:pt x="317487" y="190500"/>
                  </a:lnTo>
                  <a:lnTo>
                    <a:pt x="326898" y="184150"/>
                  </a:lnTo>
                  <a:lnTo>
                    <a:pt x="336448" y="179070"/>
                  </a:lnTo>
                  <a:lnTo>
                    <a:pt x="346138" y="172720"/>
                  </a:lnTo>
                  <a:lnTo>
                    <a:pt x="355981" y="167640"/>
                  </a:lnTo>
                  <a:lnTo>
                    <a:pt x="386219" y="152400"/>
                  </a:lnTo>
                  <a:lnTo>
                    <a:pt x="438785" y="133350"/>
                  </a:lnTo>
                  <a:lnTo>
                    <a:pt x="449554" y="130810"/>
                  </a:lnTo>
                  <a:lnTo>
                    <a:pt x="460413" y="127000"/>
                  </a:lnTo>
                  <a:lnTo>
                    <a:pt x="482307" y="121920"/>
                  </a:lnTo>
                  <a:lnTo>
                    <a:pt x="493331" y="120650"/>
                  </a:lnTo>
                  <a:lnTo>
                    <a:pt x="504418" y="118110"/>
                  </a:lnTo>
                  <a:lnTo>
                    <a:pt x="537870" y="114300"/>
                  </a:lnTo>
                  <a:lnTo>
                    <a:pt x="593928" y="114300"/>
                  </a:lnTo>
                  <a:lnTo>
                    <a:pt x="605116" y="115570"/>
                  </a:lnTo>
                  <a:lnTo>
                    <a:pt x="616292" y="115570"/>
                  </a:lnTo>
                  <a:lnTo>
                    <a:pt x="638556" y="118110"/>
                  </a:lnTo>
                  <a:lnTo>
                    <a:pt x="649630" y="120650"/>
                  </a:lnTo>
                  <a:lnTo>
                    <a:pt x="660654" y="121920"/>
                  </a:lnTo>
                  <a:lnTo>
                    <a:pt x="682536" y="127000"/>
                  </a:lnTo>
                  <a:lnTo>
                    <a:pt x="693381" y="130810"/>
                  </a:lnTo>
                  <a:lnTo>
                    <a:pt x="704151" y="133350"/>
                  </a:lnTo>
                  <a:lnTo>
                    <a:pt x="746379" y="148590"/>
                  </a:lnTo>
                  <a:lnTo>
                    <a:pt x="756691" y="153670"/>
                  </a:lnTo>
                  <a:lnTo>
                    <a:pt x="766876" y="157480"/>
                  </a:lnTo>
                  <a:lnTo>
                    <a:pt x="796747" y="172720"/>
                  </a:lnTo>
                  <a:lnTo>
                    <a:pt x="806424" y="179070"/>
                  </a:lnTo>
                  <a:lnTo>
                    <a:pt x="815975" y="184150"/>
                  </a:lnTo>
                  <a:lnTo>
                    <a:pt x="825373" y="190500"/>
                  </a:lnTo>
                  <a:lnTo>
                    <a:pt x="834631" y="196850"/>
                  </a:lnTo>
                  <a:lnTo>
                    <a:pt x="843711" y="203200"/>
                  </a:lnTo>
                  <a:lnTo>
                    <a:pt x="852639" y="210820"/>
                  </a:lnTo>
                  <a:lnTo>
                    <a:pt x="861402" y="217170"/>
                  </a:lnTo>
                  <a:lnTo>
                    <a:pt x="894626" y="247650"/>
                  </a:lnTo>
                  <a:lnTo>
                    <a:pt x="910094" y="264160"/>
                  </a:lnTo>
                  <a:lnTo>
                    <a:pt x="917524" y="271780"/>
                  </a:lnTo>
                  <a:lnTo>
                    <a:pt x="945134" y="307340"/>
                  </a:lnTo>
                  <a:lnTo>
                    <a:pt x="951484" y="317500"/>
                  </a:lnTo>
                  <a:lnTo>
                    <a:pt x="957605" y="326390"/>
                  </a:lnTo>
                  <a:lnTo>
                    <a:pt x="963485" y="336550"/>
                  </a:lnTo>
                  <a:lnTo>
                    <a:pt x="969137" y="345440"/>
                  </a:lnTo>
                  <a:lnTo>
                    <a:pt x="974547" y="355600"/>
                  </a:lnTo>
                  <a:lnTo>
                    <a:pt x="993749" y="396240"/>
                  </a:lnTo>
                  <a:lnTo>
                    <a:pt x="1005497" y="427990"/>
                  </a:lnTo>
                  <a:lnTo>
                    <a:pt x="1008888" y="438150"/>
                  </a:lnTo>
                  <a:lnTo>
                    <a:pt x="1012024" y="449580"/>
                  </a:lnTo>
                  <a:lnTo>
                    <a:pt x="1014895" y="459740"/>
                  </a:lnTo>
                  <a:lnTo>
                    <a:pt x="1019822" y="481330"/>
                  </a:lnTo>
                  <a:lnTo>
                    <a:pt x="1026452" y="525780"/>
                  </a:lnTo>
                  <a:lnTo>
                    <a:pt x="1028700" y="571500"/>
                  </a:lnTo>
                  <a:lnTo>
                    <a:pt x="1028700" y="227685"/>
                  </a:lnTo>
                  <a:lnTo>
                    <a:pt x="1022045" y="219710"/>
                  </a:lnTo>
                  <a:lnTo>
                    <a:pt x="1013269" y="208280"/>
                  </a:lnTo>
                  <a:lnTo>
                    <a:pt x="1004239" y="198120"/>
                  </a:lnTo>
                  <a:lnTo>
                    <a:pt x="994956" y="186690"/>
                  </a:lnTo>
                  <a:lnTo>
                    <a:pt x="985405" y="176530"/>
                  </a:lnTo>
                  <a:lnTo>
                    <a:pt x="975614" y="166370"/>
                  </a:lnTo>
                  <a:lnTo>
                    <a:pt x="965568" y="157480"/>
                  </a:lnTo>
                  <a:lnTo>
                    <a:pt x="955294" y="147320"/>
                  </a:lnTo>
                  <a:lnTo>
                    <a:pt x="944791" y="138430"/>
                  </a:lnTo>
                  <a:lnTo>
                    <a:pt x="934059" y="129540"/>
                  </a:lnTo>
                  <a:lnTo>
                    <a:pt x="923099" y="120650"/>
                  </a:lnTo>
                  <a:lnTo>
                    <a:pt x="915123" y="114300"/>
                  </a:lnTo>
                  <a:lnTo>
                    <a:pt x="911936" y="111760"/>
                  </a:lnTo>
                  <a:lnTo>
                    <a:pt x="900582" y="104140"/>
                  </a:lnTo>
                  <a:lnTo>
                    <a:pt x="889012" y="95250"/>
                  </a:lnTo>
                  <a:lnTo>
                    <a:pt x="877239" y="87630"/>
                  </a:lnTo>
                  <a:lnTo>
                    <a:pt x="865301" y="81280"/>
                  </a:lnTo>
                  <a:lnTo>
                    <a:pt x="853198" y="73660"/>
                  </a:lnTo>
                  <a:lnTo>
                    <a:pt x="840905" y="67310"/>
                  </a:lnTo>
                  <a:lnTo>
                    <a:pt x="803097" y="48260"/>
                  </a:lnTo>
                  <a:lnTo>
                    <a:pt x="750773" y="27940"/>
                  </a:lnTo>
                  <a:lnTo>
                    <a:pt x="696722" y="12700"/>
                  </a:lnTo>
                  <a:lnTo>
                    <a:pt x="655358" y="5080"/>
                  </a:lnTo>
                  <a:lnTo>
                    <a:pt x="599541" y="0"/>
                  </a:lnTo>
                  <a:lnTo>
                    <a:pt x="543458" y="0"/>
                  </a:lnTo>
                  <a:lnTo>
                    <a:pt x="487641" y="5080"/>
                  </a:lnTo>
                  <a:lnTo>
                    <a:pt x="446278" y="12700"/>
                  </a:lnTo>
                  <a:lnTo>
                    <a:pt x="392226" y="27940"/>
                  </a:lnTo>
                  <a:lnTo>
                    <a:pt x="339902" y="48260"/>
                  </a:lnTo>
                  <a:lnTo>
                    <a:pt x="302094" y="67310"/>
                  </a:lnTo>
                  <a:lnTo>
                    <a:pt x="277685" y="81280"/>
                  </a:lnTo>
                  <a:lnTo>
                    <a:pt x="265747" y="87630"/>
                  </a:lnTo>
                  <a:lnTo>
                    <a:pt x="253987" y="95250"/>
                  </a:lnTo>
                  <a:lnTo>
                    <a:pt x="242417" y="104140"/>
                  </a:lnTo>
                  <a:lnTo>
                    <a:pt x="231051" y="111760"/>
                  </a:lnTo>
                  <a:lnTo>
                    <a:pt x="198208" y="138430"/>
                  </a:lnTo>
                  <a:lnTo>
                    <a:pt x="177431" y="157480"/>
                  </a:lnTo>
                  <a:lnTo>
                    <a:pt x="167386" y="166370"/>
                  </a:lnTo>
                  <a:lnTo>
                    <a:pt x="157594" y="176530"/>
                  </a:lnTo>
                  <a:lnTo>
                    <a:pt x="148043" y="186690"/>
                  </a:lnTo>
                  <a:lnTo>
                    <a:pt x="138760" y="198120"/>
                  </a:lnTo>
                  <a:lnTo>
                    <a:pt x="129717" y="208280"/>
                  </a:lnTo>
                  <a:lnTo>
                    <a:pt x="120954" y="219710"/>
                  </a:lnTo>
                  <a:lnTo>
                    <a:pt x="112458" y="229870"/>
                  </a:lnTo>
                  <a:lnTo>
                    <a:pt x="104254" y="241300"/>
                  </a:lnTo>
                  <a:lnTo>
                    <a:pt x="96316" y="252730"/>
                  </a:lnTo>
                  <a:lnTo>
                    <a:pt x="88658" y="265430"/>
                  </a:lnTo>
                  <a:lnTo>
                    <a:pt x="81305" y="276860"/>
                  </a:lnTo>
                  <a:lnTo>
                    <a:pt x="74244" y="289560"/>
                  </a:lnTo>
                  <a:lnTo>
                    <a:pt x="67475" y="300990"/>
                  </a:lnTo>
                  <a:lnTo>
                    <a:pt x="61023" y="313690"/>
                  </a:lnTo>
                  <a:lnTo>
                    <a:pt x="54864" y="326390"/>
                  </a:lnTo>
                  <a:lnTo>
                    <a:pt x="49034" y="339090"/>
                  </a:lnTo>
                  <a:lnTo>
                    <a:pt x="43497" y="351790"/>
                  </a:lnTo>
                  <a:lnTo>
                    <a:pt x="38290" y="365760"/>
                  </a:lnTo>
                  <a:lnTo>
                    <a:pt x="33401" y="378460"/>
                  </a:lnTo>
                  <a:lnTo>
                    <a:pt x="28841" y="391160"/>
                  </a:lnTo>
                  <a:lnTo>
                    <a:pt x="24612" y="405130"/>
                  </a:lnTo>
                  <a:lnTo>
                    <a:pt x="20701" y="417830"/>
                  </a:lnTo>
                  <a:lnTo>
                    <a:pt x="10985" y="459740"/>
                  </a:lnTo>
                  <a:lnTo>
                    <a:pt x="4292" y="500380"/>
                  </a:lnTo>
                  <a:lnTo>
                    <a:pt x="685" y="542290"/>
                  </a:lnTo>
                  <a:lnTo>
                    <a:pt x="0" y="571500"/>
                  </a:lnTo>
                  <a:lnTo>
                    <a:pt x="165" y="585470"/>
                  </a:lnTo>
                  <a:lnTo>
                    <a:pt x="2755" y="627380"/>
                  </a:lnTo>
                  <a:lnTo>
                    <a:pt x="8407" y="668020"/>
                  </a:lnTo>
                  <a:lnTo>
                    <a:pt x="17119" y="709930"/>
                  </a:lnTo>
                  <a:lnTo>
                    <a:pt x="24612" y="736600"/>
                  </a:lnTo>
                  <a:lnTo>
                    <a:pt x="28841" y="750570"/>
                  </a:lnTo>
                  <a:lnTo>
                    <a:pt x="33401" y="763270"/>
                  </a:lnTo>
                  <a:lnTo>
                    <a:pt x="38290" y="775970"/>
                  </a:lnTo>
                  <a:lnTo>
                    <a:pt x="43497" y="789940"/>
                  </a:lnTo>
                  <a:lnTo>
                    <a:pt x="61023" y="828040"/>
                  </a:lnTo>
                  <a:lnTo>
                    <a:pt x="74244" y="852170"/>
                  </a:lnTo>
                  <a:lnTo>
                    <a:pt x="81305" y="864870"/>
                  </a:lnTo>
                  <a:lnTo>
                    <a:pt x="88658" y="876300"/>
                  </a:lnTo>
                  <a:lnTo>
                    <a:pt x="96316" y="889000"/>
                  </a:lnTo>
                  <a:lnTo>
                    <a:pt x="104254" y="900430"/>
                  </a:lnTo>
                  <a:lnTo>
                    <a:pt x="112458" y="911860"/>
                  </a:lnTo>
                  <a:lnTo>
                    <a:pt x="120954" y="922020"/>
                  </a:lnTo>
                  <a:lnTo>
                    <a:pt x="129717" y="933450"/>
                  </a:lnTo>
                  <a:lnTo>
                    <a:pt x="138760" y="943610"/>
                  </a:lnTo>
                  <a:lnTo>
                    <a:pt x="148043" y="955040"/>
                  </a:lnTo>
                  <a:lnTo>
                    <a:pt x="157594" y="965200"/>
                  </a:lnTo>
                  <a:lnTo>
                    <a:pt x="167386" y="975360"/>
                  </a:lnTo>
                  <a:lnTo>
                    <a:pt x="177431" y="984250"/>
                  </a:lnTo>
                  <a:lnTo>
                    <a:pt x="187706" y="994410"/>
                  </a:lnTo>
                  <a:lnTo>
                    <a:pt x="219900" y="1021080"/>
                  </a:lnTo>
                  <a:lnTo>
                    <a:pt x="242417" y="1037590"/>
                  </a:lnTo>
                  <a:lnTo>
                    <a:pt x="253987" y="1046480"/>
                  </a:lnTo>
                  <a:lnTo>
                    <a:pt x="265747" y="1054100"/>
                  </a:lnTo>
                  <a:lnTo>
                    <a:pt x="277685" y="1060450"/>
                  </a:lnTo>
                  <a:lnTo>
                    <a:pt x="289801" y="1068070"/>
                  </a:lnTo>
                  <a:lnTo>
                    <a:pt x="327152" y="1087120"/>
                  </a:lnTo>
                  <a:lnTo>
                    <a:pt x="392226" y="1113790"/>
                  </a:lnTo>
                  <a:lnTo>
                    <a:pt x="446278" y="1129030"/>
                  </a:lnTo>
                  <a:lnTo>
                    <a:pt x="487641" y="1136650"/>
                  </a:lnTo>
                  <a:lnTo>
                    <a:pt x="543458" y="1141730"/>
                  </a:lnTo>
                  <a:lnTo>
                    <a:pt x="557466" y="1141730"/>
                  </a:lnTo>
                  <a:lnTo>
                    <a:pt x="571500" y="1143000"/>
                  </a:lnTo>
                  <a:lnTo>
                    <a:pt x="585520" y="1141730"/>
                  </a:lnTo>
                  <a:lnTo>
                    <a:pt x="599528" y="1141730"/>
                  </a:lnTo>
                  <a:lnTo>
                    <a:pt x="655320" y="1136650"/>
                  </a:lnTo>
                  <a:lnTo>
                    <a:pt x="682942" y="1131570"/>
                  </a:lnTo>
                  <a:lnTo>
                    <a:pt x="696671" y="1127760"/>
                  </a:lnTo>
                  <a:lnTo>
                    <a:pt x="710298" y="1125220"/>
                  </a:lnTo>
                  <a:lnTo>
                    <a:pt x="750697" y="1113790"/>
                  </a:lnTo>
                  <a:lnTo>
                    <a:pt x="802982" y="1093470"/>
                  </a:lnTo>
                  <a:lnTo>
                    <a:pt x="853059" y="1068070"/>
                  </a:lnTo>
                  <a:lnTo>
                    <a:pt x="865162" y="1060450"/>
                  </a:lnTo>
                  <a:lnTo>
                    <a:pt x="877100" y="1054100"/>
                  </a:lnTo>
                  <a:lnTo>
                    <a:pt x="888847" y="1046480"/>
                  </a:lnTo>
                  <a:lnTo>
                    <a:pt x="900417" y="1037590"/>
                  </a:lnTo>
                  <a:lnTo>
                    <a:pt x="911771" y="1029970"/>
                  </a:lnTo>
                  <a:lnTo>
                    <a:pt x="944613" y="1003300"/>
                  </a:lnTo>
                  <a:lnTo>
                    <a:pt x="965377" y="984250"/>
                  </a:lnTo>
                  <a:lnTo>
                    <a:pt x="975423" y="975360"/>
                  </a:lnTo>
                  <a:lnTo>
                    <a:pt x="985215" y="965200"/>
                  </a:lnTo>
                  <a:lnTo>
                    <a:pt x="994752" y="955040"/>
                  </a:lnTo>
                  <a:lnTo>
                    <a:pt x="1004036" y="943610"/>
                  </a:lnTo>
                  <a:lnTo>
                    <a:pt x="1013079" y="933450"/>
                  </a:lnTo>
                  <a:lnTo>
                    <a:pt x="1038542" y="899160"/>
                  </a:lnTo>
                  <a:lnTo>
                    <a:pt x="1061491" y="864870"/>
                  </a:lnTo>
                  <a:lnTo>
                    <a:pt x="1068552" y="852170"/>
                  </a:lnTo>
                  <a:lnTo>
                    <a:pt x="1075321" y="840740"/>
                  </a:lnTo>
                  <a:lnTo>
                    <a:pt x="1093787" y="802640"/>
                  </a:lnTo>
                  <a:lnTo>
                    <a:pt x="1104531" y="775970"/>
                  </a:lnTo>
                  <a:lnTo>
                    <a:pt x="1109433" y="763270"/>
                  </a:lnTo>
                  <a:lnTo>
                    <a:pt x="1125740" y="709930"/>
                  </a:lnTo>
                  <a:lnTo>
                    <a:pt x="1134491" y="668020"/>
                  </a:lnTo>
                  <a:lnTo>
                    <a:pt x="1140180" y="627380"/>
                  </a:lnTo>
                  <a:lnTo>
                    <a:pt x="1142809" y="585470"/>
                  </a:lnTo>
                  <a:lnTo>
                    <a:pt x="1143000" y="57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2637276" y="4206366"/>
            <a:ext cx="2523490" cy="2854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635">
              <a:lnSpc>
                <a:spcPct val="114599"/>
              </a:lnSpc>
              <a:spcBef>
                <a:spcPts val="100"/>
              </a:spcBef>
            </a:pPr>
            <a:r>
              <a:rPr dirty="0" sz="1800" spc="90">
                <a:latin typeface="Verdana"/>
                <a:cs typeface="Verdana"/>
              </a:rPr>
              <a:t>Our </a:t>
            </a:r>
            <a:r>
              <a:rPr dirty="0" sz="1800" spc="95">
                <a:latin typeface="Verdana"/>
                <a:cs typeface="Verdana"/>
              </a:rPr>
              <a:t>customers </a:t>
            </a:r>
            <a:r>
              <a:rPr dirty="0" sz="1800" spc="40">
                <a:latin typeface="Verdana"/>
                <a:cs typeface="Verdana"/>
              </a:rPr>
              <a:t>are </a:t>
            </a:r>
            <a:r>
              <a:rPr dirty="0" sz="1800" spc="45">
                <a:latin typeface="Verdana"/>
                <a:cs typeface="Verdana"/>
              </a:rPr>
              <a:t> </a:t>
            </a:r>
            <a:r>
              <a:rPr dirty="0" sz="1800" spc="105">
                <a:latin typeface="Verdana"/>
                <a:cs typeface="Verdana"/>
              </a:rPr>
              <a:t>expanding </a:t>
            </a:r>
            <a:r>
              <a:rPr dirty="0" sz="1800" spc="110">
                <a:latin typeface="Verdana"/>
                <a:cs typeface="Verdana"/>
              </a:rPr>
              <a:t> companies </a:t>
            </a:r>
            <a:r>
              <a:rPr dirty="0" sz="1800" spc="135">
                <a:latin typeface="Verdana"/>
                <a:cs typeface="Verdana"/>
              </a:rPr>
              <a:t>who </a:t>
            </a:r>
            <a:r>
              <a:rPr dirty="0" sz="1800" spc="140">
                <a:latin typeface="Verdana"/>
                <a:cs typeface="Verdana"/>
              </a:rPr>
              <a:t> </a:t>
            </a:r>
            <a:r>
              <a:rPr dirty="0" sz="1800" spc="60">
                <a:latin typeface="Verdana"/>
                <a:cs typeface="Verdana"/>
              </a:rPr>
              <a:t>have</a:t>
            </a:r>
            <a:r>
              <a:rPr dirty="0" sz="1800" spc="-50">
                <a:latin typeface="Verdana"/>
                <a:cs typeface="Verdana"/>
              </a:rPr>
              <a:t> </a:t>
            </a:r>
            <a:r>
              <a:rPr dirty="0" sz="1800" spc="60">
                <a:latin typeface="Verdana"/>
                <a:cs typeface="Verdana"/>
              </a:rPr>
              <a:t>always</a:t>
            </a:r>
            <a:r>
              <a:rPr dirty="0" sz="1800" spc="-45">
                <a:latin typeface="Verdana"/>
                <a:cs typeface="Verdana"/>
              </a:rPr>
              <a:t> </a:t>
            </a:r>
            <a:r>
              <a:rPr dirty="0" sz="1800" spc="114">
                <a:latin typeface="Verdana"/>
                <a:cs typeface="Verdana"/>
              </a:rPr>
              <a:t>needed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sz="1800" spc="75">
                <a:latin typeface="Verdana"/>
                <a:cs typeface="Verdana"/>
              </a:rPr>
              <a:t>to </a:t>
            </a:r>
            <a:r>
              <a:rPr dirty="0" sz="1800" spc="110">
                <a:latin typeface="Verdana"/>
                <a:cs typeface="Verdana"/>
              </a:rPr>
              <a:t>comply </a:t>
            </a:r>
            <a:r>
              <a:rPr dirty="0" sz="1800" spc="114">
                <a:latin typeface="Verdana"/>
                <a:cs typeface="Verdana"/>
              </a:rPr>
              <a:t>with </a:t>
            </a:r>
            <a:r>
              <a:rPr dirty="0" sz="1800" spc="90">
                <a:latin typeface="Verdana"/>
                <a:cs typeface="Verdana"/>
              </a:rPr>
              <a:t>the </a:t>
            </a:r>
            <a:r>
              <a:rPr dirty="0" sz="1800" spc="95">
                <a:latin typeface="Verdana"/>
                <a:cs typeface="Verdana"/>
              </a:rPr>
              <a:t> </a:t>
            </a:r>
            <a:r>
              <a:rPr dirty="0" sz="1800" spc="125">
                <a:latin typeface="Verdana"/>
                <a:cs typeface="Verdana"/>
              </a:rPr>
              <a:t>DCAA </a:t>
            </a:r>
            <a:r>
              <a:rPr dirty="0" sz="1800" spc="40">
                <a:latin typeface="Verdana"/>
                <a:cs typeface="Verdana"/>
              </a:rPr>
              <a:t>or are just </a:t>
            </a:r>
            <a:r>
              <a:rPr dirty="0" sz="1800" spc="45">
                <a:latin typeface="Verdana"/>
                <a:cs typeface="Verdana"/>
              </a:rPr>
              <a:t> </a:t>
            </a:r>
            <a:r>
              <a:rPr dirty="0" sz="1800" spc="114">
                <a:latin typeface="Verdana"/>
                <a:cs typeface="Verdana"/>
              </a:rPr>
              <a:t>getting </a:t>
            </a:r>
            <a:r>
              <a:rPr dirty="0" sz="1800" spc="75">
                <a:latin typeface="Verdana"/>
                <a:cs typeface="Verdana"/>
              </a:rPr>
              <a:t>their </a:t>
            </a:r>
            <a:r>
              <a:rPr dirty="0" sz="1800" spc="45">
                <a:latin typeface="Verdana"/>
                <a:cs typeface="Verdana"/>
              </a:rPr>
              <a:t>first </a:t>
            </a:r>
            <a:r>
              <a:rPr dirty="0" sz="1800" spc="50">
                <a:latin typeface="Verdana"/>
                <a:cs typeface="Verdana"/>
              </a:rPr>
              <a:t> </a:t>
            </a:r>
            <a:r>
              <a:rPr dirty="0" sz="1800" spc="105">
                <a:latin typeface="Verdana"/>
                <a:cs typeface="Verdana"/>
              </a:rPr>
              <a:t>government </a:t>
            </a:r>
            <a:r>
              <a:rPr dirty="0" sz="1800" spc="110">
                <a:latin typeface="Verdana"/>
                <a:cs typeface="Verdana"/>
              </a:rPr>
              <a:t> </a:t>
            </a:r>
            <a:r>
              <a:rPr dirty="0" sz="1800" spc="65">
                <a:latin typeface="Verdana"/>
                <a:cs typeface="Verdana"/>
              </a:rPr>
              <a:t>contracts.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61618" y="4206366"/>
            <a:ext cx="2068195" cy="3168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800">
                <a:latin typeface="Verdana"/>
                <a:cs typeface="Verdana"/>
              </a:rPr>
              <a:t>So</a:t>
            </a:r>
            <a:r>
              <a:rPr dirty="0" sz="1800" spc="-45">
                <a:latin typeface="Verdana"/>
                <a:cs typeface="Verdana"/>
              </a:rPr>
              <a:t> </a:t>
            </a:r>
            <a:r>
              <a:rPr dirty="0" sz="1800" spc="85">
                <a:latin typeface="Verdana"/>
                <a:cs typeface="Verdana"/>
              </a:rPr>
              <a:t>that</a:t>
            </a:r>
            <a:r>
              <a:rPr dirty="0" sz="1800" spc="-45">
                <a:latin typeface="Verdana"/>
                <a:cs typeface="Verdana"/>
              </a:rPr>
              <a:t> </a:t>
            </a:r>
            <a:r>
              <a:rPr dirty="0" sz="1800" spc="70">
                <a:latin typeface="Verdana"/>
                <a:cs typeface="Verdana"/>
              </a:rPr>
              <a:t>they</a:t>
            </a:r>
            <a:r>
              <a:rPr dirty="0" sz="1800" spc="-45">
                <a:latin typeface="Verdana"/>
                <a:cs typeface="Verdana"/>
              </a:rPr>
              <a:t> </a:t>
            </a:r>
            <a:r>
              <a:rPr dirty="0" sz="1800" spc="100">
                <a:latin typeface="Verdana"/>
                <a:cs typeface="Verdana"/>
              </a:rPr>
              <a:t>can </a:t>
            </a:r>
            <a:r>
              <a:rPr dirty="0" sz="1800" spc="-615">
                <a:latin typeface="Verdana"/>
                <a:cs typeface="Verdana"/>
              </a:rPr>
              <a:t> </a:t>
            </a:r>
            <a:r>
              <a:rPr dirty="0" sz="1800" spc="100">
                <a:latin typeface="Verdana"/>
                <a:cs typeface="Verdana"/>
              </a:rPr>
              <a:t>concentrate on </a:t>
            </a:r>
            <a:r>
              <a:rPr dirty="0" sz="1800" spc="105">
                <a:latin typeface="Verdana"/>
                <a:cs typeface="Verdana"/>
              </a:rPr>
              <a:t> </a:t>
            </a:r>
            <a:r>
              <a:rPr dirty="0" sz="1800" spc="100">
                <a:latin typeface="Verdana"/>
                <a:cs typeface="Verdana"/>
              </a:rPr>
              <a:t>higher </a:t>
            </a:r>
            <a:r>
              <a:rPr dirty="0" sz="1800" spc="80">
                <a:latin typeface="Verdana"/>
                <a:cs typeface="Verdana"/>
              </a:rPr>
              <a:t>valued </a:t>
            </a:r>
            <a:r>
              <a:rPr dirty="0" sz="1800" spc="85">
                <a:latin typeface="Verdana"/>
                <a:cs typeface="Verdana"/>
              </a:rPr>
              <a:t> </a:t>
            </a:r>
            <a:r>
              <a:rPr dirty="0" sz="1800" spc="100">
                <a:latin typeface="Verdana"/>
                <a:cs typeface="Verdana"/>
              </a:rPr>
              <a:t>work </a:t>
            </a:r>
            <a:r>
              <a:rPr dirty="0" sz="1800" spc="85">
                <a:latin typeface="Verdana"/>
                <a:cs typeface="Verdana"/>
              </a:rPr>
              <a:t>instead </a:t>
            </a:r>
            <a:r>
              <a:rPr dirty="0" sz="1800" spc="55">
                <a:latin typeface="Verdana"/>
                <a:cs typeface="Verdana"/>
              </a:rPr>
              <a:t>of </a:t>
            </a:r>
            <a:r>
              <a:rPr dirty="0" sz="1800" spc="60">
                <a:latin typeface="Verdana"/>
                <a:cs typeface="Verdana"/>
              </a:rPr>
              <a:t> </a:t>
            </a:r>
            <a:r>
              <a:rPr dirty="0" sz="1800" spc="95">
                <a:latin typeface="Verdana"/>
                <a:cs typeface="Verdana"/>
              </a:rPr>
              <a:t>searching </a:t>
            </a:r>
            <a:r>
              <a:rPr dirty="0" sz="1800" spc="50">
                <a:latin typeface="Verdana"/>
                <a:cs typeface="Verdana"/>
              </a:rPr>
              <a:t>for </a:t>
            </a:r>
            <a:r>
              <a:rPr dirty="0" sz="1800" spc="55">
                <a:latin typeface="Verdana"/>
                <a:cs typeface="Verdana"/>
              </a:rPr>
              <a:t> </a:t>
            </a:r>
            <a:r>
              <a:rPr dirty="0" sz="1800" spc="85">
                <a:latin typeface="Verdana"/>
                <a:cs typeface="Verdana"/>
              </a:rPr>
              <a:t>solutions </a:t>
            </a:r>
            <a:r>
              <a:rPr dirty="0" sz="1800" spc="75">
                <a:latin typeface="Verdana"/>
                <a:cs typeface="Verdana"/>
              </a:rPr>
              <a:t>to </a:t>
            </a:r>
            <a:r>
              <a:rPr dirty="0" sz="1800" spc="80">
                <a:latin typeface="Verdana"/>
                <a:cs typeface="Verdana"/>
              </a:rPr>
              <a:t> </a:t>
            </a:r>
            <a:r>
              <a:rPr dirty="0" sz="1800" spc="85">
                <a:latin typeface="Verdana"/>
                <a:cs typeface="Verdana"/>
              </a:rPr>
              <a:t>streamline </a:t>
            </a:r>
            <a:r>
              <a:rPr dirty="0" sz="1800" spc="90">
                <a:latin typeface="Verdana"/>
                <a:cs typeface="Verdana"/>
              </a:rPr>
              <a:t> </a:t>
            </a:r>
            <a:r>
              <a:rPr dirty="0" sz="1800" spc="95">
                <a:latin typeface="Verdana"/>
                <a:cs typeface="Verdana"/>
              </a:rPr>
              <a:t>bookkeeping, </a:t>
            </a:r>
            <a:r>
              <a:rPr dirty="0" sz="1800" spc="100">
                <a:latin typeface="Verdana"/>
                <a:cs typeface="Verdana"/>
              </a:rPr>
              <a:t> </a:t>
            </a:r>
            <a:r>
              <a:rPr dirty="0" sz="1800" spc="90">
                <a:latin typeface="Verdana"/>
                <a:cs typeface="Verdana"/>
              </a:rPr>
              <a:t>record </a:t>
            </a:r>
            <a:r>
              <a:rPr dirty="0" sz="1800" spc="75">
                <a:latin typeface="Verdana"/>
                <a:cs typeface="Verdana"/>
              </a:rPr>
              <a:t>keeping,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sz="1800" spc="105">
                <a:latin typeface="Verdana"/>
                <a:cs typeface="Verdana"/>
              </a:rPr>
              <a:t>and</a:t>
            </a:r>
            <a:r>
              <a:rPr dirty="0" sz="1800" spc="-85">
                <a:latin typeface="Verdana"/>
                <a:cs typeface="Verdana"/>
              </a:rPr>
              <a:t> </a:t>
            </a:r>
            <a:r>
              <a:rPr dirty="0" sz="1800" spc="90">
                <a:latin typeface="Verdana"/>
                <a:cs typeface="Verdana"/>
              </a:rPr>
              <a:t>compliance.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46394" y="4206366"/>
            <a:ext cx="2092325" cy="1597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14599"/>
              </a:lnSpc>
              <a:spcBef>
                <a:spcPts val="100"/>
              </a:spcBef>
            </a:pPr>
            <a:r>
              <a:rPr dirty="0" sz="1800" spc="55">
                <a:latin typeface="Verdana"/>
                <a:cs typeface="Verdana"/>
              </a:rPr>
              <a:t>As </a:t>
            </a:r>
            <a:r>
              <a:rPr dirty="0" sz="1800" spc="75">
                <a:latin typeface="Verdana"/>
                <a:cs typeface="Verdana"/>
              </a:rPr>
              <a:t>professionals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sz="1800" spc="80">
                <a:latin typeface="Verdana"/>
                <a:cs typeface="Verdana"/>
              </a:rPr>
              <a:t>in </a:t>
            </a:r>
            <a:r>
              <a:rPr dirty="0" sz="1800" spc="65">
                <a:latin typeface="Verdana"/>
                <a:cs typeface="Verdana"/>
              </a:rPr>
              <a:t>DCAA, </a:t>
            </a:r>
            <a:r>
              <a:rPr dirty="0" sz="1800" spc="75">
                <a:latin typeface="Verdana"/>
                <a:cs typeface="Verdana"/>
              </a:rPr>
              <a:t>our </a:t>
            </a:r>
            <a:r>
              <a:rPr dirty="0" sz="1800" spc="80">
                <a:latin typeface="Verdana"/>
                <a:cs typeface="Verdana"/>
              </a:rPr>
              <a:t> </a:t>
            </a:r>
            <a:r>
              <a:rPr dirty="0" sz="1800" spc="85">
                <a:latin typeface="Verdana"/>
                <a:cs typeface="Verdana"/>
              </a:rPr>
              <a:t>clients </a:t>
            </a:r>
            <a:r>
              <a:rPr dirty="0" sz="1800" spc="90">
                <a:latin typeface="Verdana"/>
                <a:cs typeface="Verdana"/>
              </a:rPr>
              <a:t>won't </a:t>
            </a:r>
            <a:r>
              <a:rPr dirty="0" sz="1800" spc="95">
                <a:latin typeface="Verdana"/>
                <a:cs typeface="Verdana"/>
              </a:rPr>
              <a:t> </a:t>
            </a:r>
            <a:r>
              <a:rPr dirty="0" sz="1800" spc="60">
                <a:latin typeface="Verdana"/>
                <a:cs typeface="Verdana"/>
              </a:rPr>
              <a:t>have</a:t>
            </a:r>
            <a:r>
              <a:rPr dirty="0" sz="1800" spc="75">
                <a:latin typeface="Verdana"/>
                <a:cs typeface="Verdana"/>
              </a:rPr>
              <a:t> to</a:t>
            </a:r>
            <a:r>
              <a:rPr dirty="0" sz="1800" spc="80">
                <a:latin typeface="Verdana"/>
                <a:cs typeface="Verdana"/>
              </a:rPr>
              <a:t> deal </a:t>
            </a:r>
            <a:r>
              <a:rPr dirty="0" sz="1800" spc="85">
                <a:latin typeface="Verdana"/>
                <a:cs typeface="Verdana"/>
              </a:rPr>
              <a:t> </a:t>
            </a:r>
            <a:r>
              <a:rPr dirty="0" sz="1800" spc="114">
                <a:latin typeface="Verdana"/>
                <a:cs typeface="Verdana"/>
              </a:rPr>
              <a:t>with</a:t>
            </a:r>
            <a:r>
              <a:rPr dirty="0" sz="1800" spc="-55">
                <a:latin typeface="Verdana"/>
                <a:cs typeface="Verdana"/>
              </a:rPr>
              <a:t> </a:t>
            </a:r>
            <a:r>
              <a:rPr dirty="0" sz="1800" spc="90">
                <a:latin typeface="Verdana"/>
                <a:cs typeface="Verdana"/>
              </a:rPr>
              <a:t>the</a:t>
            </a:r>
            <a:r>
              <a:rPr dirty="0" sz="1800" spc="-55">
                <a:latin typeface="Verdana"/>
                <a:cs typeface="Verdana"/>
              </a:rPr>
              <a:t> </a:t>
            </a:r>
            <a:r>
              <a:rPr dirty="0" sz="1800" spc="60">
                <a:latin typeface="Verdana"/>
                <a:cs typeface="Verdana"/>
              </a:rPr>
              <a:t>trouble.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153860" y="4206366"/>
            <a:ext cx="2473325" cy="2225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800" spc="80">
                <a:latin typeface="Verdana"/>
                <a:cs typeface="Verdana"/>
              </a:rPr>
              <a:t>Clients </a:t>
            </a:r>
            <a:r>
              <a:rPr dirty="0" sz="1800" spc="100">
                <a:latin typeface="Verdana"/>
                <a:cs typeface="Verdana"/>
              </a:rPr>
              <a:t>understand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sz="1800" spc="85">
                <a:latin typeface="Verdana"/>
                <a:cs typeface="Verdana"/>
              </a:rPr>
              <a:t>that </a:t>
            </a:r>
            <a:r>
              <a:rPr dirty="0" sz="1800" spc="100">
                <a:latin typeface="Verdana"/>
                <a:cs typeface="Verdana"/>
              </a:rPr>
              <a:t>taking </a:t>
            </a:r>
            <a:r>
              <a:rPr dirty="0" sz="1800" spc="-5">
                <a:latin typeface="Verdana"/>
                <a:cs typeface="Verdana"/>
              </a:rPr>
              <a:t>a 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114">
                <a:latin typeface="Verdana"/>
                <a:cs typeface="Verdana"/>
              </a:rPr>
              <a:t>chance </a:t>
            </a:r>
            <a:r>
              <a:rPr dirty="0" sz="1800" spc="125">
                <a:latin typeface="Verdana"/>
                <a:cs typeface="Verdana"/>
              </a:rPr>
              <a:t>would </a:t>
            </a:r>
            <a:r>
              <a:rPr dirty="0" sz="1800" spc="130">
                <a:latin typeface="Verdana"/>
                <a:cs typeface="Verdana"/>
              </a:rPr>
              <a:t> </a:t>
            </a:r>
            <a:r>
              <a:rPr dirty="0" sz="1800" spc="75">
                <a:latin typeface="Verdana"/>
                <a:cs typeface="Verdana"/>
              </a:rPr>
              <a:t>jeopardize their </a:t>
            </a:r>
            <a:r>
              <a:rPr dirty="0" sz="1800" spc="80">
                <a:latin typeface="Verdana"/>
                <a:cs typeface="Verdana"/>
              </a:rPr>
              <a:t> </a:t>
            </a:r>
            <a:r>
              <a:rPr dirty="0" sz="1800" spc="105">
                <a:latin typeface="Verdana"/>
                <a:cs typeface="Verdana"/>
              </a:rPr>
              <a:t>government </a:t>
            </a:r>
            <a:r>
              <a:rPr dirty="0" sz="1800" spc="110">
                <a:latin typeface="Verdana"/>
                <a:cs typeface="Verdana"/>
              </a:rPr>
              <a:t> </a:t>
            </a:r>
            <a:r>
              <a:rPr dirty="0" sz="1800" spc="90">
                <a:latin typeface="Verdana"/>
                <a:cs typeface="Verdana"/>
              </a:rPr>
              <a:t>contracts</a:t>
            </a:r>
            <a:r>
              <a:rPr dirty="0" sz="1800" spc="-50">
                <a:latin typeface="Verdana"/>
                <a:cs typeface="Verdana"/>
              </a:rPr>
              <a:t> </a:t>
            </a:r>
            <a:r>
              <a:rPr dirty="0" sz="1800" spc="105">
                <a:latin typeface="Verdana"/>
                <a:cs typeface="Verdana"/>
              </a:rPr>
              <a:t>and</a:t>
            </a:r>
            <a:r>
              <a:rPr dirty="0" sz="1800" spc="-45">
                <a:latin typeface="Verdana"/>
                <a:cs typeface="Verdana"/>
              </a:rPr>
              <a:t> </a:t>
            </a:r>
            <a:r>
              <a:rPr dirty="0" sz="1800" spc="55">
                <a:latin typeface="Verdana"/>
                <a:cs typeface="Verdana"/>
              </a:rPr>
              <a:t>hard-</a:t>
            </a:r>
            <a:endParaRPr sz="1800">
              <a:latin typeface="Verdana"/>
              <a:cs typeface="Verdana"/>
            </a:endParaRPr>
          </a:p>
          <a:p>
            <a:pPr algn="ctr" marR="131445">
              <a:lnSpc>
                <a:spcPct val="100000"/>
              </a:lnSpc>
              <a:spcBef>
                <a:spcPts val="315"/>
              </a:spcBef>
            </a:pPr>
            <a:r>
              <a:rPr dirty="0" sz="1800" spc="135">
                <a:latin typeface="Verdana"/>
                <a:cs typeface="Verdana"/>
              </a:rPr>
              <a:t>won</a:t>
            </a:r>
            <a:r>
              <a:rPr dirty="0" sz="1800" spc="-45">
                <a:latin typeface="Verdana"/>
                <a:cs typeface="Verdana"/>
              </a:rPr>
              <a:t> </a:t>
            </a:r>
            <a:r>
              <a:rPr dirty="0" sz="1800" spc="65">
                <a:latin typeface="Verdana"/>
                <a:cs typeface="Verdana"/>
              </a:rPr>
              <a:t>reputations.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7999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54220"/>
              <a:ext cx="18288000" cy="3632835"/>
            </a:xfrm>
            <a:custGeom>
              <a:avLst/>
              <a:gdLst/>
              <a:ahLst/>
              <a:cxnLst/>
              <a:rect l="l" t="t" r="r" b="b"/>
              <a:pathLst>
                <a:path w="18288000" h="3632834">
                  <a:moveTo>
                    <a:pt x="0" y="3632779"/>
                  </a:moveTo>
                  <a:lnTo>
                    <a:pt x="0" y="0"/>
                  </a:lnTo>
                  <a:lnTo>
                    <a:pt x="18287999" y="0"/>
                  </a:lnTo>
                  <a:lnTo>
                    <a:pt x="18287999" y="3632779"/>
                  </a:lnTo>
                  <a:lnTo>
                    <a:pt x="0" y="3632779"/>
                  </a:lnTo>
                  <a:close/>
                </a:path>
              </a:pathLst>
            </a:custGeom>
            <a:solidFill>
              <a:srgbClr val="36528B">
                <a:alpha val="8862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28701" y="7183125"/>
            <a:ext cx="10943590" cy="2109470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algn="r" marL="438784" marR="5080" indent="-426720">
              <a:lnSpc>
                <a:spcPts val="5320"/>
              </a:lnSpc>
              <a:spcBef>
                <a:spcPts val="640"/>
              </a:spcBef>
            </a:pPr>
            <a:r>
              <a:rPr dirty="0" spc="-500">
                <a:solidFill>
                  <a:srgbClr val="FFFFFF"/>
                </a:solidFill>
                <a:hlinkClick r:id="rId3"/>
              </a:rPr>
              <a:t>“</a:t>
            </a:r>
            <a:r>
              <a:rPr dirty="0" spc="-240">
                <a:solidFill>
                  <a:srgbClr val="FFFFFF"/>
                </a:solidFill>
                <a:hlinkClick r:id="rId3"/>
              </a:rPr>
              <a:t>D</a:t>
            </a:r>
            <a:r>
              <a:rPr dirty="0" spc="-475">
                <a:solidFill>
                  <a:srgbClr val="FFFFFF"/>
                </a:solidFill>
                <a:hlinkClick r:id="rId3"/>
              </a:rPr>
              <a:t>O</a:t>
            </a:r>
            <a:r>
              <a:rPr dirty="0" spc="-355">
                <a:solidFill>
                  <a:srgbClr val="FFFFFF"/>
                </a:solidFill>
                <a:hlinkClick r:id="rId3"/>
              </a:rPr>
              <a:t>N</a:t>
            </a:r>
            <a:r>
              <a:rPr dirty="0" spc="-590">
                <a:solidFill>
                  <a:srgbClr val="FFFFFF"/>
                </a:solidFill>
                <a:hlinkClick r:id="rId3"/>
              </a:rPr>
              <a:t>’</a:t>
            </a:r>
            <a:r>
              <a:rPr dirty="0" spc="-805">
                <a:solidFill>
                  <a:srgbClr val="FFFFFF"/>
                </a:solidFill>
                <a:hlinkClick r:id="rId3"/>
              </a:rPr>
              <a:t>T</a:t>
            </a:r>
            <a:r>
              <a:rPr dirty="0" spc="5">
                <a:solidFill>
                  <a:srgbClr val="FFFFFF"/>
                </a:solidFill>
                <a:hlinkClick r:id="rId3"/>
              </a:rPr>
              <a:t> </a:t>
            </a:r>
            <a:r>
              <a:rPr dirty="0" spc="135">
                <a:solidFill>
                  <a:srgbClr val="FFFFFF"/>
                </a:solidFill>
                <a:hlinkClick r:id="rId3"/>
              </a:rPr>
              <a:t>S</a:t>
            </a:r>
            <a:r>
              <a:rPr dirty="0" spc="-200">
                <a:solidFill>
                  <a:srgbClr val="FFFFFF"/>
                </a:solidFill>
                <a:hlinkClick r:id="rId3"/>
              </a:rPr>
              <a:t>P</a:t>
            </a:r>
            <a:r>
              <a:rPr dirty="0" spc="-445">
                <a:solidFill>
                  <a:srgbClr val="FFFFFF"/>
                </a:solidFill>
                <a:hlinkClick r:id="rId3"/>
              </a:rPr>
              <a:t>E</a:t>
            </a:r>
            <a:r>
              <a:rPr dirty="0" spc="-355">
                <a:solidFill>
                  <a:srgbClr val="FFFFFF"/>
                </a:solidFill>
                <a:hlinkClick r:id="rId3"/>
              </a:rPr>
              <a:t>N</a:t>
            </a:r>
            <a:r>
              <a:rPr dirty="0" spc="-415">
                <a:solidFill>
                  <a:srgbClr val="FFFFFF"/>
                </a:solidFill>
                <a:hlinkClick r:id="rId3"/>
              </a:rPr>
              <a:t>D</a:t>
            </a:r>
            <a:r>
              <a:rPr dirty="0" spc="5">
                <a:solidFill>
                  <a:srgbClr val="FFFFFF"/>
                </a:solidFill>
                <a:hlinkClick r:id="rId3"/>
              </a:rPr>
              <a:t> </a:t>
            </a:r>
            <a:r>
              <a:rPr dirty="0" spc="-254">
                <a:solidFill>
                  <a:srgbClr val="FFFFFF"/>
                </a:solidFill>
                <a:hlinkClick r:id="rId3"/>
              </a:rPr>
              <a:t>Y</a:t>
            </a:r>
            <a:r>
              <a:rPr dirty="0" spc="-475">
                <a:solidFill>
                  <a:srgbClr val="FFFFFF"/>
                </a:solidFill>
                <a:hlinkClick r:id="rId3"/>
              </a:rPr>
              <a:t>O</a:t>
            </a:r>
            <a:r>
              <a:rPr dirty="0" spc="-335">
                <a:solidFill>
                  <a:srgbClr val="FFFFFF"/>
                </a:solidFill>
                <a:hlinkClick r:id="rId3"/>
              </a:rPr>
              <a:t>U</a:t>
            </a:r>
            <a:r>
              <a:rPr dirty="0" spc="-305">
                <a:solidFill>
                  <a:srgbClr val="FFFFFF"/>
                </a:solidFill>
                <a:hlinkClick r:id="rId3"/>
              </a:rPr>
              <a:t>R</a:t>
            </a:r>
            <a:r>
              <a:rPr dirty="0" spc="5">
                <a:solidFill>
                  <a:srgbClr val="FFFFFF"/>
                </a:solidFill>
                <a:hlinkClick r:id="rId3"/>
              </a:rPr>
              <a:t> </a:t>
            </a:r>
            <a:r>
              <a:rPr dirty="0" spc="-630">
                <a:solidFill>
                  <a:srgbClr val="FFFFFF"/>
                </a:solidFill>
                <a:hlinkClick r:id="rId3"/>
              </a:rPr>
              <a:t>T</a:t>
            </a:r>
            <a:r>
              <a:rPr dirty="0" spc="25">
                <a:solidFill>
                  <a:srgbClr val="FFFFFF"/>
                </a:solidFill>
                <a:hlinkClick r:id="rId3"/>
              </a:rPr>
              <a:t>I</a:t>
            </a:r>
            <a:r>
              <a:rPr dirty="0" spc="-65">
                <a:solidFill>
                  <a:srgbClr val="FFFFFF"/>
                </a:solidFill>
                <a:hlinkClick r:id="rId3"/>
              </a:rPr>
              <a:t>M</a:t>
            </a:r>
            <a:r>
              <a:rPr dirty="0" spc="-620">
                <a:solidFill>
                  <a:srgbClr val="FFFFFF"/>
                </a:solidFill>
                <a:hlinkClick r:id="rId3"/>
              </a:rPr>
              <a:t>E</a:t>
            </a:r>
            <a:r>
              <a:rPr dirty="0" spc="5">
                <a:solidFill>
                  <a:srgbClr val="FFFFFF"/>
                </a:solidFill>
                <a:hlinkClick r:id="rId3"/>
              </a:rPr>
              <a:t> </a:t>
            </a:r>
            <a:r>
              <a:rPr dirty="0" spc="-420">
                <a:solidFill>
                  <a:srgbClr val="FFFFFF"/>
                </a:solidFill>
                <a:hlinkClick r:id="rId3"/>
              </a:rPr>
              <a:t>W</a:t>
            </a:r>
            <a:r>
              <a:rPr dirty="0" spc="-475">
                <a:solidFill>
                  <a:srgbClr val="FFFFFF"/>
                </a:solidFill>
                <a:hlinkClick r:id="rId3"/>
              </a:rPr>
              <a:t>O</a:t>
            </a:r>
            <a:r>
              <a:rPr dirty="0" spc="-130">
                <a:solidFill>
                  <a:srgbClr val="FFFFFF"/>
                </a:solidFill>
                <a:hlinkClick r:id="rId3"/>
              </a:rPr>
              <a:t>RR</a:t>
            </a:r>
            <a:r>
              <a:rPr dirty="0" spc="-254">
                <a:solidFill>
                  <a:srgbClr val="FFFFFF"/>
                </a:solidFill>
                <a:hlinkClick r:id="rId3"/>
              </a:rPr>
              <a:t>Y</a:t>
            </a:r>
            <a:r>
              <a:rPr dirty="0" spc="25">
                <a:solidFill>
                  <a:srgbClr val="FFFFFF"/>
                </a:solidFill>
                <a:hlinkClick r:id="rId3"/>
              </a:rPr>
              <a:t>I</a:t>
            </a:r>
            <a:r>
              <a:rPr dirty="0" spc="-355">
                <a:solidFill>
                  <a:srgbClr val="FFFFFF"/>
                </a:solidFill>
                <a:hlinkClick r:id="rId3"/>
              </a:rPr>
              <a:t>N</a:t>
            </a:r>
            <a:r>
              <a:rPr dirty="0" spc="-680">
                <a:solidFill>
                  <a:srgbClr val="FFFFFF"/>
                </a:solidFill>
                <a:hlinkClick r:id="rId3"/>
              </a:rPr>
              <a:t>G</a:t>
            </a:r>
            <a:r>
              <a:rPr dirty="0" spc="5">
                <a:solidFill>
                  <a:srgbClr val="FFFFFF"/>
                </a:solidFill>
                <a:hlinkClick r:id="rId3"/>
              </a:rPr>
              <a:t> </a:t>
            </a:r>
            <a:r>
              <a:rPr dirty="0" spc="-295">
                <a:solidFill>
                  <a:srgbClr val="FFFFFF"/>
                </a:solidFill>
                <a:hlinkClick r:id="rId3"/>
              </a:rPr>
              <a:t>A</a:t>
            </a:r>
            <a:r>
              <a:rPr dirty="0" spc="-30">
                <a:solidFill>
                  <a:srgbClr val="FFFFFF"/>
                </a:solidFill>
                <a:hlinkClick r:id="rId3"/>
              </a:rPr>
              <a:t>B</a:t>
            </a:r>
            <a:r>
              <a:rPr dirty="0" spc="-475">
                <a:solidFill>
                  <a:srgbClr val="FFFFFF"/>
                </a:solidFill>
                <a:hlinkClick r:id="rId3"/>
              </a:rPr>
              <a:t>O</a:t>
            </a:r>
            <a:r>
              <a:rPr dirty="0" spc="-335">
                <a:solidFill>
                  <a:srgbClr val="FFFFFF"/>
                </a:solidFill>
                <a:hlinkClick r:id="rId3"/>
              </a:rPr>
              <a:t>U</a:t>
            </a:r>
            <a:r>
              <a:rPr dirty="0" spc="-550">
                <a:solidFill>
                  <a:srgbClr val="FFFFFF"/>
                </a:solidFill>
                <a:hlinkClick r:id="rId3"/>
              </a:rPr>
              <a:t>T  </a:t>
            </a:r>
            <a:r>
              <a:rPr dirty="0" spc="-240">
                <a:solidFill>
                  <a:srgbClr val="FFFFFF"/>
                </a:solidFill>
                <a:hlinkClick r:id="rId3"/>
              </a:rPr>
              <a:t>D</a:t>
            </a:r>
            <a:r>
              <a:rPr dirty="0" spc="-225">
                <a:solidFill>
                  <a:srgbClr val="FFFFFF"/>
                </a:solidFill>
                <a:hlinkClick r:id="rId3"/>
              </a:rPr>
              <a:t>C</a:t>
            </a:r>
            <a:r>
              <a:rPr dirty="0" spc="-295">
                <a:solidFill>
                  <a:srgbClr val="FFFFFF"/>
                </a:solidFill>
                <a:hlinkClick r:id="rId3"/>
              </a:rPr>
              <a:t>A</a:t>
            </a:r>
            <a:r>
              <a:rPr dirty="0" spc="-470">
                <a:solidFill>
                  <a:srgbClr val="FFFFFF"/>
                </a:solidFill>
                <a:hlinkClick r:id="rId3"/>
              </a:rPr>
              <a:t>A</a:t>
            </a:r>
            <a:r>
              <a:rPr dirty="0" spc="5">
                <a:solidFill>
                  <a:srgbClr val="FFFFFF"/>
                </a:solidFill>
                <a:hlinkClick r:id="rId3"/>
              </a:rPr>
              <a:t> </a:t>
            </a:r>
            <a:r>
              <a:rPr dirty="0" spc="-225">
                <a:solidFill>
                  <a:srgbClr val="FFFFFF"/>
                </a:solidFill>
                <a:hlinkClick r:id="rId3"/>
              </a:rPr>
              <a:t>C</a:t>
            </a:r>
            <a:r>
              <a:rPr dirty="0" spc="-475">
                <a:solidFill>
                  <a:srgbClr val="FFFFFF"/>
                </a:solidFill>
                <a:hlinkClick r:id="rId3"/>
              </a:rPr>
              <a:t>O</a:t>
            </a:r>
            <a:r>
              <a:rPr dirty="0" spc="-65">
                <a:solidFill>
                  <a:srgbClr val="FFFFFF"/>
                </a:solidFill>
                <a:hlinkClick r:id="rId3"/>
              </a:rPr>
              <a:t>M</a:t>
            </a:r>
            <a:r>
              <a:rPr dirty="0" spc="-200">
                <a:solidFill>
                  <a:srgbClr val="FFFFFF"/>
                </a:solidFill>
                <a:hlinkClick r:id="rId3"/>
              </a:rPr>
              <a:t>P</a:t>
            </a:r>
            <a:r>
              <a:rPr dirty="0" spc="-350">
                <a:solidFill>
                  <a:srgbClr val="FFFFFF"/>
                </a:solidFill>
                <a:hlinkClick r:id="rId3"/>
              </a:rPr>
              <a:t>L</a:t>
            </a:r>
            <a:r>
              <a:rPr dirty="0" spc="25">
                <a:solidFill>
                  <a:srgbClr val="FFFFFF"/>
                </a:solidFill>
                <a:hlinkClick r:id="rId3"/>
              </a:rPr>
              <a:t>I</a:t>
            </a:r>
            <a:r>
              <a:rPr dirty="0" spc="-295">
                <a:solidFill>
                  <a:srgbClr val="FFFFFF"/>
                </a:solidFill>
                <a:hlinkClick r:id="rId3"/>
              </a:rPr>
              <a:t>A</a:t>
            </a:r>
            <a:r>
              <a:rPr dirty="0" spc="-355">
                <a:solidFill>
                  <a:srgbClr val="FFFFFF"/>
                </a:solidFill>
                <a:hlinkClick r:id="rId3"/>
              </a:rPr>
              <a:t>N</a:t>
            </a:r>
            <a:r>
              <a:rPr dirty="0" spc="-225">
                <a:solidFill>
                  <a:srgbClr val="FFFFFF"/>
                </a:solidFill>
                <a:hlinkClick r:id="rId3"/>
              </a:rPr>
              <a:t>C</a:t>
            </a:r>
            <a:r>
              <a:rPr dirty="0" spc="-445">
                <a:solidFill>
                  <a:srgbClr val="FFFFFF"/>
                </a:solidFill>
                <a:hlinkClick r:id="rId3"/>
              </a:rPr>
              <a:t>E</a:t>
            </a:r>
            <a:r>
              <a:rPr dirty="0" spc="-865">
                <a:solidFill>
                  <a:srgbClr val="FFFFFF"/>
                </a:solidFill>
                <a:hlinkClick r:id="rId3"/>
              </a:rPr>
              <a:t>.</a:t>
            </a:r>
            <a:r>
              <a:rPr dirty="0" spc="5">
                <a:solidFill>
                  <a:srgbClr val="FFFFFF"/>
                </a:solidFill>
                <a:hlinkClick r:id="rId3"/>
              </a:rPr>
              <a:t> </a:t>
            </a:r>
            <a:r>
              <a:rPr dirty="0" spc="135">
                <a:solidFill>
                  <a:srgbClr val="FFFFFF"/>
                </a:solidFill>
                <a:hlinkClick r:id="rId3"/>
              </a:rPr>
              <a:t>S</a:t>
            </a:r>
            <a:r>
              <a:rPr dirty="0" spc="-200">
                <a:solidFill>
                  <a:srgbClr val="FFFFFF"/>
                </a:solidFill>
                <a:hlinkClick r:id="rId3"/>
              </a:rPr>
              <a:t>P</a:t>
            </a:r>
            <a:r>
              <a:rPr dirty="0" spc="-445">
                <a:solidFill>
                  <a:srgbClr val="FFFFFF"/>
                </a:solidFill>
                <a:hlinkClick r:id="rId3"/>
              </a:rPr>
              <a:t>E</a:t>
            </a:r>
            <a:r>
              <a:rPr dirty="0" spc="-355">
                <a:solidFill>
                  <a:srgbClr val="FFFFFF"/>
                </a:solidFill>
                <a:hlinkClick r:id="rId3"/>
              </a:rPr>
              <a:t>N</a:t>
            </a:r>
            <a:r>
              <a:rPr dirty="0" spc="-415">
                <a:solidFill>
                  <a:srgbClr val="FFFFFF"/>
                </a:solidFill>
                <a:hlinkClick r:id="rId3"/>
              </a:rPr>
              <a:t>D</a:t>
            </a:r>
            <a:r>
              <a:rPr dirty="0" spc="5">
                <a:solidFill>
                  <a:srgbClr val="FFFFFF"/>
                </a:solidFill>
                <a:hlinkClick r:id="rId3"/>
              </a:rPr>
              <a:t> </a:t>
            </a:r>
            <a:r>
              <a:rPr dirty="0" spc="25">
                <a:solidFill>
                  <a:srgbClr val="FFFFFF"/>
                </a:solidFill>
                <a:hlinkClick r:id="rId3"/>
              </a:rPr>
              <a:t>I</a:t>
            </a:r>
            <a:r>
              <a:rPr dirty="0" spc="-805">
                <a:solidFill>
                  <a:srgbClr val="FFFFFF"/>
                </a:solidFill>
                <a:hlinkClick r:id="rId3"/>
              </a:rPr>
              <a:t>T</a:t>
            </a:r>
            <a:r>
              <a:rPr dirty="0" spc="5">
                <a:solidFill>
                  <a:srgbClr val="FFFFFF"/>
                </a:solidFill>
                <a:hlinkClick r:id="rId3"/>
              </a:rPr>
              <a:t> </a:t>
            </a:r>
            <a:r>
              <a:rPr dirty="0" spc="-475">
                <a:solidFill>
                  <a:srgbClr val="FFFFFF"/>
                </a:solidFill>
                <a:hlinkClick r:id="rId3"/>
              </a:rPr>
              <a:t>O</a:t>
            </a:r>
            <a:r>
              <a:rPr dirty="0" spc="-530">
                <a:solidFill>
                  <a:srgbClr val="FFFFFF"/>
                </a:solidFill>
                <a:hlinkClick r:id="rId3"/>
              </a:rPr>
              <a:t>N</a:t>
            </a:r>
            <a:r>
              <a:rPr dirty="0" spc="5">
                <a:solidFill>
                  <a:srgbClr val="FFFFFF"/>
                </a:solidFill>
                <a:hlinkClick r:id="rId3"/>
              </a:rPr>
              <a:t> </a:t>
            </a:r>
            <a:r>
              <a:rPr dirty="0" spc="-505">
                <a:solidFill>
                  <a:srgbClr val="FFFFFF"/>
                </a:solidFill>
                <a:hlinkClick r:id="rId3"/>
              </a:rPr>
              <a:t>G</a:t>
            </a:r>
            <a:r>
              <a:rPr dirty="0" spc="-130">
                <a:solidFill>
                  <a:srgbClr val="FFFFFF"/>
                </a:solidFill>
                <a:hlinkClick r:id="rId3"/>
              </a:rPr>
              <a:t>R</a:t>
            </a:r>
            <a:r>
              <a:rPr dirty="0" spc="-475">
                <a:solidFill>
                  <a:srgbClr val="FFFFFF"/>
                </a:solidFill>
                <a:hlinkClick r:id="rId3"/>
              </a:rPr>
              <a:t>O</a:t>
            </a:r>
            <a:r>
              <a:rPr dirty="0" spc="-420">
                <a:solidFill>
                  <a:srgbClr val="FFFFFF"/>
                </a:solidFill>
                <a:hlinkClick r:id="rId3"/>
              </a:rPr>
              <a:t>W</a:t>
            </a:r>
            <a:r>
              <a:rPr dirty="0" spc="25">
                <a:solidFill>
                  <a:srgbClr val="FFFFFF"/>
                </a:solidFill>
                <a:hlinkClick r:id="rId3"/>
              </a:rPr>
              <a:t>I</a:t>
            </a:r>
            <a:r>
              <a:rPr dirty="0" spc="-355">
                <a:solidFill>
                  <a:srgbClr val="FFFFFF"/>
                </a:solidFill>
                <a:hlinkClick r:id="rId3"/>
              </a:rPr>
              <a:t>N</a:t>
            </a:r>
            <a:r>
              <a:rPr dirty="0" spc="-680">
                <a:solidFill>
                  <a:srgbClr val="FFFFFF"/>
                </a:solidFill>
                <a:hlinkClick r:id="rId3"/>
              </a:rPr>
              <a:t>G</a:t>
            </a:r>
          </a:p>
          <a:p>
            <a:pPr algn="r" marR="5080">
              <a:lnSpc>
                <a:spcPts val="5225"/>
              </a:lnSpc>
            </a:pPr>
            <a:r>
              <a:rPr dirty="0" spc="-254">
                <a:solidFill>
                  <a:srgbClr val="FFFFFF"/>
                </a:solidFill>
                <a:hlinkClick r:id="rId3"/>
              </a:rPr>
              <a:t>Y</a:t>
            </a:r>
            <a:r>
              <a:rPr dirty="0" spc="-475">
                <a:solidFill>
                  <a:srgbClr val="FFFFFF"/>
                </a:solidFill>
                <a:hlinkClick r:id="rId3"/>
              </a:rPr>
              <a:t>O</a:t>
            </a:r>
            <a:r>
              <a:rPr dirty="0" spc="-335">
                <a:solidFill>
                  <a:srgbClr val="FFFFFF"/>
                </a:solidFill>
                <a:hlinkClick r:id="rId3"/>
              </a:rPr>
              <a:t>U</a:t>
            </a:r>
            <a:r>
              <a:rPr dirty="0" spc="-305">
                <a:solidFill>
                  <a:srgbClr val="FFFFFF"/>
                </a:solidFill>
                <a:hlinkClick r:id="rId3"/>
              </a:rPr>
              <a:t>R</a:t>
            </a:r>
            <a:r>
              <a:rPr dirty="0" spc="5">
                <a:solidFill>
                  <a:srgbClr val="FFFFFF"/>
                </a:solidFill>
                <a:hlinkClick r:id="rId3"/>
              </a:rPr>
              <a:t> </a:t>
            </a:r>
            <a:r>
              <a:rPr dirty="0" spc="-30">
                <a:solidFill>
                  <a:srgbClr val="FFFFFF"/>
                </a:solidFill>
                <a:hlinkClick r:id="rId3"/>
              </a:rPr>
              <a:t>B</a:t>
            </a:r>
            <a:r>
              <a:rPr dirty="0" spc="-335">
                <a:solidFill>
                  <a:srgbClr val="FFFFFF"/>
                </a:solidFill>
                <a:hlinkClick r:id="rId3"/>
              </a:rPr>
              <a:t>U</a:t>
            </a:r>
            <a:r>
              <a:rPr dirty="0" spc="135">
                <a:solidFill>
                  <a:srgbClr val="FFFFFF"/>
                </a:solidFill>
                <a:hlinkClick r:id="rId3"/>
              </a:rPr>
              <a:t>S</a:t>
            </a:r>
            <a:r>
              <a:rPr dirty="0" spc="25">
                <a:solidFill>
                  <a:srgbClr val="FFFFFF"/>
                </a:solidFill>
                <a:hlinkClick r:id="rId3"/>
              </a:rPr>
              <a:t>I</a:t>
            </a:r>
            <a:r>
              <a:rPr dirty="0" spc="-355">
                <a:solidFill>
                  <a:srgbClr val="FFFFFF"/>
                </a:solidFill>
                <a:hlinkClick r:id="rId3"/>
              </a:rPr>
              <a:t>N</a:t>
            </a:r>
            <a:r>
              <a:rPr dirty="0" spc="-445">
                <a:solidFill>
                  <a:srgbClr val="FFFFFF"/>
                </a:solidFill>
                <a:hlinkClick r:id="rId3"/>
              </a:rPr>
              <a:t>E</a:t>
            </a:r>
            <a:r>
              <a:rPr dirty="0" spc="135">
                <a:solidFill>
                  <a:srgbClr val="FFFFFF"/>
                </a:solidFill>
                <a:hlinkClick r:id="rId3"/>
              </a:rPr>
              <a:t>SS</a:t>
            </a:r>
            <a:r>
              <a:rPr dirty="0" spc="-675">
                <a:solidFill>
                  <a:srgbClr val="FFFFFF"/>
                </a:solidFill>
                <a:hlinkClick r:id="rId3"/>
              </a:rPr>
              <a:t>”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700" y="8515866"/>
            <a:ext cx="2571749" cy="7429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39661" y="0"/>
            <a:ext cx="8248338" cy="10286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980718" y="3252206"/>
            <a:ext cx="10922635" cy="7035165"/>
            <a:chOff x="3980718" y="3252206"/>
            <a:chExt cx="10922635" cy="7035165"/>
          </a:xfrm>
        </p:grpSpPr>
        <p:sp>
          <p:nvSpPr>
            <p:cNvPr id="4" name="object 4"/>
            <p:cNvSpPr/>
            <p:nvPr/>
          </p:nvSpPr>
          <p:spPr>
            <a:xfrm>
              <a:off x="3980718" y="7174458"/>
              <a:ext cx="5776595" cy="3112770"/>
            </a:xfrm>
            <a:custGeom>
              <a:avLst/>
              <a:gdLst/>
              <a:ahLst/>
              <a:cxnLst/>
              <a:rect l="l" t="t" r="r" b="b"/>
              <a:pathLst>
                <a:path w="5776595" h="3112770">
                  <a:moveTo>
                    <a:pt x="5679227" y="3112540"/>
                  </a:moveTo>
                  <a:lnTo>
                    <a:pt x="101524" y="3112540"/>
                  </a:lnTo>
                  <a:lnTo>
                    <a:pt x="0" y="2936681"/>
                  </a:lnTo>
                  <a:lnTo>
                    <a:pt x="1695360" y="0"/>
                  </a:lnTo>
                  <a:lnTo>
                    <a:pt x="4085391" y="0"/>
                  </a:lnTo>
                  <a:lnTo>
                    <a:pt x="5776167" y="2928740"/>
                  </a:lnTo>
                  <a:lnTo>
                    <a:pt x="5776167" y="2944622"/>
                  </a:lnTo>
                  <a:lnTo>
                    <a:pt x="5679227" y="3112540"/>
                  </a:lnTo>
                  <a:close/>
                </a:path>
              </a:pathLst>
            </a:custGeom>
            <a:solidFill>
              <a:srgbClr val="DBEBF9">
                <a:alpha val="709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241364" y="3252206"/>
              <a:ext cx="8662035" cy="7035165"/>
            </a:xfrm>
            <a:custGeom>
              <a:avLst/>
              <a:gdLst/>
              <a:ahLst/>
              <a:cxnLst/>
              <a:rect l="l" t="t" r="r" b="b"/>
              <a:pathLst>
                <a:path w="8662035" h="7035165">
                  <a:moveTo>
                    <a:pt x="6774499" y="7034792"/>
                  </a:moveTo>
                  <a:lnTo>
                    <a:pt x="1894076" y="7034792"/>
                  </a:lnTo>
                  <a:lnTo>
                    <a:pt x="0" y="3753898"/>
                  </a:lnTo>
                  <a:lnTo>
                    <a:pt x="2167143" y="0"/>
                  </a:lnTo>
                  <a:lnTo>
                    <a:pt x="6501431" y="0"/>
                  </a:lnTo>
                  <a:lnTo>
                    <a:pt x="8661475" y="3741598"/>
                  </a:lnTo>
                  <a:lnTo>
                    <a:pt x="8661475" y="3766197"/>
                  </a:lnTo>
                  <a:lnTo>
                    <a:pt x="6774499" y="7034792"/>
                  </a:lnTo>
                  <a:close/>
                </a:path>
              </a:pathLst>
            </a:custGeom>
            <a:solidFill>
              <a:srgbClr val="36528B">
                <a:alpha val="497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2629" y="3513689"/>
              <a:ext cx="8061261" cy="677331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700" y="8484188"/>
            <a:ext cx="2571749" cy="77152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6000" y="1631457"/>
            <a:ext cx="471487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29">
                <a:solidFill>
                  <a:srgbClr val="000000"/>
                </a:solidFill>
              </a:rPr>
              <a:t>FOLIO3'S</a:t>
            </a:r>
            <a:r>
              <a:rPr dirty="0" spc="-35">
                <a:solidFill>
                  <a:srgbClr val="000000"/>
                </a:solidFill>
              </a:rPr>
              <a:t> </a:t>
            </a:r>
            <a:r>
              <a:rPr dirty="0" spc="-330">
                <a:solidFill>
                  <a:srgbClr val="000000"/>
                </a:solidFill>
              </a:rPr>
              <a:t>SOLUTION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16000" y="2849986"/>
            <a:ext cx="5078730" cy="3740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1900"/>
              </a:lnSpc>
              <a:spcBef>
                <a:spcPts val="100"/>
              </a:spcBef>
            </a:pPr>
            <a:r>
              <a:rPr dirty="0" sz="2000" spc="75">
                <a:latin typeface="Verdana"/>
                <a:cs typeface="Verdana"/>
              </a:rPr>
              <a:t>Folio3</a:t>
            </a:r>
            <a:r>
              <a:rPr dirty="0" sz="2000" spc="-30">
                <a:latin typeface="Verdana"/>
                <a:cs typeface="Verdana"/>
              </a:rPr>
              <a:t> </a:t>
            </a:r>
            <a:r>
              <a:rPr dirty="0" sz="2000" spc="110">
                <a:latin typeface="Verdana"/>
                <a:cs typeface="Verdana"/>
              </a:rPr>
              <a:t>developed</a:t>
            </a:r>
            <a:r>
              <a:rPr dirty="0" sz="2000" spc="-25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a</a:t>
            </a:r>
            <a:r>
              <a:rPr dirty="0" sz="2000" spc="-30">
                <a:latin typeface="Verdana"/>
                <a:cs typeface="Verdana"/>
              </a:rPr>
              <a:t> </a:t>
            </a:r>
            <a:r>
              <a:rPr dirty="0" sz="2000" spc="90">
                <a:latin typeface="Verdana"/>
                <a:cs typeface="Verdana"/>
              </a:rPr>
              <a:t>NetSuite</a:t>
            </a:r>
            <a:r>
              <a:rPr dirty="0" sz="2000" spc="-25">
                <a:latin typeface="Verdana"/>
                <a:cs typeface="Verdana"/>
              </a:rPr>
              <a:t> </a:t>
            </a:r>
            <a:r>
              <a:rPr dirty="0" sz="2000" spc="100">
                <a:latin typeface="Verdana"/>
                <a:cs typeface="Verdana"/>
              </a:rPr>
              <a:t>solution </a:t>
            </a:r>
            <a:r>
              <a:rPr dirty="0" sz="2000" spc="-690">
                <a:latin typeface="Verdana"/>
                <a:cs typeface="Verdana"/>
              </a:rPr>
              <a:t> </a:t>
            </a:r>
            <a:r>
              <a:rPr dirty="0" sz="2000" spc="65">
                <a:latin typeface="Verdana"/>
                <a:cs typeface="Verdana"/>
              </a:rPr>
              <a:t>exclusively </a:t>
            </a:r>
            <a:r>
              <a:rPr dirty="0" sz="2000" spc="55">
                <a:latin typeface="Verdana"/>
                <a:cs typeface="Verdana"/>
              </a:rPr>
              <a:t>for </a:t>
            </a:r>
            <a:r>
              <a:rPr dirty="0" sz="2000" spc="70">
                <a:latin typeface="Verdana"/>
                <a:cs typeface="Verdana"/>
              </a:rPr>
              <a:t>use </a:t>
            </a:r>
            <a:r>
              <a:rPr dirty="0" sz="2000" spc="60">
                <a:latin typeface="Verdana"/>
                <a:cs typeface="Verdana"/>
              </a:rPr>
              <a:t>by </a:t>
            </a:r>
            <a:r>
              <a:rPr dirty="0" sz="2000" spc="80">
                <a:latin typeface="Verdana"/>
                <a:cs typeface="Verdana"/>
              </a:rPr>
              <a:t>federal </a:t>
            </a:r>
            <a:r>
              <a:rPr dirty="0" sz="2000" spc="85">
                <a:latin typeface="Verdana"/>
                <a:cs typeface="Verdana"/>
              </a:rPr>
              <a:t> </a:t>
            </a:r>
            <a:r>
              <a:rPr dirty="0" sz="2000" spc="114">
                <a:latin typeface="Verdana"/>
                <a:cs typeface="Verdana"/>
              </a:rPr>
              <a:t>government </a:t>
            </a:r>
            <a:r>
              <a:rPr dirty="0" sz="2000" spc="95">
                <a:latin typeface="Verdana"/>
                <a:cs typeface="Verdana"/>
              </a:rPr>
              <a:t>contractors that </a:t>
            </a:r>
            <a:r>
              <a:rPr dirty="0" sz="2000" spc="15">
                <a:latin typeface="Verdana"/>
                <a:cs typeface="Verdana"/>
              </a:rPr>
              <a:t>is </a:t>
            </a:r>
            <a:r>
              <a:rPr dirty="0" sz="2000" spc="20">
                <a:latin typeface="Verdana"/>
                <a:cs typeface="Verdana"/>
              </a:rPr>
              <a:t> </a:t>
            </a:r>
            <a:r>
              <a:rPr dirty="0" sz="2000" spc="75">
                <a:latin typeface="Verdana"/>
                <a:cs typeface="Verdana"/>
              </a:rPr>
              <a:t>entirely </a:t>
            </a:r>
            <a:r>
              <a:rPr dirty="0" sz="2000" spc="100">
                <a:latin typeface="Verdana"/>
                <a:cs typeface="Verdana"/>
              </a:rPr>
              <a:t>based </a:t>
            </a:r>
            <a:r>
              <a:rPr dirty="0" sz="2000" spc="110">
                <a:latin typeface="Verdana"/>
                <a:cs typeface="Verdana"/>
              </a:rPr>
              <a:t>on </a:t>
            </a:r>
            <a:r>
              <a:rPr dirty="0" sz="2000" spc="100">
                <a:latin typeface="Verdana"/>
                <a:cs typeface="Verdana"/>
              </a:rPr>
              <a:t>the </a:t>
            </a:r>
            <a:r>
              <a:rPr dirty="0" sz="2000" spc="90">
                <a:latin typeface="Verdana"/>
                <a:cs typeface="Verdana"/>
              </a:rPr>
              <a:t>NetSuite </a:t>
            </a:r>
            <a:r>
              <a:rPr dirty="0" sz="2000" spc="95">
                <a:latin typeface="Verdana"/>
                <a:cs typeface="Verdana"/>
              </a:rPr>
              <a:t> SuiteCloud </a:t>
            </a:r>
            <a:r>
              <a:rPr dirty="0" sz="2000" spc="70">
                <a:latin typeface="Verdana"/>
                <a:cs typeface="Verdana"/>
              </a:rPr>
              <a:t>platform. </a:t>
            </a:r>
            <a:r>
              <a:rPr dirty="0" sz="2000" spc="100">
                <a:latin typeface="Verdana"/>
                <a:cs typeface="Verdana"/>
              </a:rPr>
              <a:t>Government </a:t>
            </a:r>
            <a:r>
              <a:rPr dirty="0" sz="2000" spc="105">
                <a:latin typeface="Verdana"/>
                <a:cs typeface="Verdana"/>
              </a:rPr>
              <a:t> </a:t>
            </a:r>
            <a:r>
              <a:rPr dirty="0" sz="2000" spc="95">
                <a:latin typeface="Verdana"/>
                <a:cs typeface="Verdana"/>
              </a:rPr>
              <a:t>contractors </a:t>
            </a:r>
            <a:r>
              <a:rPr dirty="0" sz="2000" spc="75">
                <a:latin typeface="Verdana"/>
                <a:cs typeface="Verdana"/>
              </a:rPr>
              <a:t>may </a:t>
            </a:r>
            <a:r>
              <a:rPr dirty="0" sz="2000" spc="110">
                <a:latin typeface="Verdana"/>
                <a:cs typeface="Verdana"/>
              </a:rPr>
              <a:t>automate </a:t>
            </a:r>
            <a:r>
              <a:rPr dirty="0" sz="2000" spc="114">
                <a:latin typeface="Verdana"/>
                <a:cs typeface="Verdana"/>
              </a:rPr>
              <a:t>and </a:t>
            </a:r>
            <a:r>
              <a:rPr dirty="0" sz="2000" spc="120">
                <a:latin typeface="Verdana"/>
                <a:cs typeface="Verdana"/>
              </a:rPr>
              <a:t> </a:t>
            </a:r>
            <a:r>
              <a:rPr dirty="0" sz="2000" spc="125">
                <a:latin typeface="Verdana"/>
                <a:cs typeface="Verdana"/>
              </a:rPr>
              <a:t>manage </a:t>
            </a:r>
            <a:r>
              <a:rPr dirty="0" sz="2000" spc="85">
                <a:latin typeface="Verdana"/>
                <a:cs typeface="Verdana"/>
              </a:rPr>
              <a:t>business </a:t>
            </a:r>
            <a:r>
              <a:rPr dirty="0" sz="2000" spc="75">
                <a:latin typeface="Verdana"/>
                <a:cs typeface="Verdana"/>
              </a:rPr>
              <a:t>activities </a:t>
            </a:r>
            <a:r>
              <a:rPr dirty="0" sz="2000" spc="85">
                <a:latin typeface="Verdana"/>
                <a:cs typeface="Verdana"/>
              </a:rPr>
              <a:t>in line </a:t>
            </a:r>
            <a:r>
              <a:rPr dirty="0" sz="2000" spc="90">
                <a:latin typeface="Verdana"/>
                <a:cs typeface="Verdana"/>
              </a:rPr>
              <a:t> </a:t>
            </a:r>
            <a:r>
              <a:rPr dirty="0" sz="2000" spc="125">
                <a:latin typeface="Verdana"/>
                <a:cs typeface="Verdana"/>
              </a:rPr>
              <a:t>with </a:t>
            </a:r>
            <a:r>
              <a:rPr dirty="0" sz="2000" spc="140">
                <a:latin typeface="Verdana"/>
                <a:cs typeface="Verdana"/>
              </a:rPr>
              <a:t>DCAA </a:t>
            </a:r>
            <a:r>
              <a:rPr dirty="0" sz="2000" spc="130">
                <a:latin typeface="Verdana"/>
                <a:cs typeface="Verdana"/>
              </a:rPr>
              <a:t>compliance </a:t>
            </a:r>
            <a:r>
              <a:rPr dirty="0" sz="2000" spc="125">
                <a:latin typeface="Verdana"/>
                <a:cs typeface="Verdana"/>
              </a:rPr>
              <a:t>with </a:t>
            </a:r>
            <a:r>
              <a:rPr dirty="0" sz="2000" spc="60">
                <a:latin typeface="Verdana"/>
                <a:cs typeface="Verdana"/>
              </a:rPr>
              <a:t>Folio3’s </a:t>
            </a:r>
            <a:r>
              <a:rPr dirty="0" sz="2000" spc="-690">
                <a:latin typeface="Verdana"/>
                <a:cs typeface="Verdana"/>
              </a:rPr>
              <a:t> </a:t>
            </a:r>
            <a:r>
              <a:rPr dirty="0" sz="2000" spc="140">
                <a:latin typeface="Verdana"/>
                <a:cs typeface="Verdana"/>
              </a:rPr>
              <a:t>DCAA </a:t>
            </a:r>
            <a:r>
              <a:rPr dirty="0" sz="2000" spc="125">
                <a:latin typeface="Verdana"/>
                <a:cs typeface="Verdana"/>
              </a:rPr>
              <a:t>On-Demand </a:t>
            </a:r>
            <a:r>
              <a:rPr dirty="0" sz="2000" spc="30">
                <a:latin typeface="Verdana"/>
                <a:cs typeface="Verdana"/>
              </a:rPr>
              <a:t>service, </a:t>
            </a:r>
            <a:r>
              <a:rPr dirty="0" sz="2000" spc="145">
                <a:latin typeface="Verdana"/>
                <a:cs typeface="Verdana"/>
              </a:rPr>
              <a:t>which </a:t>
            </a:r>
            <a:r>
              <a:rPr dirty="0" sz="2000" spc="150">
                <a:latin typeface="Verdana"/>
                <a:cs typeface="Verdana"/>
              </a:rPr>
              <a:t> </a:t>
            </a:r>
            <a:r>
              <a:rPr dirty="0" sz="2000" spc="90">
                <a:latin typeface="Verdana"/>
                <a:cs typeface="Verdana"/>
              </a:rPr>
              <a:t>expands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70">
                <a:latin typeface="Verdana"/>
                <a:cs typeface="Verdana"/>
              </a:rPr>
              <a:t>NetSuite's</a:t>
            </a:r>
            <a:r>
              <a:rPr dirty="0" sz="2000" spc="-20">
                <a:latin typeface="Verdana"/>
                <a:cs typeface="Verdana"/>
              </a:rPr>
              <a:t> </a:t>
            </a:r>
            <a:r>
              <a:rPr dirty="0" sz="2000" spc="75">
                <a:latin typeface="Verdana"/>
                <a:cs typeface="Verdana"/>
              </a:rPr>
              <a:t>functionality.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mahek irfan</dc:creator>
  <cp:keywords>DAFXSITOS5s,BABcLb1L45I</cp:keywords>
  <dc:title>So Why should you choose Folio3 and DCAA-on-Demand?</dc:title>
  <dcterms:created xsi:type="dcterms:W3CDTF">2023-06-01T11:07:13Z</dcterms:created>
  <dcterms:modified xsi:type="dcterms:W3CDTF">2023-06-01T11:07:13Z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2023-01-12T00:00:00Z</vt:filetime>
  </property>
  <property fmtid="{D5CDD505-2E9C-101B-9397-08002B2CF9AE}" pid="3" name="Creator">
    <vt:lpwstr>Canva</vt:lpwstr>
  </property>
  <property fmtid="{D5CDD505-2E9C-101B-9397-08002B2CF9AE}" pid="4" name="LastSaved">
    <vt:filetime>2023-01-12T00:00:00Z</vt:filetime>
  </property>
</Properties>
</file>