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66" r:id="rId3"/>
    <p:sldId id="262" r:id="rId4"/>
    <p:sldId id="268" r:id="rId5"/>
    <p:sldId id="274" r:id="rId6"/>
    <p:sldId id="347" r:id="rId7"/>
    <p:sldId id="259" r:id="rId8"/>
    <p:sldId id="363" r:id="rId9"/>
    <p:sldId id="261" r:id="rId10"/>
    <p:sldId id="265" r:id="rId11"/>
    <p:sldId id="410" r:id="rId12"/>
    <p:sldId id="275" r:id="rId13"/>
    <p:sldId id="271" r:id="rId14"/>
    <p:sldId id="348" r:id="rId15"/>
    <p:sldId id="365" r:id="rId16"/>
    <p:sldId id="276" r:id="rId17"/>
    <p:sldId id="423" r:id="rId18"/>
    <p:sldId id="424" r:id="rId19"/>
    <p:sldId id="257" r:id="rId20"/>
    <p:sldId id="280" r:id="rId21"/>
    <p:sldId id="421" r:id="rId22"/>
    <p:sldId id="422"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6" autoAdjust="0"/>
    <p:restoredTop sz="92431" autoAdjust="0"/>
  </p:normalViewPr>
  <p:slideViewPr>
    <p:cSldViewPr snapToGrid="0">
      <p:cViewPr varScale="1">
        <p:scale>
          <a:sx n="106" d="100"/>
          <a:sy n="106" d="100"/>
        </p:scale>
        <p:origin x="941" y="72"/>
      </p:cViewPr>
      <p:guideLst/>
    </p:cSldViewPr>
  </p:slideViewPr>
  <p:notesTextViewPr>
    <p:cViewPr>
      <p:scale>
        <a:sx n="125" d="100"/>
        <a:sy n="125" d="100"/>
      </p:scale>
      <p:origin x="0" y="0"/>
    </p:cViewPr>
  </p:notesTextViewPr>
  <p:sorterViewPr>
    <p:cViewPr>
      <p:scale>
        <a:sx n="100" d="100"/>
        <a:sy n="100" d="100"/>
      </p:scale>
      <p:origin x="0" y="-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0AE53-77B3-495A-B9F1-5F43B6AA32BB}"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BFCF7-DBAE-4171-B664-49A31DA528CA}" type="slidenum">
              <a:rPr lang="en-US" smtClean="0"/>
              <a:t>‹#›</a:t>
            </a:fld>
            <a:endParaRPr lang="en-US"/>
          </a:p>
        </p:txBody>
      </p:sp>
    </p:spTree>
    <p:extLst>
      <p:ext uri="{BB962C8B-B14F-4D97-AF65-F5344CB8AC3E}">
        <p14:creationId xmlns:p14="http://schemas.microsoft.com/office/powerpoint/2010/main" val="208095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FCF7-DBAE-4171-B664-49A31DA528CA}" type="slidenum">
              <a:rPr lang="en-US" smtClean="0"/>
              <a:t>1</a:t>
            </a:fld>
            <a:endParaRPr lang="en-US"/>
          </a:p>
        </p:txBody>
      </p:sp>
    </p:spTree>
    <p:extLst>
      <p:ext uri="{BB962C8B-B14F-4D97-AF65-F5344CB8AC3E}">
        <p14:creationId xmlns:p14="http://schemas.microsoft.com/office/powerpoint/2010/main" val="356727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BFCF7-DBAE-4171-B664-49A31DA528CA}" type="slidenum">
              <a:rPr lang="en-US" smtClean="0"/>
              <a:t>18</a:t>
            </a:fld>
            <a:endParaRPr lang="en-US"/>
          </a:p>
        </p:txBody>
      </p:sp>
    </p:spTree>
    <p:extLst>
      <p:ext uri="{BB962C8B-B14F-4D97-AF65-F5344CB8AC3E}">
        <p14:creationId xmlns:p14="http://schemas.microsoft.com/office/powerpoint/2010/main" val="262092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Lato" panose="020F0502020204030203" pitchFamily="34" charset="0"/>
              </a:rPr>
              <a:t>Note:</a:t>
            </a:r>
            <a:r>
              <a:rPr lang="en-US" sz="1400" baseline="0" dirty="0">
                <a:latin typeface="Lato" panose="020F0502020204030203" pitchFamily="34" charset="0"/>
              </a:rPr>
              <a:t> Insert your picture by clicking on the Picture Place Holder Icon, then send it back!</a:t>
            </a:r>
            <a:endParaRPr lang="en-US" sz="14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21</a:t>
            </a:fld>
            <a:endParaRPr lang="en-US"/>
          </a:p>
        </p:txBody>
      </p:sp>
    </p:spTree>
    <p:extLst>
      <p:ext uri="{BB962C8B-B14F-4D97-AF65-F5344CB8AC3E}">
        <p14:creationId xmlns:p14="http://schemas.microsoft.com/office/powerpoint/2010/main" val="306265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22</a:t>
            </a:fld>
            <a:endParaRPr lang="en-US"/>
          </a:p>
        </p:txBody>
      </p:sp>
    </p:spTree>
    <p:extLst>
      <p:ext uri="{BB962C8B-B14F-4D97-AF65-F5344CB8AC3E}">
        <p14:creationId xmlns:p14="http://schemas.microsoft.com/office/powerpoint/2010/main" val="57556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BFCF7-DBAE-4171-B664-49A31DA528CA}" type="slidenum">
              <a:rPr lang="en-US" smtClean="0"/>
              <a:t>2</a:t>
            </a:fld>
            <a:endParaRPr lang="en-US"/>
          </a:p>
        </p:txBody>
      </p:sp>
    </p:spTree>
    <p:extLst>
      <p:ext uri="{BB962C8B-B14F-4D97-AF65-F5344CB8AC3E}">
        <p14:creationId xmlns:p14="http://schemas.microsoft.com/office/powerpoint/2010/main" val="94646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4</a:t>
            </a:fld>
            <a:endParaRPr lang="en-US"/>
          </a:p>
        </p:txBody>
      </p:sp>
    </p:spTree>
    <p:extLst>
      <p:ext uri="{BB962C8B-B14F-4D97-AF65-F5344CB8AC3E}">
        <p14:creationId xmlns:p14="http://schemas.microsoft.com/office/powerpoint/2010/main" val="325853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6</a:t>
            </a:fld>
            <a:endParaRPr lang="en-US"/>
          </a:p>
        </p:txBody>
      </p:sp>
    </p:spTree>
    <p:extLst>
      <p:ext uri="{BB962C8B-B14F-4D97-AF65-F5344CB8AC3E}">
        <p14:creationId xmlns:p14="http://schemas.microsoft.com/office/powerpoint/2010/main" val="283535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9</a:t>
            </a:fld>
            <a:endParaRPr lang="en-US"/>
          </a:p>
        </p:txBody>
      </p:sp>
    </p:spTree>
    <p:extLst>
      <p:ext uri="{BB962C8B-B14F-4D97-AF65-F5344CB8AC3E}">
        <p14:creationId xmlns:p14="http://schemas.microsoft.com/office/powerpoint/2010/main" val="93319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10</a:t>
            </a:fld>
            <a:endParaRPr lang="en-US"/>
          </a:p>
        </p:txBody>
      </p:sp>
    </p:spTree>
    <p:extLst>
      <p:ext uri="{BB962C8B-B14F-4D97-AF65-F5344CB8AC3E}">
        <p14:creationId xmlns:p14="http://schemas.microsoft.com/office/powerpoint/2010/main" val="261027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13</a:t>
            </a:fld>
            <a:endParaRPr lang="en-US"/>
          </a:p>
        </p:txBody>
      </p:sp>
    </p:spTree>
    <p:extLst>
      <p:ext uri="{BB962C8B-B14F-4D97-AF65-F5344CB8AC3E}">
        <p14:creationId xmlns:p14="http://schemas.microsoft.com/office/powerpoint/2010/main" val="377386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BFCF7-DBAE-4171-B664-49A31DA528CA}" type="slidenum">
              <a:rPr lang="en-US" smtClean="0"/>
              <a:t>16</a:t>
            </a:fld>
            <a:endParaRPr lang="en-US"/>
          </a:p>
        </p:txBody>
      </p:sp>
    </p:spTree>
    <p:extLst>
      <p:ext uri="{BB962C8B-B14F-4D97-AF65-F5344CB8AC3E}">
        <p14:creationId xmlns:p14="http://schemas.microsoft.com/office/powerpoint/2010/main" val="14939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BFCF7-DBAE-4171-B664-49A31DA528CA}" type="slidenum">
              <a:rPr lang="en-US" smtClean="0"/>
              <a:t>17</a:t>
            </a:fld>
            <a:endParaRPr lang="en-US"/>
          </a:p>
        </p:txBody>
      </p:sp>
    </p:spTree>
    <p:extLst>
      <p:ext uri="{BB962C8B-B14F-4D97-AF65-F5344CB8AC3E}">
        <p14:creationId xmlns:p14="http://schemas.microsoft.com/office/powerpoint/2010/main" val="260222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9271089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ection Slide 2">
    <p:spTree>
      <p:nvGrpSpPr>
        <p:cNvPr id="1" name=""/>
        <p:cNvGrpSpPr/>
        <p:nvPr/>
      </p:nvGrpSpPr>
      <p:grpSpPr>
        <a:xfrm>
          <a:off x="0" y="0"/>
          <a:ext cx="0" cy="0"/>
          <a:chOff x="0" y="0"/>
          <a:chExt cx="0" cy="0"/>
        </a:xfrm>
      </p:grpSpPr>
      <p:sp>
        <p:nvSpPr>
          <p:cNvPr id="34" name="Picture Placeholder 6"/>
          <p:cNvSpPr>
            <a:spLocks noGrp="1"/>
          </p:cNvSpPr>
          <p:nvPr>
            <p:ph type="pic" sz="quarter" idx="10"/>
          </p:nvPr>
        </p:nvSpPr>
        <p:spPr>
          <a:xfrm>
            <a:off x="1361627"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5" name="Picture Placeholder 6"/>
          <p:cNvSpPr>
            <a:spLocks noGrp="1"/>
          </p:cNvSpPr>
          <p:nvPr>
            <p:ph type="pic" sz="quarter" idx="11"/>
          </p:nvPr>
        </p:nvSpPr>
        <p:spPr>
          <a:xfrm>
            <a:off x="2425709"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6" name="Picture Placeholder 6"/>
          <p:cNvSpPr>
            <a:spLocks noGrp="1"/>
          </p:cNvSpPr>
          <p:nvPr>
            <p:ph type="pic" sz="quarter" idx="12"/>
          </p:nvPr>
        </p:nvSpPr>
        <p:spPr>
          <a:xfrm>
            <a:off x="3489791"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7" name="Picture Placeholder 6"/>
          <p:cNvSpPr>
            <a:spLocks noGrp="1"/>
          </p:cNvSpPr>
          <p:nvPr>
            <p:ph type="pic" sz="quarter" idx="13"/>
          </p:nvPr>
        </p:nvSpPr>
        <p:spPr>
          <a:xfrm>
            <a:off x="2058997"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8" name="Picture Placeholder 6"/>
          <p:cNvSpPr>
            <a:spLocks noGrp="1"/>
          </p:cNvSpPr>
          <p:nvPr>
            <p:ph type="pic" sz="quarter" idx="14"/>
          </p:nvPr>
        </p:nvSpPr>
        <p:spPr>
          <a:xfrm>
            <a:off x="3123079"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39" name="Picture Placeholder 6"/>
          <p:cNvSpPr>
            <a:spLocks noGrp="1"/>
          </p:cNvSpPr>
          <p:nvPr>
            <p:ph type="pic" sz="quarter" idx="15"/>
          </p:nvPr>
        </p:nvSpPr>
        <p:spPr>
          <a:xfrm>
            <a:off x="4187161"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0" name="Picture Placeholder 6"/>
          <p:cNvSpPr>
            <a:spLocks noGrp="1"/>
          </p:cNvSpPr>
          <p:nvPr>
            <p:ph type="pic" sz="quarter" idx="16"/>
          </p:nvPr>
        </p:nvSpPr>
        <p:spPr>
          <a:xfrm>
            <a:off x="638175"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1" name="Picture Placeholder 6"/>
          <p:cNvSpPr>
            <a:spLocks noGrp="1"/>
          </p:cNvSpPr>
          <p:nvPr>
            <p:ph type="pic" sz="quarter" idx="17"/>
          </p:nvPr>
        </p:nvSpPr>
        <p:spPr>
          <a:xfrm>
            <a:off x="1702257"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2" name="Picture Placeholder 6"/>
          <p:cNvSpPr>
            <a:spLocks noGrp="1"/>
          </p:cNvSpPr>
          <p:nvPr>
            <p:ph type="pic" sz="quarter" idx="18"/>
          </p:nvPr>
        </p:nvSpPr>
        <p:spPr>
          <a:xfrm>
            <a:off x="2766339"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43" name="Picture Placeholder 6"/>
          <p:cNvSpPr>
            <a:spLocks noGrp="1"/>
          </p:cNvSpPr>
          <p:nvPr>
            <p:ph type="pic" sz="quarter" idx="19"/>
          </p:nvPr>
        </p:nvSpPr>
        <p:spPr>
          <a:xfrm>
            <a:off x="1322397" y="3613152"/>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8361599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Our Team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24" name="Picture Placeholder 6"/>
          <p:cNvSpPr>
            <a:spLocks noGrp="1"/>
          </p:cNvSpPr>
          <p:nvPr>
            <p:ph type="pic" sz="quarter" idx="10"/>
          </p:nvPr>
        </p:nvSpPr>
        <p:spPr>
          <a:xfrm>
            <a:off x="3562434" y="1482656"/>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6"/>
          <p:cNvSpPr>
            <a:spLocks noGrp="1"/>
          </p:cNvSpPr>
          <p:nvPr>
            <p:ph type="pic" sz="quarter" idx="13"/>
          </p:nvPr>
        </p:nvSpPr>
        <p:spPr>
          <a:xfrm>
            <a:off x="1890870" y="2518275"/>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6" name="Picture Placeholder 6"/>
          <p:cNvSpPr>
            <a:spLocks noGrp="1"/>
          </p:cNvSpPr>
          <p:nvPr>
            <p:ph type="pic" sz="quarter" idx="14"/>
          </p:nvPr>
        </p:nvSpPr>
        <p:spPr>
          <a:xfrm>
            <a:off x="4552531" y="2518275"/>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7" name="Picture Placeholder 6"/>
          <p:cNvSpPr>
            <a:spLocks noGrp="1"/>
          </p:cNvSpPr>
          <p:nvPr>
            <p:ph type="pic" sz="quarter" idx="15"/>
          </p:nvPr>
        </p:nvSpPr>
        <p:spPr>
          <a:xfrm>
            <a:off x="7221428" y="2514834"/>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8" name="Picture Placeholder 6"/>
          <p:cNvSpPr>
            <a:spLocks noGrp="1"/>
          </p:cNvSpPr>
          <p:nvPr>
            <p:ph type="pic" sz="quarter" idx="16"/>
          </p:nvPr>
        </p:nvSpPr>
        <p:spPr>
          <a:xfrm>
            <a:off x="6138106" y="1482656"/>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29" name="Picture Placeholder 6"/>
          <p:cNvSpPr>
            <a:spLocks noGrp="1"/>
          </p:cNvSpPr>
          <p:nvPr>
            <p:ph type="pic" sz="quarter" idx="17"/>
          </p:nvPr>
        </p:nvSpPr>
        <p:spPr>
          <a:xfrm>
            <a:off x="2773808" y="3532984"/>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30" name="Picture Placeholder 6"/>
          <p:cNvSpPr>
            <a:spLocks noGrp="1"/>
          </p:cNvSpPr>
          <p:nvPr>
            <p:ph type="pic" sz="quarter" idx="18"/>
          </p:nvPr>
        </p:nvSpPr>
        <p:spPr>
          <a:xfrm>
            <a:off x="5356139" y="3532984"/>
            <a:ext cx="1280772" cy="8953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2545758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Our Crew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5" name="Picture Placeholder 9"/>
          <p:cNvSpPr>
            <a:spLocks noGrp="1"/>
          </p:cNvSpPr>
          <p:nvPr>
            <p:ph type="pic" sz="quarter" idx="13"/>
          </p:nvPr>
        </p:nvSpPr>
        <p:spPr>
          <a:xfrm>
            <a:off x="83617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6" name="Picture Placeholder 9"/>
          <p:cNvSpPr>
            <a:spLocks noGrp="1"/>
          </p:cNvSpPr>
          <p:nvPr>
            <p:ph type="pic" sz="quarter" idx="14"/>
          </p:nvPr>
        </p:nvSpPr>
        <p:spPr>
          <a:xfrm>
            <a:off x="248003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5"/>
          </p:nvPr>
        </p:nvSpPr>
        <p:spPr>
          <a:xfrm>
            <a:off x="412389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6"/>
          </p:nvPr>
        </p:nvSpPr>
        <p:spPr>
          <a:xfrm>
            <a:off x="5767750"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7"/>
          </p:nvPr>
        </p:nvSpPr>
        <p:spPr>
          <a:xfrm>
            <a:off x="7411611" y="1491268"/>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8"/>
          </p:nvPr>
        </p:nvSpPr>
        <p:spPr>
          <a:xfrm>
            <a:off x="83617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9"/>
          </p:nvPr>
        </p:nvSpPr>
        <p:spPr>
          <a:xfrm>
            <a:off x="248003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22" name="Picture Placeholder 9"/>
          <p:cNvSpPr>
            <a:spLocks noGrp="1"/>
          </p:cNvSpPr>
          <p:nvPr>
            <p:ph type="pic" sz="quarter" idx="20"/>
          </p:nvPr>
        </p:nvSpPr>
        <p:spPr>
          <a:xfrm>
            <a:off x="412389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21"/>
          </p:nvPr>
        </p:nvSpPr>
        <p:spPr>
          <a:xfrm>
            <a:off x="5767750"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
        <p:nvSpPr>
          <p:cNvPr id="31" name="Picture Placeholder 9"/>
          <p:cNvSpPr>
            <a:spLocks noGrp="1"/>
          </p:cNvSpPr>
          <p:nvPr>
            <p:ph type="pic" sz="quarter" idx="22"/>
          </p:nvPr>
        </p:nvSpPr>
        <p:spPr>
          <a:xfrm>
            <a:off x="7411611" y="2990521"/>
            <a:ext cx="895352" cy="895352"/>
          </a:xfrm>
          <a:prstGeom prst="ellipse">
            <a:avLst/>
          </a:prstGeom>
          <a:ln w="12700">
            <a:noFill/>
          </a:ln>
        </p:spPr>
        <p:txBody>
          <a:bodyPr/>
          <a:lstStyle>
            <a:lvl1pPr>
              <a:defRPr sz="8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60274048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fessional Team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5" name="Picture Placeholder 9"/>
          <p:cNvSpPr>
            <a:spLocks noGrp="1"/>
          </p:cNvSpPr>
          <p:nvPr>
            <p:ph type="pic" sz="quarter" idx="13"/>
          </p:nvPr>
        </p:nvSpPr>
        <p:spPr>
          <a:xfrm>
            <a:off x="999632"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4"/>
          </p:nvPr>
        </p:nvSpPr>
        <p:spPr>
          <a:xfrm>
            <a:off x="2944538"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15"/>
          </p:nvPr>
        </p:nvSpPr>
        <p:spPr>
          <a:xfrm>
            <a:off x="4889444"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
        <p:nvSpPr>
          <p:cNvPr id="26" name="Picture Placeholder 9"/>
          <p:cNvSpPr>
            <a:spLocks noGrp="1"/>
          </p:cNvSpPr>
          <p:nvPr>
            <p:ph type="pic" sz="quarter" idx="16"/>
          </p:nvPr>
        </p:nvSpPr>
        <p:spPr>
          <a:xfrm>
            <a:off x="6834351" y="1687147"/>
            <a:ext cx="1305820" cy="1305820"/>
          </a:xfrm>
          <a:prstGeom prst="ellipse">
            <a:avLst/>
          </a:prstGeom>
          <a:ln w="12700">
            <a:noFill/>
          </a:ln>
        </p:spPr>
        <p:txBody>
          <a:bodyPr/>
          <a:lstStyle>
            <a:lvl1pPr>
              <a:defRPr sz="9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4885902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ny Timeline 1">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lgn="ctr">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4343400"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lgn="ctr">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3" name="Picture Placeholder 6"/>
          <p:cNvSpPr>
            <a:spLocks noGrp="1"/>
          </p:cNvSpPr>
          <p:nvPr>
            <p:ph type="pic" sz="quarter" idx="13"/>
          </p:nvPr>
        </p:nvSpPr>
        <p:spPr>
          <a:xfrm>
            <a:off x="5679171" y="1900238"/>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4"/>
          </p:nvPr>
        </p:nvSpPr>
        <p:spPr>
          <a:xfrm>
            <a:off x="796242" y="1511339"/>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0306662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750"/>
                        <p:tgtEl>
                          <p:spTgt spid="2"/>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Timeline 2">
    <p:spTree>
      <p:nvGrpSpPr>
        <p:cNvPr id="1" name=""/>
        <p:cNvGrpSpPr/>
        <p:nvPr/>
      </p:nvGrpSpPr>
      <p:grpSpPr>
        <a:xfrm>
          <a:off x="0" y="0"/>
          <a:ext cx="0" cy="0"/>
          <a:chOff x="0" y="0"/>
          <a:chExt cx="0" cy="0"/>
        </a:xfrm>
      </p:grpSpPr>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3" name="Picture Placeholder 6"/>
          <p:cNvSpPr>
            <a:spLocks noGrp="1"/>
          </p:cNvSpPr>
          <p:nvPr>
            <p:ph type="pic" sz="quarter" idx="13"/>
          </p:nvPr>
        </p:nvSpPr>
        <p:spPr>
          <a:xfrm>
            <a:off x="5679171" y="1564678"/>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4"/>
          </p:nvPr>
        </p:nvSpPr>
        <p:spPr>
          <a:xfrm>
            <a:off x="796242" y="795118"/>
            <a:ext cx="2652713" cy="1358900"/>
          </a:xfrm>
          <a:prstGeom prst="rect">
            <a:avLst/>
          </a:pr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6495080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ents Says About Us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9" name="Picture Placeholder 6"/>
          <p:cNvSpPr>
            <a:spLocks noGrp="1"/>
          </p:cNvSpPr>
          <p:nvPr>
            <p:ph type="pic" sz="quarter" idx="16"/>
          </p:nvPr>
        </p:nvSpPr>
        <p:spPr>
          <a:xfrm>
            <a:off x="1079975" y="2923457"/>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dirty="0"/>
          </a:p>
        </p:txBody>
      </p:sp>
      <p:sp>
        <p:nvSpPr>
          <p:cNvPr id="20" name="Picture Placeholder 6"/>
          <p:cNvSpPr>
            <a:spLocks noGrp="1"/>
          </p:cNvSpPr>
          <p:nvPr>
            <p:ph type="pic" sz="quarter" idx="17"/>
          </p:nvPr>
        </p:nvSpPr>
        <p:spPr>
          <a:xfrm>
            <a:off x="3958297" y="2923457"/>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
        <p:nvSpPr>
          <p:cNvPr id="21" name="Picture Placeholder 6"/>
          <p:cNvSpPr>
            <a:spLocks noGrp="1"/>
          </p:cNvSpPr>
          <p:nvPr>
            <p:ph type="pic" sz="quarter" idx="18"/>
          </p:nvPr>
        </p:nvSpPr>
        <p:spPr>
          <a:xfrm>
            <a:off x="6870010" y="2923457"/>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5012860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ni Picture at Right Sid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29263" y="-1588"/>
            <a:ext cx="3614737" cy="5145088"/>
          </a:xfrm>
          <a:custGeom>
            <a:avLst/>
            <a:gdLst>
              <a:gd name="connsiteX0" fmla="*/ 0 w 3614737"/>
              <a:gd name="connsiteY0" fmla="*/ 0 h 5145088"/>
              <a:gd name="connsiteX1" fmla="*/ 3614737 w 3614737"/>
              <a:gd name="connsiteY1" fmla="*/ 0 h 5145088"/>
              <a:gd name="connsiteX2" fmla="*/ 3614737 w 3614737"/>
              <a:gd name="connsiteY2" fmla="*/ 5145088 h 5145088"/>
              <a:gd name="connsiteX3" fmla="*/ 0 w 3614737"/>
              <a:gd name="connsiteY3" fmla="*/ 5145088 h 5145088"/>
              <a:gd name="connsiteX4" fmla="*/ 0 w 3614737"/>
              <a:gd name="connsiteY4" fmla="*/ 0 h 5145088"/>
              <a:gd name="connsiteX0" fmla="*/ 1852612 w 3614737"/>
              <a:gd name="connsiteY0" fmla="*/ 1587 h 5145088"/>
              <a:gd name="connsiteX1" fmla="*/ 3614737 w 3614737"/>
              <a:gd name="connsiteY1" fmla="*/ 0 h 5145088"/>
              <a:gd name="connsiteX2" fmla="*/ 3614737 w 3614737"/>
              <a:gd name="connsiteY2" fmla="*/ 5145088 h 5145088"/>
              <a:gd name="connsiteX3" fmla="*/ 0 w 3614737"/>
              <a:gd name="connsiteY3" fmla="*/ 5145088 h 5145088"/>
              <a:gd name="connsiteX4" fmla="*/ 1852612 w 3614737"/>
              <a:gd name="connsiteY4" fmla="*/ 1587 h 514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737" h="5145088">
                <a:moveTo>
                  <a:pt x="1852612" y="1587"/>
                </a:moveTo>
                <a:lnTo>
                  <a:pt x="3614737" y="0"/>
                </a:lnTo>
                <a:lnTo>
                  <a:pt x="3614737" y="5145088"/>
                </a:lnTo>
                <a:lnTo>
                  <a:pt x="0" y="5145088"/>
                </a:lnTo>
                <a:lnTo>
                  <a:pt x="1852612" y="1587"/>
                </a:lnTo>
                <a:close/>
              </a:path>
            </a:pathLst>
          </a:custGeom>
        </p:spPr>
        <p:txBody>
          <a:bodyPr/>
          <a:lstStyle>
            <a:lvl1pPr>
              <a:defRPr sz="14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3627626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ni Picture at Right Side 2">
    <p:spTree>
      <p:nvGrpSpPr>
        <p:cNvPr id="1" name=""/>
        <p:cNvGrpSpPr/>
        <p:nvPr/>
      </p:nvGrpSpPr>
      <p:grpSpPr>
        <a:xfrm>
          <a:off x="0" y="0"/>
          <a:ext cx="0" cy="0"/>
          <a:chOff x="0" y="0"/>
          <a:chExt cx="0" cy="0"/>
        </a:xfrm>
      </p:grpSpPr>
      <p:sp>
        <p:nvSpPr>
          <p:cNvPr id="12" name="Picture Placeholder 6"/>
          <p:cNvSpPr>
            <a:spLocks noGrp="1"/>
          </p:cNvSpPr>
          <p:nvPr>
            <p:ph type="pic" sz="quarter" idx="10"/>
          </p:nvPr>
        </p:nvSpPr>
        <p:spPr>
          <a:xfrm>
            <a:off x="4561137" y="1522552"/>
            <a:ext cx="3591875" cy="251096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30768643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icture at Right Side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74334" y="-2118"/>
            <a:ext cx="4669666" cy="5145617"/>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1856316 w 4669666"/>
              <a:gd name="connsiteY0" fmla="*/ 0 h 5145617"/>
              <a:gd name="connsiteX1" fmla="*/ 4669666 w 4669666"/>
              <a:gd name="connsiteY1" fmla="*/ 2117 h 5145617"/>
              <a:gd name="connsiteX2" fmla="*/ 4669666 w 4669666"/>
              <a:gd name="connsiteY2" fmla="*/ 5145617 h 5145617"/>
              <a:gd name="connsiteX3" fmla="*/ 0 w 4669666"/>
              <a:gd name="connsiteY3" fmla="*/ 5145617 h 5145617"/>
              <a:gd name="connsiteX4" fmla="*/ 1856316 w 4669666"/>
              <a:gd name="connsiteY4" fmla="*/ 0 h 514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5617">
                <a:moveTo>
                  <a:pt x="1856316" y="0"/>
                </a:moveTo>
                <a:lnTo>
                  <a:pt x="4669666" y="2117"/>
                </a:lnTo>
                <a:lnTo>
                  <a:pt x="4669666" y="5145617"/>
                </a:lnTo>
                <a:lnTo>
                  <a:pt x="0" y="5145617"/>
                </a:lnTo>
                <a:lnTo>
                  <a:pt x="1856316" y="0"/>
                </a:lnTo>
                <a:close/>
              </a:path>
            </a:pathLst>
          </a:custGeom>
        </p:spPr>
        <p:txBody>
          <a:bodyPr/>
          <a:lstStyle>
            <a:lvl1pPr>
              <a:defRPr sz="14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245995839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Footer">
    <p:spTree>
      <p:nvGrpSpPr>
        <p:cNvPr id="1" name=""/>
        <p:cNvGrpSpPr/>
        <p:nvPr/>
      </p:nvGrpSpPr>
      <p:grpSpPr>
        <a:xfrm>
          <a:off x="0" y="0"/>
          <a:ext cx="0" cy="0"/>
          <a:chOff x="0" y="0"/>
          <a:chExt cx="0" cy="0"/>
        </a:xfrm>
      </p:grpSpPr>
      <p:sp>
        <p:nvSpPr>
          <p:cNvPr id="2"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4" name="TextBox 3"/>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24758682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Picture at Right S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4311288" y="-1543"/>
            <a:ext cx="4832712" cy="51476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p:spPr>
        <p:txBody>
          <a:bodyPr/>
          <a:lstStyle>
            <a:lvl1pPr>
              <a:defRPr sz="1400">
                <a:solidFill>
                  <a:schemeClr val="accent4"/>
                </a:solidFill>
                <a:latin typeface="Lato" panose="020F0502020204030203" pitchFamily="34" charset="0"/>
              </a:defRPr>
            </a:lvl1pPr>
          </a:lstStyle>
          <a:p>
            <a:endParaRPr lang="en-US"/>
          </a:p>
        </p:txBody>
      </p:sp>
      <p:sp>
        <p:nvSpPr>
          <p:cNvPr id="12" name="Freeform 25"/>
          <p:cNvSpPr>
            <a:spLocks/>
          </p:cNvSpPr>
          <p:nvPr userDrawn="1"/>
        </p:nvSpPr>
        <p:spPr bwMode="auto">
          <a:xfrm>
            <a:off x="795070"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userDrawn="1"/>
        </p:nvSpPr>
        <p:spPr>
          <a:xfrm>
            <a:off x="638175" y="4758089"/>
            <a:ext cx="227444" cy="123111"/>
          </a:xfrm>
          <a:prstGeom prst="rect">
            <a:avLst/>
          </a:prstGeom>
          <a:noFill/>
        </p:spPr>
        <p:txBody>
          <a:bodyPr wrap="square" lIns="0" tIns="0" rIns="0" bIns="0" rtlCol="0">
            <a:spAutoFit/>
          </a:bodyPr>
          <a:lstStyle/>
          <a:p>
            <a:pPr algn="l"/>
            <a:fld id="{B5D67274-A358-4A3D-B8D0-184382E74259}" type="slidenum">
              <a:rPr lang="en-US" sz="800" smtClean="0">
                <a:solidFill>
                  <a:schemeClr val="accent4"/>
                </a:solidFill>
                <a:latin typeface="Lato" panose="020F0502020204030203" pitchFamily="34" charset="0"/>
              </a:rPr>
              <a:pPr algn="l"/>
              <a:t>‹#›</a:t>
            </a:fld>
            <a:endParaRPr lang="en-US" sz="800" dirty="0">
              <a:solidFill>
                <a:schemeClr val="accent4"/>
              </a:solidFill>
              <a:latin typeface="Lato" panose="020F0502020204030203" pitchFamily="34" charset="0"/>
            </a:endParaRPr>
          </a:p>
        </p:txBody>
      </p:sp>
      <p:sp>
        <p:nvSpPr>
          <p:cNvPr id="14" name="TextBox 13"/>
          <p:cNvSpPr txBox="1"/>
          <p:nvPr userDrawn="1"/>
        </p:nvSpPr>
        <p:spPr>
          <a:xfrm>
            <a:off x="1143672" y="4758089"/>
            <a:ext cx="1741169" cy="123111"/>
          </a:xfrm>
          <a:prstGeom prst="rect">
            <a:avLst/>
          </a:prstGeom>
          <a:noFill/>
        </p:spPr>
        <p:txBody>
          <a:bodyPr wrap="square" lIns="0" tIns="0" rIns="0" bIns="0" rtlCol="0">
            <a:spAutoFit/>
          </a:bodyPr>
          <a:lstStyle/>
          <a:p>
            <a:pPr algn="l"/>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6821722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icture at Left Side 1">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176"/>
            <a:ext cx="4669666" cy="5146675"/>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0 w 4669666"/>
              <a:gd name="connsiteY0" fmla="*/ 3175 h 5146675"/>
              <a:gd name="connsiteX1" fmla="*/ 2813878 w 4669666"/>
              <a:gd name="connsiteY1" fmla="*/ 0 h 5146675"/>
              <a:gd name="connsiteX2" fmla="*/ 4669666 w 4669666"/>
              <a:gd name="connsiteY2" fmla="*/ 5146675 h 5146675"/>
              <a:gd name="connsiteX3" fmla="*/ 0 w 4669666"/>
              <a:gd name="connsiteY3" fmla="*/ 5146675 h 5146675"/>
              <a:gd name="connsiteX4" fmla="*/ 0 w 4669666"/>
              <a:gd name="connsiteY4" fmla="*/ 3175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6675">
                <a:moveTo>
                  <a:pt x="0" y="3175"/>
                </a:moveTo>
                <a:lnTo>
                  <a:pt x="2813878" y="0"/>
                </a:lnTo>
                <a:lnTo>
                  <a:pt x="4669666" y="5146675"/>
                </a:lnTo>
                <a:lnTo>
                  <a:pt x="0" y="5146675"/>
                </a:lnTo>
                <a:lnTo>
                  <a:pt x="0" y="3175"/>
                </a:lnTo>
                <a:close/>
              </a:path>
            </a:pathLst>
          </a:custGeom>
        </p:spPr>
        <p:txBody>
          <a:bodyPr/>
          <a:lstStyle>
            <a:lvl1pPr>
              <a:defRPr sz="14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9874817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Picture at Left S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1543"/>
            <a:ext cx="4832712" cy="51476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p:spPr>
        <p:txBody>
          <a:bodyPr/>
          <a:lstStyle>
            <a:lvl1pPr>
              <a:defRPr sz="1400">
                <a:solidFill>
                  <a:schemeClr val="accent4"/>
                </a:solidFill>
                <a:latin typeface="Lato" panose="020F0502020204030203" pitchFamily="34" charset="0"/>
              </a:defRPr>
            </a:lvl1pPr>
          </a:lstStyle>
          <a:p>
            <a:endParaRPr lang="en-US"/>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119939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Services Slide Section">
    <p:spTree>
      <p:nvGrpSpPr>
        <p:cNvPr id="1" name=""/>
        <p:cNvGrpSpPr/>
        <p:nvPr/>
      </p:nvGrpSpPr>
      <p:grpSpPr>
        <a:xfrm>
          <a:off x="0" y="0"/>
          <a:ext cx="0" cy="0"/>
          <a:chOff x="0" y="0"/>
          <a:chExt cx="0" cy="0"/>
        </a:xfrm>
      </p:grpSpPr>
      <p:sp>
        <p:nvSpPr>
          <p:cNvPr id="32" name="Picture Placeholder 31"/>
          <p:cNvSpPr>
            <a:spLocks noGrp="1"/>
          </p:cNvSpPr>
          <p:nvPr>
            <p:ph type="pic" sz="quarter" idx="17"/>
          </p:nvPr>
        </p:nvSpPr>
        <p:spPr>
          <a:xfrm>
            <a:off x="1201110"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
        <p:nvSpPr>
          <p:cNvPr id="33" name="Picture Placeholder 32"/>
          <p:cNvSpPr>
            <a:spLocks noGrp="1"/>
          </p:cNvSpPr>
          <p:nvPr>
            <p:ph type="pic" sz="quarter" idx="18"/>
          </p:nvPr>
        </p:nvSpPr>
        <p:spPr>
          <a:xfrm>
            <a:off x="2901499"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
        <p:nvSpPr>
          <p:cNvPr id="34" name="Picture Placeholder 33"/>
          <p:cNvSpPr>
            <a:spLocks noGrp="1"/>
          </p:cNvSpPr>
          <p:nvPr>
            <p:ph type="pic" sz="quarter" idx="19"/>
          </p:nvPr>
        </p:nvSpPr>
        <p:spPr>
          <a:xfrm>
            <a:off x="4601888"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
        <p:nvSpPr>
          <p:cNvPr id="35" name="Picture Placeholder 34"/>
          <p:cNvSpPr>
            <a:spLocks noGrp="1"/>
          </p:cNvSpPr>
          <p:nvPr>
            <p:ph type="pic" sz="quarter" idx="20"/>
          </p:nvPr>
        </p:nvSpPr>
        <p:spPr>
          <a:xfrm>
            <a:off x="6302277" y="1120258"/>
            <a:ext cx="2205192" cy="180087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29334260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Services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9" name="Picture Placeholder 6"/>
          <p:cNvSpPr>
            <a:spLocks noGrp="1"/>
          </p:cNvSpPr>
          <p:nvPr>
            <p:ph type="pic" sz="quarter" idx="10"/>
          </p:nvPr>
        </p:nvSpPr>
        <p:spPr>
          <a:xfrm>
            <a:off x="965678"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1" name="Picture Placeholder 6"/>
          <p:cNvSpPr>
            <a:spLocks noGrp="1"/>
          </p:cNvSpPr>
          <p:nvPr>
            <p:ph type="pic" sz="quarter" idx="13"/>
          </p:nvPr>
        </p:nvSpPr>
        <p:spPr>
          <a:xfrm>
            <a:off x="2759949"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2" name="Picture Placeholder 6"/>
          <p:cNvSpPr>
            <a:spLocks noGrp="1"/>
          </p:cNvSpPr>
          <p:nvPr>
            <p:ph type="pic" sz="quarter" idx="14"/>
          </p:nvPr>
        </p:nvSpPr>
        <p:spPr>
          <a:xfrm>
            <a:off x="4554220"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3" name="Picture Placeholder 6"/>
          <p:cNvSpPr>
            <a:spLocks noGrp="1"/>
          </p:cNvSpPr>
          <p:nvPr>
            <p:ph type="pic" sz="quarter" idx="15"/>
          </p:nvPr>
        </p:nvSpPr>
        <p:spPr>
          <a:xfrm>
            <a:off x="6343729" y="150243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7012968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 Pictures at Bottom Slide">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887484"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4" name="Picture Placeholder 23"/>
          <p:cNvSpPr>
            <a:spLocks noGrp="1"/>
          </p:cNvSpPr>
          <p:nvPr>
            <p:ph type="pic" sz="quarter" idx="16"/>
          </p:nvPr>
        </p:nvSpPr>
        <p:spPr>
          <a:xfrm>
            <a:off x="2638135"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5" name="Picture Placeholder 24"/>
          <p:cNvSpPr>
            <a:spLocks noGrp="1"/>
          </p:cNvSpPr>
          <p:nvPr>
            <p:ph type="pic" sz="quarter" idx="17"/>
          </p:nvPr>
        </p:nvSpPr>
        <p:spPr>
          <a:xfrm>
            <a:off x="4388786"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6" name="Picture Placeholder 25"/>
          <p:cNvSpPr>
            <a:spLocks noGrp="1"/>
          </p:cNvSpPr>
          <p:nvPr>
            <p:ph type="pic" sz="quarter" idx="18"/>
          </p:nvPr>
        </p:nvSpPr>
        <p:spPr>
          <a:xfrm>
            <a:off x="6139438" y="3048000"/>
            <a:ext cx="2361625" cy="2098072"/>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000">
                <a:solidFill>
                  <a:schemeClr val="accent4"/>
                </a:solidFill>
                <a:latin typeface="Lato" panose="020F0502020204030203" pitchFamily="34" charset="0"/>
              </a:defRPr>
            </a:lvl1pPr>
          </a:lstStyle>
          <a:p>
            <a:endParaRPr lang="en-US"/>
          </a:p>
        </p:txBody>
      </p:sp>
      <p:sp>
        <p:nvSpPr>
          <p:cNvPr id="27"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Tree>
    <p:extLst>
      <p:ext uri="{BB962C8B-B14F-4D97-AF65-F5344CB8AC3E}">
        <p14:creationId xmlns:p14="http://schemas.microsoft.com/office/powerpoint/2010/main" val="38230924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Section Slide 1">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5712067" y="2576797"/>
            <a:ext cx="1793550" cy="19104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bg1"/>
                </a:solidFill>
                <a:latin typeface="Lato" panose="020F0502020204030203" pitchFamily="34" charset="0"/>
              </a:defRPr>
            </a:lvl1pPr>
          </a:lstStyle>
          <a:p>
            <a:endParaRPr lang="en-US"/>
          </a:p>
        </p:txBody>
      </p:sp>
      <p:sp>
        <p:nvSpPr>
          <p:cNvPr id="7" name="Picture Placeholder 6"/>
          <p:cNvSpPr>
            <a:spLocks noGrp="1"/>
          </p:cNvSpPr>
          <p:nvPr>
            <p:ph type="pic" sz="quarter" idx="11"/>
          </p:nvPr>
        </p:nvSpPr>
        <p:spPr>
          <a:xfrm>
            <a:off x="6404451" y="624279"/>
            <a:ext cx="1793550" cy="19104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bg1"/>
                </a:solidFill>
                <a:latin typeface="Lato" panose="020F0502020204030203" pitchFamily="34" charset="0"/>
              </a:defRPr>
            </a:lvl1pPr>
          </a:lstStyle>
          <a:p>
            <a:endParaRPr lang="en-US"/>
          </a:p>
        </p:txBody>
      </p:sp>
      <p:sp>
        <p:nvSpPr>
          <p:cNvPr id="8" name="Picture Placeholder 6"/>
          <p:cNvSpPr>
            <a:spLocks noGrp="1"/>
          </p:cNvSpPr>
          <p:nvPr>
            <p:ph type="pic" sz="quarter" idx="12"/>
          </p:nvPr>
        </p:nvSpPr>
        <p:spPr>
          <a:xfrm>
            <a:off x="7230567" y="1545029"/>
            <a:ext cx="1793550" cy="19104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bg1"/>
                </a:solidFill>
                <a:latin typeface="Lato" panose="020F0502020204030203" pitchFamily="34" charset="0"/>
              </a:defRPr>
            </a:lvl1pPr>
          </a:lstStyle>
          <a:p>
            <a:endParaRPr lang="en-US"/>
          </a:p>
        </p:txBody>
      </p:sp>
      <p:sp>
        <p:nvSpPr>
          <p:cNvPr id="9" name="Picture Placeholder 8"/>
          <p:cNvSpPr>
            <a:spLocks noGrp="1"/>
          </p:cNvSpPr>
          <p:nvPr>
            <p:ph type="pic" sz="quarter" idx="14"/>
          </p:nvPr>
        </p:nvSpPr>
        <p:spPr>
          <a:xfrm>
            <a:off x="4644446" y="1851357"/>
            <a:ext cx="1965042" cy="2396312"/>
          </a:xfrm>
          <a:custGeom>
            <a:avLst/>
            <a:gdLst>
              <a:gd name="connsiteX0" fmla="*/ 1147388 w 2619410"/>
              <a:gd name="connsiteY0" fmla="*/ 0 h 3194296"/>
              <a:gd name="connsiteX1" fmla="*/ 2619410 w 2619410"/>
              <a:gd name="connsiteY1" fmla="*/ 763 h 3194296"/>
              <a:gd name="connsiteX2" fmla="*/ 2385956 w 2619410"/>
              <a:gd name="connsiteY2" fmla="*/ 648461 h 3194296"/>
              <a:gd name="connsiteX3" fmla="*/ 2390810 w 2619410"/>
              <a:gd name="connsiteY3" fmla="*/ 648463 h 3194296"/>
              <a:gd name="connsiteX4" fmla="*/ 1473199 w 2619410"/>
              <a:gd name="connsiteY4" fmla="*/ 3194296 h 3194296"/>
              <a:gd name="connsiteX5" fmla="*/ 0 w 2619410"/>
              <a:gd name="connsiteY5" fmla="*/ 3193787 h 3194296"/>
              <a:gd name="connsiteX6" fmla="*/ 233730 w 2619410"/>
              <a:gd name="connsiteY6" fmla="*/ 2546089 h 3194296"/>
              <a:gd name="connsiteX7" fmla="*/ 228600 w 2619410"/>
              <a:gd name="connsiteY7" fmla="*/ 2546087 h 3194296"/>
              <a:gd name="connsiteX0" fmla="*/ 1147388 w 2619410"/>
              <a:gd name="connsiteY0" fmla="*/ 0 h 3194296"/>
              <a:gd name="connsiteX1" fmla="*/ 2619410 w 2619410"/>
              <a:gd name="connsiteY1" fmla="*/ 763 h 3194296"/>
              <a:gd name="connsiteX2" fmla="*/ 2390810 w 2619410"/>
              <a:gd name="connsiteY2" fmla="*/ 648463 h 3194296"/>
              <a:gd name="connsiteX3" fmla="*/ 1473199 w 2619410"/>
              <a:gd name="connsiteY3" fmla="*/ 3194296 h 3194296"/>
              <a:gd name="connsiteX4" fmla="*/ 0 w 2619410"/>
              <a:gd name="connsiteY4" fmla="*/ 3193787 h 3194296"/>
              <a:gd name="connsiteX5" fmla="*/ 233730 w 2619410"/>
              <a:gd name="connsiteY5" fmla="*/ 2546089 h 3194296"/>
              <a:gd name="connsiteX6" fmla="*/ 228600 w 2619410"/>
              <a:gd name="connsiteY6" fmla="*/ 2546087 h 3194296"/>
              <a:gd name="connsiteX7" fmla="*/ 1147388 w 2619410"/>
              <a:gd name="connsiteY7" fmla="*/ 0 h 3194296"/>
              <a:gd name="connsiteX0" fmla="*/ 1147388 w 2619410"/>
              <a:gd name="connsiteY0" fmla="*/ 0 h 3194296"/>
              <a:gd name="connsiteX1" fmla="*/ 2619410 w 2619410"/>
              <a:gd name="connsiteY1" fmla="*/ 763 h 3194296"/>
              <a:gd name="connsiteX2" fmla="*/ 1473199 w 2619410"/>
              <a:gd name="connsiteY2" fmla="*/ 3194296 h 3194296"/>
              <a:gd name="connsiteX3" fmla="*/ 0 w 2619410"/>
              <a:gd name="connsiteY3" fmla="*/ 3193787 h 3194296"/>
              <a:gd name="connsiteX4" fmla="*/ 233730 w 2619410"/>
              <a:gd name="connsiteY4" fmla="*/ 2546089 h 3194296"/>
              <a:gd name="connsiteX5" fmla="*/ 228600 w 2619410"/>
              <a:gd name="connsiteY5" fmla="*/ 2546087 h 3194296"/>
              <a:gd name="connsiteX6" fmla="*/ 1147388 w 2619410"/>
              <a:gd name="connsiteY6" fmla="*/ 0 h 319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410" h="3194296">
                <a:moveTo>
                  <a:pt x="1147388" y="0"/>
                </a:moveTo>
                <a:lnTo>
                  <a:pt x="2619410" y="763"/>
                </a:lnTo>
                <a:lnTo>
                  <a:pt x="1473199" y="3194296"/>
                </a:lnTo>
                <a:lnTo>
                  <a:pt x="0" y="3193787"/>
                </a:lnTo>
                <a:lnTo>
                  <a:pt x="233730" y="2546089"/>
                </a:lnTo>
                <a:lnTo>
                  <a:pt x="228600" y="2546087"/>
                </a:lnTo>
                <a:lnTo>
                  <a:pt x="1147388" y="0"/>
                </a:lnTo>
                <a:close/>
              </a:path>
            </a:pathLst>
          </a:custGeom>
          <a:noFill/>
        </p:spPr>
        <p:txBody>
          <a:bodyPr wrap="square">
            <a:noAutofit/>
          </a:bodyPr>
          <a:lstStyle>
            <a:lvl1pPr>
              <a:defRPr sz="10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254283543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Section Sl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4509371" y="2599476"/>
            <a:ext cx="2390810" cy="25465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6" name="Picture Placeholder 6"/>
          <p:cNvSpPr>
            <a:spLocks noGrp="1"/>
          </p:cNvSpPr>
          <p:nvPr>
            <p:ph type="pic" sz="quarter" idx="11"/>
          </p:nvPr>
        </p:nvSpPr>
        <p:spPr>
          <a:xfrm>
            <a:off x="5449498" y="0"/>
            <a:ext cx="2390810" cy="25465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8" name="Picture Placeholder 6"/>
          <p:cNvSpPr>
            <a:spLocks noGrp="1"/>
          </p:cNvSpPr>
          <p:nvPr>
            <p:ph type="pic" sz="quarter" idx="12"/>
          </p:nvPr>
        </p:nvSpPr>
        <p:spPr>
          <a:xfrm>
            <a:off x="6653408" y="920750"/>
            <a:ext cx="2390810" cy="25465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000">
                <a:solidFill>
                  <a:schemeClr val="accent4"/>
                </a:solidFill>
                <a:latin typeface="Lato" panose="020F0502020204030203" pitchFamily="34" charset="0"/>
              </a:defRPr>
            </a:lvl1pPr>
          </a:lstStyle>
          <a:p>
            <a:endParaRPr lang="en-US"/>
          </a:p>
        </p:txBody>
      </p:sp>
      <p:sp>
        <p:nvSpPr>
          <p:cNvPr id="10"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6" name="TextBox 15"/>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8" name="Picture Placeholder 17"/>
          <p:cNvSpPr>
            <a:spLocks noGrp="1"/>
          </p:cNvSpPr>
          <p:nvPr>
            <p:ph type="pic" sz="quarter" idx="14"/>
          </p:nvPr>
        </p:nvSpPr>
        <p:spPr>
          <a:xfrm>
            <a:off x="3269915" y="1146175"/>
            <a:ext cx="2619410" cy="3194296"/>
          </a:xfrm>
          <a:custGeom>
            <a:avLst/>
            <a:gdLst>
              <a:gd name="connsiteX0" fmla="*/ 1147388 w 2619410"/>
              <a:gd name="connsiteY0" fmla="*/ 0 h 3194296"/>
              <a:gd name="connsiteX1" fmla="*/ 2619410 w 2619410"/>
              <a:gd name="connsiteY1" fmla="*/ 763 h 3194296"/>
              <a:gd name="connsiteX2" fmla="*/ 2385956 w 2619410"/>
              <a:gd name="connsiteY2" fmla="*/ 648461 h 3194296"/>
              <a:gd name="connsiteX3" fmla="*/ 2390810 w 2619410"/>
              <a:gd name="connsiteY3" fmla="*/ 648463 h 3194296"/>
              <a:gd name="connsiteX4" fmla="*/ 1473199 w 2619410"/>
              <a:gd name="connsiteY4" fmla="*/ 3194296 h 3194296"/>
              <a:gd name="connsiteX5" fmla="*/ 0 w 2619410"/>
              <a:gd name="connsiteY5" fmla="*/ 3193787 h 3194296"/>
              <a:gd name="connsiteX6" fmla="*/ 233730 w 2619410"/>
              <a:gd name="connsiteY6" fmla="*/ 2546089 h 3194296"/>
              <a:gd name="connsiteX7" fmla="*/ 228600 w 2619410"/>
              <a:gd name="connsiteY7" fmla="*/ 2546087 h 319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9410" h="3194296">
                <a:moveTo>
                  <a:pt x="1147388" y="0"/>
                </a:moveTo>
                <a:lnTo>
                  <a:pt x="2619410" y="763"/>
                </a:lnTo>
                <a:lnTo>
                  <a:pt x="2385956" y="648461"/>
                </a:lnTo>
                <a:lnTo>
                  <a:pt x="2390810" y="648463"/>
                </a:lnTo>
                <a:lnTo>
                  <a:pt x="1473199" y="3194296"/>
                </a:lnTo>
                <a:lnTo>
                  <a:pt x="0" y="3193787"/>
                </a:lnTo>
                <a:lnTo>
                  <a:pt x="233730" y="2546089"/>
                </a:lnTo>
                <a:lnTo>
                  <a:pt x="228600" y="2546087"/>
                </a:lnTo>
                <a:close/>
              </a:path>
            </a:pathLst>
          </a:custGeom>
          <a:noFill/>
        </p:spPr>
        <p:txBody>
          <a:bodyPr wrap="square">
            <a:noAutofit/>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578114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at Left">
    <p:spTree>
      <p:nvGrpSpPr>
        <p:cNvPr id="1" name=""/>
        <p:cNvGrpSpPr/>
        <p:nvPr/>
      </p:nvGrpSpPr>
      <p:grpSpPr>
        <a:xfrm>
          <a:off x="0" y="0"/>
          <a:ext cx="0" cy="0"/>
          <a:chOff x="0" y="0"/>
          <a:chExt cx="0" cy="0"/>
        </a:xfrm>
      </p:grpSpPr>
      <p:sp>
        <p:nvSpPr>
          <p:cNvPr id="2"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4" name="TextBox 3"/>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6" name="Picture Placeholder 5"/>
          <p:cNvSpPr>
            <a:spLocks noGrp="1"/>
          </p:cNvSpPr>
          <p:nvPr>
            <p:ph type="pic" sz="quarter" idx="10"/>
          </p:nvPr>
        </p:nvSpPr>
        <p:spPr>
          <a:xfrm>
            <a:off x="0" y="0"/>
            <a:ext cx="4363720" cy="5143500"/>
          </a:xfrm>
          <a:prstGeom prst="rect">
            <a:avLst/>
          </a:prstGeom>
        </p:spPr>
        <p:txBody>
          <a:bodyPr/>
          <a:lstStyle>
            <a:lvl1pPr>
              <a:defRPr sz="14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2654905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at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80280" y="0"/>
            <a:ext cx="4363720" cy="5143500"/>
          </a:xfrm>
          <a:prstGeom prst="rect">
            <a:avLst/>
          </a:prstGeom>
        </p:spPr>
        <p:txBody>
          <a:bodyPr/>
          <a:lstStyle>
            <a:lvl1pPr>
              <a:defRPr sz="1400">
                <a:solidFill>
                  <a:schemeClr val="accent4"/>
                </a:solidFill>
                <a:latin typeface="Lato" panose="020F0502020204030203" pitchFamily="34" charset="0"/>
              </a:defRPr>
            </a:lvl1pPr>
          </a:lstStyle>
          <a:p>
            <a:endParaRPr lang="en-US"/>
          </a:p>
        </p:txBody>
      </p:sp>
      <p:sp>
        <p:nvSpPr>
          <p:cNvPr id="7" name="Freeform 25"/>
          <p:cNvSpPr>
            <a:spLocks/>
          </p:cNvSpPr>
          <p:nvPr userDrawn="1"/>
        </p:nvSpPr>
        <p:spPr bwMode="auto">
          <a:xfrm>
            <a:off x="795070"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638175" y="4758089"/>
            <a:ext cx="227444" cy="123111"/>
          </a:xfrm>
          <a:prstGeom prst="rect">
            <a:avLst/>
          </a:prstGeom>
          <a:noFill/>
        </p:spPr>
        <p:txBody>
          <a:bodyPr wrap="square" lIns="0" tIns="0" rIns="0" bIns="0" rtlCol="0">
            <a:spAutoFit/>
          </a:bodyPr>
          <a:lstStyle/>
          <a:p>
            <a:pPr algn="l"/>
            <a:fld id="{B5D67274-A358-4A3D-B8D0-184382E74259}" type="slidenum">
              <a:rPr lang="en-US" sz="800" smtClean="0">
                <a:solidFill>
                  <a:schemeClr val="accent4"/>
                </a:solidFill>
                <a:latin typeface="Lato" panose="020F0502020204030203" pitchFamily="34" charset="0"/>
              </a:rPr>
              <a:pPr algn="l"/>
              <a:t>‹#›</a:t>
            </a:fld>
            <a:endParaRPr lang="en-US" sz="800" dirty="0">
              <a:solidFill>
                <a:schemeClr val="accent4"/>
              </a:solidFill>
              <a:latin typeface="Lato" panose="020F0502020204030203" pitchFamily="34" charset="0"/>
            </a:endParaRPr>
          </a:p>
        </p:txBody>
      </p:sp>
      <p:sp>
        <p:nvSpPr>
          <p:cNvPr id="9" name="TextBox 8"/>
          <p:cNvSpPr txBox="1"/>
          <p:nvPr userDrawn="1"/>
        </p:nvSpPr>
        <p:spPr>
          <a:xfrm>
            <a:off x="1143672" y="4758089"/>
            <a:ext cx="1741169" cy="123111"/>
          </a:xfrm>
          <a:prstGeom prst="rect">
            <a:avLst/>
          </a:prstGeom>
          <a:noFill/>
        </p:spPr>
        <p:txBody>
          <a:bodyPr wrap="square" lIns="0" tIns="0" rIns="0" bIns="0" rtlCol="0">
            <a:spAutoFit/>
          </a:bodyPr>
          <a:lstStyle/>
          <a:p>
            <a:pPr algn="l"/>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19573705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79673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userDrawn="1">
          <p15:clr>
            <a:srgbClr val="FBAE40"/>
          </p15:clr>
        </p15:guide>
        <p15:guide id="2" pos="402" userDrawn="1">
          <p15:clr>
            <a:srgbClr val="FBAE40"/>
          </p15:clr>
        </p15:guide>
        <p15:guide id="3" pos="5355" userDrawn="1">
          <p15:clr>
            <a:srgbClr val="FBAE40"/>
          </p15:clr>
        </p15:guide>
        <p15:guide id="4" orient="horz" pos="291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e App Showcas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1" name="Picture Placeholder 6"/>
          <p:cNvSpPr>
            <a:spLocks noGrp="1"/>
          </p:cNvSpPr>
          <p:nvPr>
            <p:ph type="pic" sz="quarter" idx="13"/>
          </p:nvPr>
        </p:nvSpPr>
        <p:spPr>
          <a:xfrm>
            <a:off x="3922337" y="1835150"/>
            <a:ext cx="1313238" cy="2359025"/>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58287404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eb Showcase in iMac">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1" name="Picture Placeholder 6"/>
          <p:cNvSpPr>
            <a:spLocks noGrp="1"/>
          </p:cNvSpPr>
          <p:nvPr>
            <p:ph type="pic" sz="quarter" idx="13"/>
          </p:nvPr>
        </p:nvSpPr>
        <p:spPr>
          <a:xfrm>
            <a:off x="836083" y="1724025"/>
            <a:ext cx="2937934" cy="1768475"/>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20757909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Showcase (2 Pictur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38175" y="1524530"/>
            <a:ext cx="3705225"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1" name="Picture Placeholder 6"/>
          <p:cNvSpPr>
            <a:spLocks noGrp="1"/>
          </p:cNvSpPr>
          <p:nvPr>
            <p:ph type="pic" sz="quarter" idx="14"/>
          </p:nvPr>
        </p:nvSpPr>
        <p:spPr>
          <a:xfrm>
            <a:off x="4795838" y="1524530"/>
            <a:ext cx="3705225"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1885225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Showcase (3 Pictur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38176" y="1524530"/>
            <a:ext cx="2328738"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638175" y="514350"/>
            <a:ext cx="7862888" cy="283633"/>
          </a:xfrm>
          <a:prstGeom prst="rect">
            <a:avLst/>
          </a:prstGeom>
        </p:spPr>
        <p:txBody>
          <a:bodyPr lIns="0" tIns="0" rIns="0" bIns="0">
            <a:noAutofit/>
          </a:bodyPr>
          <a:lstStyle>
            <a:lvl1pPr marL="0" indent="0">
              <a:spcBef>
                <a:spcPts val="0"/>
              </a:spcBef>
              <a:buFontTx/>
              <a:buNone/>
              <a:defRPr sz="2400" cap="all" spc="50"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639798" y="10584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638175" y="857739"/>
            <a:ext cx="7862888" cy="124650"/>
          </a:xfrm>
          <a:prstGeom prst="rect">
            <a:avLst/>
          </a:prstGeom>
        </p:spPr>
        <p:txBody>
          <a:bodyPr lIns="0" tIns="0" rIns="0" bIns="0">
            <a:noAutofit/>
          </a:bodyPr>
          <a:lstStyle>
            <a:lvl1pPr marL="0" indent="0">
              <a:spcBef>
                <a:spcPts val="0"/>
              </a:spcBef>
              <a:buFontTx/>
              <a:buNone/>
              <a:defRPr sz="9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8071116" y="4673599"/>
            <a:ext cx="192759" cy="469899"/>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userDrawn="1"/>
        </p:nvSpPr>
        <p:spPr>
          <a:xfrm>
            <a:off x="8273619" y="4758089"/>
            <a:ext cx="227444" cy="123111"/>
          </a:xfrm>
          <a:prstGeom prst="rect">
            <a:avLst/>
          </a:prstGeom>
          <a:noFill/>
        </p:spPr>
        <p:txBody>
          <a:bodyPr wrap="square" lIns="0" tIns="0" rIns="0" bIns="0" rtlCol="0">
            <a:spAutoFit/>
          </a:bodyPr>
          <a:lstStyle/>
          <a:p>
            <a:pPr algn="r"/>
            <a:fld id="{B5D67274-A358-4A3D-B8D0-184382E74259}" type="slidenum">
              <a:rPr lang="en-US" sz="800" smtClean="0">
                <a:solidFill>
                  <a:schemeClr val="accent4"/>
                </a:solidFill>
                <a:latin typeface="Lato" panose="020F0502020204030203" pitchFamily="34" charset="0"/>
              </a:rPr>
              <a:pPr algn="r"/>
              <a:t>‹#›</a:t>
            </a:fld>
            <a:endParaRPr lang="en-US" sz="800" dirty="0">
              <a:solidFill>
                <a:schemeClr val="accent4"/>
              </a:solidFill>
              <a:latin typeface="Lato" panose="020F0502020204030203" pitchFamily="34" charset="0"/>
            </a:endParaRPr>
          </a:p>
        </p:txBody>
      </p:sp>
      <p:sp>
        <p:nvSpPr>
          <p:cNvPr id="10" name="TextBox 9"/>
          <p:cNvSpPr txBox="1"/>
          <p:nvPr userDrawn="1"/>
        </p:nvSpPr>
        <p:spPr>
          <a:xfrm>
            <a:off x="6226542" y="4758089"/>
            <a:ext cx="1741169" cy="123111"/>
          </a:xfrm>
          <a:prstGeom prst="rect">
            <a:avLst/>
          </a:prstGeom>
          <a:noFill/>
        </p:spPr>
        <p:txBody>
          <a:bodyPr wrap="square" lIns="0" tIns="0" rIns="0" bIns="0" rtlCol="0">
            <a:spAutoFit/>
          </a:bodyPr>
          <a:lstStyle/>
          <a:p>
            <a:pPr algn="r"/>
            <a:r>
              <a:rPr lang="en-US" sz="800" dirty="0">
                <a:solidFill>
                  <a:schemeClr val="accent5"/>
                </a:solidFill>
                <a:latin typeface="Lato" panose="020F0502020204030203" pitchFamily="34" charset="0"/>
              </a:rPr>
              <a:t>Presented By: </a:t>
            </a:r>
            <a:r>
              <a:rPr lang="en-US" sz="800" b="1" dirty="0">
                <a:solidFill>
                  <a:schemeClr val="accent1"/>
                </a:solidFill>
                <a:latin typeface="Lato" panose="020F0502020204030203" pitchFamily="34" charset="0"/>
              </a:rPr>
              <a:t>JAFAR DESIGNS</a:t>
            </a:r>
          </a:p>
        </p:txBody>
      </p:sp>
      <p:sp>
        <p:nvSpPr>
          <p:cNvPr id="13" name="Picture Placeholder 6"/>
          <p:cNvSpPr>
            <a:spLocks noGrp="1"/>
          </p:cNvSpPr>
          <p:nvPr>
            <p:ph type="pic" sz="quarter" idx="14"/>
          </p:nvPr>
        </p:nvSpPr>
        <p:spPr>
          <a:xfrm>
            <a:off x="3407631" y="1524530"/>
            <a:ext cx="2328738"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5"/>
          </p:nvPr>
        </p:nvSpPr>
        <p:spPr>
          <a:xfrm>
            <a:off x="6172325" y="1524530"/>
            <a:ext cx="2328738" cy="2857500"/>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613828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sz="2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3511717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965678"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2" name="Picture Placeholder 6"/>
          <p:cNvSpPr>
            <a:spLocks noGrp="1"/>
          </p:cNvSpPr>
          <p:nvPr>
            <p:ph type="pic" sz="quarter" idx="11"/>
          </p:nvPr>
        </p:nvSpPr>
        <p:spPr>
          <a:xfrm>
            <a:off x="2759949"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3" name="Picture Placeholder 6"/>
          <p:cNvSpPr>
            <a:spLocks noGrp="1"/>
          </p:cNvSpPr>
          <p:nvPr>
            <p:ph type="pic" sz="quarter" idx="12"/>
          </p:nvPr>
        </p:nvSpPr>
        <p:spPr>
          <a:xfrm>
            <a:off x="4554220"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3"/>
          </p:nvPr>
        </p:nvSpPr>
        <p:spPr>
          <a:xfrm>
            <a:off x="6343729" y="1073150"/>
            <a:ext cx="2157334" cy="150812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60127235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9" name="Picture Placeholder 6"/>
          <p:cNvSpPr>
            <a:spLocks noGrp="1"/>
          </p:cNvSpPr>
          <p:nvPr>
            <p:ph type="pic" sz="quarter" idx="10"/>
          </p:nvPr>
        </p:nvSpPr>
        <p:spPr>
          <a:xfrm>
            <a:off x="1548132" y="1565851"/>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a:p>
        </p:txBody>
      </p:sp>
      <p:sp>
        <p:nvSpPr>
          <p:cNvPr id="10" name="Picture Placeholder 6"/>
          <p:cNvSpPr>
            <a:spLocks noGrp="1"/>
          </p:cNvSpPr>
          <p:nvPr>
            <p:ph type="pic" sz="quarter" idx="11"/>
          </p:nvPr>
        </p:nvSpPr>
        <p:spPr>
          <a:xfrm>
            <a:off x="2652755" y="1565851"/>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dirty="0"/>
          </a:p>
        </p:txBody>
      </p:sp>
      <p:sp>
        <p:nvSpPr>
          <p:cNvPr id="11" name="Picture Placeholder 6"/>
          <p:cNvSpPr>
            <a:spLocks noGrp="1"/>
          </p:cNvSpPr>
          <p:nvPr>
            <p:ph type="pic" sz="quarter" idx="12"/>
          </p:nvPr>
        </p:nvSpPr>
        <p:spPr>
          <a:xfrm>
            <a:off x="2466556" y="551968"/>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a:p>
        </p:txBody>
      </p:sp>
      <p:sp>
        <p:nvSpPr>
          <p:cNvPr id="12" name="Picture Placeholder 6"/>
          <p:cNvSpPr>
            <a:spLocks noGrp="1"/>
          </p:cNvSpPr>
          <p:nvPr>
            <p:ph type="pic" sz="quarter" idx="13"/>
          </p:nvPr>
        </p:nvSpPr>
        <p:spPr>
          <a:xfrm>
            <a:off x="1804319" y="2598125"/>
            <a:ext cx="1324474" cy="9258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9382927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age Slide">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1261246" y="1120258"/>
            <a:ext cx="2565937" cy="179376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0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42047416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Section Slide">
    <p:spTree>
      <p:nvGrpSpPr>
        <p:cNvPr id="1" name=""/>
        <p:cNvGrpSpPr/>
        <p:nvPr/>
      </p:nvGrpSpPr>
      <p:grpSpPr>
        <a:xfrm>
          <a:off x="0" y="0"/>
          <a:ext cx="0" cy="0"/>
          <a:chOff x="0" y="0"/>
          <a:chExt cx="0" cy="0"/>
        </a:xfrm>
      </p:grpSpPr>
      <p:sp>
        <p:nvSpPr>
          <p:cNvPr id="96" name="Picture Placeholder 95"/>
          <p:cNvSpPr>
            <a:spLocks noGrp="1"/>
          </p:cNvSpPr>
          <p:nvPr>
            <p:ph type="pic" sz="quarter" idx="13"/>
          </p:nvPr>
        </p:nvSpPr>
        <p:spPr>
          <a:xfrm>
            <a:off x="5037602" y="558800"/>
            <a:ext cx="3801861" cy="3846207"/>
          </a:xfrm>
          <a:custGeom>
            <a:avLst/>
            <a:gdLst>
              <a:gd name="connsiteX0" fmla="*/ 2715847 w 3801861"/>
              <a:gd name="connsiteY0" fmla="*/ 999408 h 3846207"/>
              <a:gd name="connsiteX1" fmla="*/ 3004433 w 3801861"/>
              <a:gd name="connsiteY1" fmla="*/ 999408 h 3846207"/>
              <a:gd name="connsiteX2" fmla="*/ 1977716 w 3801861"/>
              <a:gd name="connsiteY2" fmla="*/ 3845344 h 3846207"/>
              <a:gd name="connsiteX3" fmla="*/ 1688819 w 3801861"/>
              <a:gd name="connsiteY3" fmla="*/ 3846207 h 3846207"/>
              <a:gd name="connsiteX4" fmla="*/ 375075 w 3801861"/>
              <a:gd name="connsiteY4" fmla="*/ 968397 h 3846207"/>
              <a:gd name="connsiteX5" fmla="*/ 663661 w 3801861"/>
              <a:gd name="connsiteY5" fmla="*/ 968397 h 3846207"/>
              <a:gd name="connsiteX6" fmla="*/ 288586 w 3801861"/>
              <a:gd name="connsiteY6" fmla="*/ 2008061 h 3846207"/>
              <a:gd name="connsiteX7" fmla="*/ 0 w 3801861"/>
              <a:gd name="connsiteY7" fmla="*/ 2008061 h 3846207"/>
              <a:gd name="connsiteX8" fmla="*/ 3513275 w 3801861"/>
              <a:gd name="connsiteY8" fmla="*/ 699169 h 3846207"/>
              <a:gd name="connsiteX9" fmla="*/ 3801861 w 3801861"/>
              <a:gd name="connsiteY9" fmla="*/ 699169 h 3846207"/>
              <a:gd name="connsiteX10" fmla="*/ 3291462 w 3801861"/>
              <a:gd name="connsiteY10" fmla="*/ 2113935 h 3846207"/>
              <a:gd name="connsiteX11" fmla="*/ 3002877 w 3801861"/>
              <a:gd name="connsiteY11" fmla="*/ 2113935 h 3846207"/>
              <a:gd name="connsiteX12" fmla="*/ 814957 w 3801861"/>
              <a:gd name="connsiteY12" fmla="*/ 685709 h 3846207"/>
              <a:gd name="connsiteX13" fmla="*/ 1103543 w 3801861"/>
              <a:gd name="connsiteY13" fmla="*/ 685709 h 3846207"/>
              <a:gd name="connsiteX14" fmla="*/ 513100 w 3801861"/>
              <a:gd name="connsiteY14" fmla="*/ 2322344 h 3846207"/>
              <a:gd name="connsiteX15" fmla="*/ 224515 w 3801861"/>
              <a:gd name="connsiteY15" fmla="*/ 2322344 h 3846207"/>
              <a:gd name="connsiteX16" fmla="*/ 2152597 w 3801861"/>
              <a:gd name="connsiteY16" fmla="*/ 685564 h 3846207"/>
              <a:gd name="connsiteX17" fmla="*/ 2441183 w 3801861"/>
              <a:gd name="connsiteY17" fmla="*/ 685564 h 3846207"/>
              <a:gd name="connsiteX18" fmla="*/ 1414466 w 3801861"/>
              <a:gd name="connsiteY18" fmla="*/ 3531500 h 3846207"/>
              <a:gd name="connsiteX19" fmla="*/ 1125569 w 3801861"/>
              <a:gd name="connsiteY19" fmla="*/ 3532363 h 3846207"/>
              <a:gd name="connsiteX20" fmla="*/ 1594584 w 3801861"/>
              <a:gd name="connsiteY20" fmla="*/ 406402 h 3846207"/>
              <a:gd name="connsiteX21" fmla="*/ 1883170 w 3801861"/>
              <a:gd name="connsiteY21" fmla="*/ 406402 h 3846207"/>
              <a:gd name="connsiteX22" fmla="*/ 1778805 w 3801861"/>
              <a:gd name="connsiteY22" fmla="*/ 695692 h 3846207"/>
              <a:gd name="connsiteX23" fmla="*/ 1779337 w 3801861"/>
              <a:gd name="connsiteY23" fmla="*/ 695692 h 3846207"/>
              <a:gd name="connsiteX24" fmla="*/ 680132 w 3801861"/>
              <a:gd name="connsiteY24" fmla="*/ 3742555 h 3846207"/>
              <a:gd name="connsiteX25" fmla="*/ 391235 w 3801861"/>
              <a:gd name="connsiteY25" fmla="*/ 3743418 h 3846207"/>
              <a:gd name="connsiteX26" fmla="*/ 1428027 w 3801861"/>
              <a:gd name="connsiteY26" fmla="*/ 869560 h 3846207"/>
              <a:gd name="connsiteX27" fmla="*/ 1427493 w 3801861"/>
              <a:gd name="connsiteY27" fmla="*/ 869561 h 3846207"/>
              <a:gd name="connsiteX28" fmla="*/ 3290048 w 3801861"/>
              <a:gd name="connsiteY28" fmla="*/ 381325 h 3846207"/>
              <a:gd name="connsiteX29" fmla="*/ 3578634 w 3801861"/>
              <a:gd name="connsiteY29" fmla="*/ 381325 h 3846207"/>
              <a:gd name="connsiteX30" fmla="*/ 2616998 w 3801861"/>
              <a:gd name="connsiteY30" fmla="*/ 3046863 h 3846207"/>
              <a:gd name="connsiteX31" fmla="*/ 2328101 w 3801861"/>
              <a:gd name="connsiteY31" fmla="*/ 3047726 h 3846207"/>
              <a:gd name="connsiteX32" fmla="*/ 1962856 w 3801861"/>
              <a:gd name="connsiteY32" fmla="*/ 313699 h 3846207"/>
              <a:gd name="connsiteX33" fmla="*/ 2251441 w 3801861"/>
              <a:gd name="connsiteY33" fmla="*/ 313699 h 3846207"/>
              <a:gd name="connsiteX34" fmla="*/ 1265408 w 3801861"/>
              <a:gd name="connsiteY34" fmla="*/ 3046863 h 3846207"/>
              <a:gd name="connsiteX35" fmla="*/ 976511 w 3801861"/>
              <a:gd name="connsiteY35" fmla="*/ 3047726 h 3846207"/>
              <a:gd name="connsiteX36" fmla="*/ 1400233 w 3801861"/>
              <a:gd name="connsiteY36" fmla="*/ 1 h 3846207"/>
              <a:gd name="connsiteX37" fmla="*/ 1688819 w 3801861"/>
              <a:gd name="connsiteY37" fmla="*/ 1 h 3846207"/>
              <a:gd name="connsiteX38" fmla="*/ 589614 w 3801861"/>
              <a:gd name="connsiteY38" fmla="*/ 3046863 h 3846207"/>
              <a:gd name="connsiteX39" fmla="*/ 300717 w 3801861"/>
              <a:gd name="connsiteY39" fmla="*/ 3047726 h 3846207"/>
              <a:gd name="connsiteX40" fmla="*/ 2751822 w 3801861"/>
              <a:gd name="connsiteY40" fmla="*/ 0 h 3846207"/>
              <a:gd name="connsiteX41" fmla="*/ 3040408 w 3801861"/>
              <a:gd name="connsiteY41" fmla="*/ 0 h 3846207"/>
              <a:gd name="connsiteX42" fmla="*/ 2019976 w 3801861"/>
              <a:gd name="connsiteY42" fmla="*/ 2828515 h 3846207"/>
              <a:gd name="connsiteX43" fmla="*/ 2020557 w 3801861"/>
              <a:gd name="connsiteY43" fmla="*/ 2828515 h 3846207"/>
              <a:gd name="connsiteX44" fmla="*/ 1877951 w 3801861"/>
              <a:gd name="connsiteY44" fmla="*/ 3223803 h 3846207"/>
              <a:gd name="connsiteX45" fmla="*/ 1878406 w 3801861"/>
              <a:gd name="connsiteY45" fmla="*/ 3223803 h 3846207"/>
              <a:gd name="connsiteX46" fmla="*/ 1711626 w 3801861"/>
              <a:gd name="connsiteY46" fmla="*/ 3686099 h 3846207"/>
              <a:gd name="connsiteX47" fmla="*/ 1422729 w 3801861"/>
              <a:gd name="connsiteY47" fmla="*/ 3686962 h 3846207"/>
              <a:gd name="connsiteX48" fmla="*/ 1565335 w 3801861"/>
              <a:gd name="connsiteY48" fmla="*/ 3291673 h 3846207"/>
              <a:gd name="connsiteX49" fmla="*/ 1564880 w 3801861"/>
              <a:gd name="connsiteY49" fmla="*/ 3291674 h 3846207"/>
              <a:gd name="connsiteX50" fmla="*/ 1652888 w 3801861"/>
              <a:gd name="connsiteY50" fmla="*/ 3047724 h 3846207"/>
              <a:gd name="connsiteX51" fmla="*/ 1652306 w 3801861"/>
              <a:gd name="connsiteY51" fmla="*/ 3047726 h 384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01861" h="3846207">
                <a:moveTo>
                  <a:pt x="2715847" y="999408"/>
                </a:moveTo>
                <a:lnTo>
                  <a:pt x="3004433" y="999408"/>
                </a:lnTo>
                <a:lnTo>
                  <a:pt x="1977716" y="3845344"/>
                </a:lnTo>
                <a:lnTo>
                  <a:pt x="1688819" y="3846207"/>
                </a:lnTo>
                <a:close/>
                <a:moveTo>
                  <a:pt x="375075" y="968397"/>
                </a:moveTo>
                <a:lnTo>
                  <a:pt x="663661" y="968397"/>
                </a:lnTo>
                <a:lnTo>
                  <a:pt x="288586" y="2008061"/>
                </a:lnTo>
                <a:lnTo>
                  <a:pt x="0" y="2008061"/>
                </a:lnTo>
                <a:close/>
                <a:moveTo>
                  <a:pt x="3513275" y="699169"/>
                </a:moveTo>
                <a:lnTo>
                  <a:pt x="3801861" y="699169"/>
                </a:lnTo>
                <a:lnTo>
                  <a:pt x="3291462" y="2113935"/>
                </a:lnTo>
                <a:lnTo>
                  <a:pt x="3002877" y="2113935"/>
                </a:lnTo>
                <a:close/>
                <a:moveTo>
                  <a:pt x="814957" y="685709"/>
                </a:moveTo>
                <a:lnTo>
                  <a:pt x="1103543" y="685709"/>
                </a:lnTo>
                <a:lnTo>
                  <a:pt x="513100" y="2322344"/>
                </a:lnTo>
                <a:lnTo>
                  <a:pt x="224515" y="2322344"/>
                </a:lnTo>
                <a:close/>
                <a:moveTo>
                  <a:pt x="2152597" y="685564"/>
                </a:moveTo>
                <a:lnTo>
                  <a:pt x="2441183" y="685564"/>
                </a:lnTo>
                <a:lnTo>
                  <a:pt x="1414466" y="3531500"/>
                </a:lnTo>
                <a:lnTo>
                  <a:pt x="1125569" y="3532363"/>
                </a:lnTo>
                <a:close/>
                <a:moveTo>
                  <a:pt x="1594584" y="406402"/>
                </a:moveTo>
                <a:lnTo>
                  <a:pt x="1883170" y="406402"/>
                </a:lnTo>
                <a:lnTo>
                  <a:pt x="1778805" y="695692"/>
                </a:lnTo>
                <a:lnTo>
                  <a:pt x="1779337" y="695692"/>
                </a:lnTo>
                <a:lnTo>
                  <a:pt x="680132" y="3742555"/>
                </a:lnTo>
                <a:lnTo>
                  <a:pt x="391235" y="3743418"/>
                </a:lnTo>
                <a:lnTo>
                  <a:pt x="1428027" y="869560"/>
                </a:lnTo>
                <a:lnTo>
                  <a:pt x="1427493" y="869561"/>
                </a:lnTo>
                <a:close/>
                <a:moveTo>
                  <a:pt x="3290048" y="381325"/>
                </a:moveTo>
                <a:lnTo>
                  <a:pt x="3578634" y="381325"/>
                </a:lnTo>
                <a:lnTo>
                  <a:pt x="2616998" y="3046863"/>
                </a:lnTo>
                <a:lnTo>
                  <a:pt x="2328101" y="3047726"/>
                </a:lnTo>
                <a:close/>
                <a:moveTo>
                  <a:pt x="1962856" y="313699"/>
                </a:moveTo>
                <a:lnTo>
                  <a:pt x="2251441" y="313699"/>
                </a:lnTo>
                <a:lnTo>
                  <a:pt x="1265408" y="3046863"/>
                </a:lnTo>
                <a:lnTo>
                  <a:pt x="976511" y="3047726"/>
                </a:lnTo>
                <a:close/>
                <a:moveTo>
                  <a:pt x="1400233" y="1"/>
                </a:moveTo>
                <a:lnTo>
                  <a:pt x="1688819" y="1"/>
                </a:lnTo>
                <a:lnTo>
                  <a:pt x="589614" y="3046863"/>
                </a:lnTo>
                <a:lnTo>
                  <a:pt x="300717" y="3047726"/>
                </a:lnTo>
                <a:close/>
                <a:moveTo>
                  <a:pt x="2751822" y="0"/>
                </a:moveTo>
                <a:lnTo>
                  <a:pt x="3040408" y="0"/>
                </a:lnTo>
                <a:lnTo>
                  <a:pt x="2019976" y="2828515"/>
                </a:lnTo>
                <a:lnTo>
                  <a:pt x="2020557" y="2828515"/>
                </a:lnTo>
                <a:lnTo>
                  <a:pt x="1877951" y="3223803"/>
                </a:lnTo>
                <a:lnTo>
                  <a:pt x="1878406" y="3223803"/>
                </a:lnTo>
                <a:lnTo>
                  <a:pt x="1711626" y="3686099"/>
                </a:lnTo>
                <a:lnTo>
                  <a:pt x="1422729" y="3686962"/>
                </a:lnTo>
                <a:lnTo>
                  <a:pt x="1565335" y="3291673"/>
                </a:lnTo>
                <a:lnTo>
                  <a:pt x="1564880" y="3291674"/>
                </a:lnTo>
                <a:lnTo>
                  <a:pt x="1652888" y="3047724"/>
                </a:lnTo>
                <a:lnTo>
                  <a:pt x="1652306" y="3047726"/>
                </a:lnTo>
                <a:close/>
              </a:path>
            </a:pathLst>
          </a:custGeom>
          <a:noFill/>
        </p:spPr>
        <p:txBody>
          <a:bodyPr wrap="square">
            <a:noAutofit/>
          </a:bodyPr>
          <a:lstStyle>
            <a:lvl1pPr>
              <a:defRPr sz="1200">
                <a:solidFill>
                  <a:schemeClr val="bg1"/>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4822680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ection Slide 1">
    <p:spTree>
      <p:nvGrpSpPr>
        <p:cNvPr id="1" name=""/>
        <p:cNvGrpSpPr/>
        <p:nvPr/>
      </p:nvGrpSpPr>
      <p:grpSpPr>
        <a:xfrm>
          <a:off x="0" y="0"/>
          <a:ext cx="0" cy="0"/>
          <a:chOff x="0" y="0"/>
          <a:chExt cx="0" cy="0"/>
        </a:xfrm>
      </p:grpSpPr>
      <p:sp>
        <p:nvSpPr>
          <p:cNvPr id="35" name="Picture Placeholder 6"/>
          <p:cNvSpPr>
            <a:spLocks noGrp="1"/>
          </p:cNvSpPr>
          <p:nvPr>
            <p:ph type="pic" sz="quarter" idx="11"/>
          </p:nvPr>
        </p:nvSpPr>
        <p:spPr>
          <a:xfrm>
            <a:off x="2793991"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6" name="Picture Placeholder 6"/>
          <p:cNvSpPr>
            <a:spLocks noGrp="1"/>
          </p:cNvSpPr>
          <p:nvPr>
            <p:ph type="pic" sz="quarter" idx="12"/>
          </p:nvPr>
        </p:nvSpPr>
        <p:spPr>
          <a:xfrm>
            <a:off x="3858073" y="635001"/>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7" name="Picture Placeholder 6"/>
          <p:cNvSpPr>
            <a:spLocks noGrp="1"/>
          </p:cNvSpPr>
          <p:nvPr>
            <p:ph type="pic" sz="quarter" idx="13"/>
          </p:nvPr>
        </p:nvSpPr>
        <p:spPr>
          <a:xfrm>
            <a:off x="2427279"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8" name="Picture Placeholder 6"/>
          <p:cNvSpPr>
            <a:spLocks noGrp="1"/>
          </p:cNvSpPr>
          <p:nvPr>
            <p:ph type="pic" sz="quarter" idx="14"/>
          </p:nvPr>
        </p:nvSpPr>
        <p:spPr>
          <a:xfrm>
            <a:off x="3491361"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39" name="Picture Placeholder 6"/>
          <p:cNvSpPr>
            <a:spLocks noGrp="1"/>
          </p:cNvSpPr>
          <p:nvPr>
            <p:ph type="pic" sz="quarter" idx="15"/>
          </p:nvPr>
        </p:nvSpPr>
        <p:spPr>
          <a:xfrm>
            <a:off x="4555443" y="1627188"/>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0" name="Picture Placeholder 6"/>
          <p:cNvSpPr>
            <a:spLocks noGrp="1"/>
          </p:cNvSpPr>
          <p:nvPr>
            <p:ph type="pic" sz="quarter" idx="16"/>
          </p:nvPr>
        </p:nvSpPr>
        <p:spPr>
          <a:xfrm>
            <a:off x="1006457"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1" name="Picture Placeholder 6"/>
          <p:cNvSpPr>
            <a:spLocks noGrp="1"/>
          </p:cNvSpPr>
          <p:nvPr>
            <p:ph type="pic" sz="quarter" idx="17"/>
          </p:nvPr>
        </p:nvSpPr>
        <p:spPr>
          <a:xfrm>
            <a:off x="2070539"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2" name="Picture Placeholder 6"/>
          <p:cNvSpPr>
            <a:spLocks noGrp="1"/>
          </p:cNvSpPr>
          <p:nvPr>
            <p:ph type="pic" sz="quarter" idx="18"/>
          </p:nvPr>
        </p:nvSpPr>
        <p:spPr>
          <a:xfrm>
            <a:off x="3134621" y="2619374"/>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
        <p:nvSpPr>
          <p:cNvPr id="43" name="Picture Placeholder 6"/>
          <p:cNvSpPr>
            <a:spLocks noGrp="1"/>
          </p:cNvSpPr>
          <p:nvPr>
            <p:ph type="pic" sz="quarter" idx="19"/>
          </p:nvPr>
        </p:nvSpPr>
        <p:spPr>
          <a:xfrm>
            <a:off x="1690679" y="3613152"/>
            <a:ext cx="1280774" cy="8953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9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8389701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168694"/>
      </p:ext>
    </p:extLst>
  </p:cSld>
  <p:clrMap bg1="lt1" tx1="dk1" bg2="lt2" tx2="dk2" accent1="accent1" accent2="accent2" accent3="accent3" accent4="accent4" accent5="accent5" accent6="accent6" hlink="hlink" folHlink="folHlink"/>
  <p:sldLayoutIdLst>
    <p:sldLayoutId id="2147483666" r:id="rId1"/>
    <p:sldLayoutId id="2147483684" r:id="rId2"/>
    <p:sldLayoutId id="2147483661" r:id="rId3"/>
    <p:sldLayoutId id="2147483663" r:id="rId4"/>
    <p:sldLayoutId id="2147483662" r:id="rId5"/>
    <p:sldLayoutId id="2147483680" r:id="rId6"/>
    <p:sldLayoutId id="2147483679" r:id="rId7"/>
    <p:sldLayoutId id="2147483686" r:id="rId8"/>
    <p:sldLayoutId id="2147483669" r:id="rId9"/>
    <p:sldLayoutId id="2147483670" r:id="rId10"/>
    <p:sldLayoutId id="2147483675" r:id="rId11"/>
    <p:sldLayoutId id="2147483682" r:id="rId12"/>
    <p:sldLayoutId id="2147483683" r:id="rId13"/>
    <p:sldLayoutId id="2147483673" r:id="rId14"/>
    <p:sldLayoutId id="2147483674" r:id="rId15"/>
    <p:sldLayoutId id="2147483685" r:id="rId16"/>
    <p:sldLayoutId id="2147483668" r:id="rId17"/>
    <p:sldLayoutId id="2147483672" r:id="rId18"/>
    <p:sldLayoutId id="2147483664" r:id="rId19"/>
    <p:sldLayoutId id="2147483677" r:id="rId20"/>
    <p:sldLayoutId id="2147483665" r:id="rId21"/>
    <p:sldLayoutId id="2147483676" r:id="rId22"/>
    <p:sldLayoutId id="2147483681" r:id="rId23"/>
    <p:sldLayoutId id="2147483667" r:id="rId24"/>
    <p:sldLayoutId id="2147483678" r:id="rId25"/>
    <p:sldLayoutId id="2147483695" r:id="rId26"/>
    <p:sldLayoutId id="2147483688" r:id="rId27"/>
    <p:sldLayoutId id="2147483689" r:id="rId28"/>
    <p:sldLayoutId id="2147483690" r:id="rId29"/>
    <p:sldLayoutId id="2147483693" r:id="rId30"/>
    <p:sldLayoutId id="2147483694" r:id="rId31"/>
    <p:sldLayoutId id="2147483691" r:id="rId32"/>
    <p:sldLayoutId id="2147483692" r:id="rId33"/>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6.pn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469BCD-8927-500C-5300-D186AEC9F44A}"/>
              </a:ext>
            </a:extLst>
          </p:cNvPr>
          <p:cNvGrpSpPr/>
          <p:nvPr/>
        </p:nvGrpSpPr>
        <p:grpSpPr>
          <a:xfrm>
            <a:off x="4123944" y="-16633"/>
            <a:ext cx="5020056" cy="5176766"/>
            <a:chOff x="4123944" y="-16633"/>
            <a:chExt cx="5020056" cy="5176766"/>
          </a:xfrm>
        </p:grpSpPr>
        <p:sp>
          <p:nvSpPr>
            <p:cNvPr id="23" name="Freeform 23"/>
            <p:cNvSpPr>
              <a:spLocks/>
            </p:cNvSpPr>
            <p:nvPr/>
          </p:nvSpPr>
          <p:spPr bwMode="auto">
            <a:xfrm>
              <a:off x="4123944" y="-16633"/>
              <a:ext cx="5020056" cy="5160133"/>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p:cNvSpPr>
            <p:nvPr/>
          </p:nvSpPr>
          <p:spPr bwMode="auto">
            <a:xfrm>
              <a:off x="4123944" y="-16633"/>
              <a:ext cx="2121408" cy="5176766"/>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Box 14"/>
          <p:cNvSpPr txBox="1"/>
          <p:nvPr/>
        </p:nvSpPr>
        <p:spPr>
          <a:xfrm>
            <a:off x="259852" y="458584"/>
            <a:ext cx="5482579" cy="872034"/>
          </a:xfrm>
          <a:prstGeom prst="rect">
            <a:avLst/>
          </a:prstGeom>
          <a:noFill/>
        </p:spPr>
        <p:txBody>
          <a:bodyPr wrap="square" lIns="0" tIns="0" rIns="0" bIns="0" rtlCol="0">
            <a:spAutoFit/>
          </a:bodyPr>
          <a:lstStyle/>
          <a:p>
            <a:pPr>
              <a:lnSpc>
                <a:spcPts val="3400"/>
              </a:lnSpc>
            </a:pPr>
            <a:r>
              <a:rPr lang="en-US" sz="3200" cap="all" spc="70" dirty="0">
                <a:solidFill>
                  <a:schemeClr val="accent1"/>
                </a:solidFill>
                <a:latin typeface="Lato Black" panose="020F0A02020204030203" pitchFamily="34" charset="0"/>
              </a:rPr>
              <a:t>Mastering Apparel Manufacturing</a:t>
            </a:r>
            <a:endParaRPr lang="en-US" sz="3200" cap="all" spc="70" dirty="0">
              <a:solidFill>
                <a:schemeClr val="accent2"/>
              </a:solidFill>
              <a:latin typeface="Lato Black" panose="020F0A02020204030203" pitchFamily="34" charset="0"/>
            </a:endParaRPr>
          </a:p>
        </p:txBody>
      </p:sp>
      <p:cxnSp>
        <p:nvCxnSpPr>
          <p:cNvPr id="18" name="Straight Connector 17"/>
          <p:cNvCxnSpPr/>
          <p:nvPr/>
        </p:nvCxnSpPr>
        <p:spPr>
          <a:xfrm>
            <a:off x="259852" y="1717071"/>
            <a:ext cx="5486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9852" y="1393274"/>
            <a:ext cx="5135108" cy="183961"/>
          </a:xfrm>
          <a:prstGeom prst="rect">
            <a:avLst/>
          </a:prstGeom>
          <a:noFill/>
        </p:spPr>
        <p:txBody>
          <a:bodyPr wrap="square" lIns="0" tIns="0" rIns="0" bIns="0" rtlCol="0">
            <a:spAutoFit/>
          </a:bodyPr>
          <a:lstStyle/>
          <a:p>
            <a:pPr>
              <a:lnSpc>
                <a:spcPts val="1600"/>
              </a:lnSpc>
            </a:pPr>
            <a:r>
              <a:rPr lang="en-US" sz="1100" cap="all" spc="20" dirty="0">
                <a:solidFill>
                  <a:schemeClr val="accent3"/>
                </a:solidFill>
                <a:latin typeface="Lato Black" panose="020F0A02020204030203" pitchFamily="34" charset="0"/>
              </a:rPr>
              <a:t>Everything You Need to Know About </a:t>
            </a:r>
            <a:r>
              <a:rPr lang="en-US" sz="1100" cap="all" spc="20" dirty="0">
                <a:solidFill>
                  <a:schemeClr val="accent1"/>
                </a:solidFill>
                <a:latin typeface="Lato Black" panose="020F0A02020204030203" pitchFamily="34" charset="0"/>
              </a:rPr>
              <a:t>Folio3's Nstitch </a:t>
            </a:r>
            <a:r>
              <a:rPr lang="en-US" sz="1100" cap="all" spc="20" dirty="0">
                <a:solidFill>
                  <a:schemeClr val="accent3"/>
                </a:solidFill>
                <a:latin typeface="Lato Black" panose="020F0A02020204030203" pitchFamily="34" charset="0"/>
              </a:rPr>
              <a:t>Solution</a:t>
            </a:r>
          </a:p>
        </p:txBody>
      </p:sp>
      <p:pic>
        <p:nvPicPr>
          <p:cNvPr id="1026" name="Picture 2" descr="Free Creative young ethnic female dressmaker tying cotton fabrics before dyeing clothes in traditional Japanese shibori technique in workshop Stock Photo">
            <a:extLst>
              <a:ext uri="{FF2B5EF4-FFF2-40B4-BE49-F238E27FC236}">
                <a16:creationId xmlns:a16="http://schemas.microsoft.com/office/drawing/2014/main" id="{7C058E23-8A4F-E48E-3BDC-30FA9A93EA7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59852" y="2164951"/>
            <a:ext cx="1852412" cy="2730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B9EB37F-160C-9B67-7B79-EDF438DC3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1734" y="458584"/>
            <a:ext cx="1338218" cy="385722"/>
          </a:xfrm>
          <a:prstGeom prst="rect">
            <a:avLst/>
          </a:prstGeom>
        </p:spPr>
      </p:pic>
    </p:spTree>
    <p:extLst>
      <p:ext uri="{BB962C8B-B14F-4D97-AF65-F5344CB8AC3E}">
        <p14:creationId xmlns:p14="http://schemas.microsoft.com/office/powerpoint/2010/main" val="24266115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Photo Of Man Bringing Radio Stock Photo">
            <a:extLst>
              <a:ext uri="{FF2B5EF4-FFF2-40B4-BE49-F238E27FC236}">
                <a16:creationId xmlns:a16="http://schemas.microsoft.com/office/drawing/2014/main" id="{26EEFB82-9395-C1E2-78FF-D0FC2F0A581A}"/>
              </a:ext>
            </a:extLst>
          </p:cNvPr>
          <p:cNvPicPr>
            <a:picLocks noGrp="1" noChangeAspect="1" noChangeArrowheads="1"/>
          </p:cNvPicPr>
          <p:nvPr>
            <p:ph type="pic" sz="quarter" idx="10"/>
          </p:nvPr>
        </p:nvPicPr>
        <p:blipFill>
          <a:blip r:embed="rId3">
            <a:alphaModFix amt="7000"/>
            <a:extLst>
              <a:ext uri="{BEBA8EAE-BF5A-486C-A8C5-ECC9F3942E4B}">
                <a14:imgProps xmlns:a14="http://schemas.microsoft.com/office/drawing/2010/main">
                  <a14:imgLayer r:embed="rId4">
                    <a14:imgEffect>
                      <a14:brightnessContrast bright="-18000" contrast="33000"/>
                    </a14:imgEffect>
                  </a14:imgLayer>
                </a14:imgProps>
              </a:ext>
              <a:ext uri="{28A0092B-C50C-407E-A947-70E740481C1C}">
                <a14:useLocalDpi xmlns:a14="http://schemas.microsoft.com/office/drawing/2010/main" val="0"/>
              </a:ext>
            </a:extLst>
          </a:blip>
          <a:srcRect t="31250" b="312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Freeform 23"/>
          <p:cNvSpPr>
            <a:spLocks/>
          </p:cNvSpPr>
          <p:nvPr/>
        </p:nvSpPr>
        <p:spPr bwMode="auto">
          <a:xfrm>
            <a:off x="4474334" y="0"/>
            <a:ext cx="4669666" cy="51435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25"/>
          <p:cNvSpPr>
            <a:spLocks/>
          </p:cNvSpPr>
          <p:nvPr/>
        </p:nvSpPr>
        <p:spPr bwMode="auto">
          <a:xfrm>
            <a:off x="4474334"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272784" y="2465224"/>
            <a:ext cx="2487168" cy="1436291"/>
          </a:xfrm>
          <a:prstGeom prst="rect">
            <a:avLst/>
          </a:prstGeom>
          <a:noFill/>
        </p:spPr>
        <p:txBody>
          <a:bodyPr wrap="square" lIns="0" tIns="0" rIns="0" bIns="0" rtlCol="0">
            <a:spAutoFit/>
          </a:bodyPr>
          <a:lstStyle/>
          <a:p>
            <a:pPr algn="r">
              <a:lnSpc>
                <a:spcPts val="2800"/>
              </a:lnSpc>
            </a:pPr>
            <a:r>
              <a:rPr lang="en-US" sz="2000" cap="all" spc="70" dirty="0">
                <a:latin typeface="Lato Black" panose="020F0A02020204030203" pitchFamily="34" charset="0"/>
              </a:rPr>
              <a:t>How does Folio3's </a:t>
            </a:r>
            <a:r>
              <a:rPr lang="en-US" sz="2000" b="1" cap="all" spc="70" dirty="0">
                <a:solidFill>
                  <a:schemeClr val="bg1"/>
                </a:solidFill>
                <a:latin typeface="Lato Black" panose="020F0A02020204030203" pitchFamily="34" charset="0"/>
              </a:rPr>
              <a:t>NStitch manufacturing solution </a:t>
            </a:r>
            <a:r>
              <a:rPr lang="en-US" sz="2000" cap="all" spc="70" dirty="0">
                <a:latin typeface="Lato Black" panose="020F0A02020204030203" pitchFamily="34" charset="0"/>
              </a:rPr>
              <a:t>work?</a:t>
            </a:r>
          </a:p>
        </p:txBody>
      </p:sp>
      <p:cxnSp>
        <p:nvCxnSpPr>
          <p:cNvPr id="13" name="Straight Connector 12"/>
          <p:cNvCxnSpPr/>
          <p:nvPr/>
        </p:nvCxnSpPr>
        <p:spPr>
          <a:xfrm>
            <a:off x="8211312" y="4053078"/>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p:cNvSpPr>
          <p:nvPr/>
        </p:nvSpPr>
        <p:spPr bwMode="auto">
          <a:xfrm>
            <a:off x="5199005"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00D8663A-ECDC-2690-12F0-79F4342390BF}"/>
              </a:ext>
            </a:extLst>
          </p:cNvPr>
          <p:cNvSpPr txBox="1"/>
          <p:nvPr/>
        </p:nvSpPr>
        <p:spPr>
          <a:xfrm>
            <a:off x="512321" y="616054"/>
            <a:ext cx="3962013" cy="3911392"/>
          </a:xfrm>
          <a:prstGeom prst="rect">
            <a:avLst/>
          </a:prstGeom>
          <a:noFill/>
        </p:spPr>
        <p:txBody>
          <a:bodyPr wrap="square" lIns="0" tIns="0" rIns="0" bIns="0" rtlCol="0">
            <a:spAutoFit/>
          </a:bodyPr>
          <a:lstStyle/>
          <a:p>
            <a:pPr marL="171450" indent="-171450">
              <a:lnSpc>
                <a:spcPts val="1100"/>
              </a:lnSpc>
              <a:spcAft>
                <a:spcPts val="1200"/>
              </a:spcAft>
              <a:buFont typeface="Wingdings" panose="05000000000000000000" pitchFamily="2" charset="2"/>
              <a:buChar char="ü"/>
            </a:pPr>
            <a:r>
              <a:rPr lang="en-US" sz="1100" dirty="0">
                <a:latin typeface="Lato" panose="020F0502020204030203"/>
              </a:rPr>
              <a:t>Folio3's NStitch manufacturing solution is a comprehensive ERP (Enterprise Resource Planning) system tailored to the needs of the apparel and fashion industries.</a:t>
            </a:r>
          </a:p>
          <a:p>
            <a:pPr marL="171450" indent="-171450">
              <a:lnSpc>
                <a:spcPts val="1100"/>
              </a:lnSpc>
              <a:spcAft>
                <a:spcPts val="1200"/>
              </a:spcAft>
              <a:buFont typeface="Wingdings" panose="05000000000000000000" pitchFamily="2" charset="2"/>
              <a:buChar char="ü"/>
            </a:pPr>
            <a:endParaRPr lang="en-US" sz="1100" dirty="0">
              <a:latin typeface="Lato" panose="020F0502020204030203"/>
            </a:endParaRPr>
          </a:p>
          <a:p>
            <a:pPr marL="171450" indent="-171450">
              <a:lnSpc>
                <a:spcPts val="1100"/>
              </a:lnSpc>
              <a:spcAft>
                <a:spcPts val="1200"/>
              </a:spcAft>
              <a:buFont typeface="Wingdings" panose="05000000000000000000" pitchFamily="2" charset="2"/>
              <a:buChar char="ü"/>
            </a:pPr>
            <a:r>
              <a:rPr lang="en-US" sz="1100" dirty="0">
                <a:latin typeface="Lato" panose="020F0502020204030203"/>
              </a:rPr>
              <a:t>It begins by taking in order lines such as sales orders, transfer orders, or customized criteria and selects specific lines to generate a production order that serves as the foundation for the manufacturing process of finished goods.</a:t>
            </a:r>
          </a:p>
          <a:p>
            <a:pPr marL="171450" indent="-171450">
              <a:lnSpc>
                <a:spcPts val="1100"/>
              </a:lnSpc>
              <a:spcAft>
                <a:spcPts val="1200"/>
              </a:spcAft>
              <a:buFont typeface="Wingdings" panose="05000000000000000000" pitchFamily="2" charset="2"/>
              <a:buChar char="ü"/>
            </a:pPr>
            <a:endParaRPr lang="en-US" sz="1100" dirty="0">
              <a:latin typeface="Lato" panose="020F0502020204030203"/>
            </a:endParaRPr>
          </a:p>
          <a:p>
            <a:pPr marL="171450" indent="-171450">
              <a:lnSpc>
                <a:spcPts val="1100"/>
              </a:lnSpc>
              <a:spcAft>
                <a:spcPts val="1200"/>
              </a:spcAft>
              <a:buFont typeface="Wingdings" panose="05000000000000000000" pitchFamily="2" charset="2"/>
              <a:buChar char="ü"/>
            </a:pPr>
            <a:r>
              <a:rPr lang="en-US" sz="1100" dirty="0">
                <a:latin typeface="Lato" panose="020F0502020204030203"/>
              </a:rPr>
              <a:t>Then based on the items to produce, the production process involves various steps defined by the client, such as cutting, sewing, grading, QC, etc. </a:t>
            </a:r>
          </a:p>
          <a:p>
            <a:pPr marL="171450" indent="-171450">
              <a:lnSpc>
                <a:spcPts val="1100"/>
              </a:lnSpc>
              <a:spcAft>
                <a:spcPts val="1200"/>
              </a:spcAft>
              <a:buFont typeface="Wingdings" panose="05000000000000000000" pitchFamily="2" charset="2"/>
              <a:buChar char="ü"/>
            </a:pPr>
            <a:endParaRPr lang="en-US" sz="1100" dirty="0">
              <a:latin typeface="Lato" panose="020F0502020204030203"/>
            </a:endParaRPr>
          </a:p>
          <a:p>
            <a:pPr marL="171450" indent="-171450">
              <a:lnSpc>
                <a:spcPts val="1100"/>
              </a:lnSpc>
              <a:spcAft>
                <a:spcPts val="1200"/>
              </a:spcAft>
              <a:buFont typeface="Wingdings" panose="05000000000000000000" pitchFamily="2" charset="2"/>
              <a:buChar char="ü"/>
            </a:pPr>
            <a:r>
              <a:rPr lang="en-US" sz="1100" dirty="0">
                <a:latin typeface="Lato" panose="020F0502020204030203"/>
              </a:rPr>
              <a:t>It process records service charges and costs in NetSuite and updates the raw materials inventory as needed.</a:t>
            </a:r>
          </a:p>
          <a:p>
            <a:pPr marL="171450" indent="-171450">
              <a:lnSpc>
                <a:spcPts val="1100"/>
              </a:lnSpc>
              <a:spcAft>
                <a:spcPts val="1200"/>
              </a:spcAft>
              <a:buFont typeface="Wingdings" panose="05000000000000000000" pitchFamily="2" charset="2"/>
              <a:buChar char="ü"/>
            </a:pPr>
            <a:endParaRPr lang="en-US" sz="1100" dirty="0">
              <a:latin typeface="Lato" panose="020F0502020204030203"/>
            </a:endParaRPr>
          </a:p>
          <a:p>
            <a:pPr marL="171450" indent="-171450">
              <a:lnSpc>
                <a:spcPts val="1100"/>
              </a:lnSpc>
              <a:spcAft>
                <a:spcPts val="1200"/>
              </a:spcAft>
              <a:buFont typeface="Wingdings" panose="05000000000000000000" pitchFamily="2" charset="2"/>
              <a:buChar char="ü"/>
            </a:pPr>
            <a:r>
              <a:rPr lang="en-US" sz="1100" dirty="0">
                <a:latin typeface="Lato" panose="020F0502020204030203"/>
              </a:rPr>
              <a:t>After producing finished goods, NStitch solution increases the inventory of finished goods in NetSuite's defined location, fulfilling the purpose of wholesale manufacturing.</a:t>
            </a:r>
          </a:p>
        </p:txBody>
      </p:sp>
      <p:pic>
        <p:nvPicPr>
          <p:cNvPr id="6" name="Picture 5">
            <a:extLst>
              <a:ext uri="{FF2B5EF4-FFF2-40B4-BE49-F238E27FC236}">
                <a16:creationId xmlns:a16="http://schemas.microsoft.com/office/drawing/2014/main" id="{A90CB623-7436-6EAE-0C47-4797AD46F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1734" y="423193"/>
            <a:ext cx="1338218" cy="385722"/>
          </a:xfrm>
          <a:prstGeom prst="rect">
            <a:avLst/>
          </a:prstGeom>
        </p:spPr>
      </p:pic>
    </p:spTree>
    <p:extLst>
      <p:ext uri="{BB962C8B-B14F-4D97-AF65-F5344CB8AC3E}">
        <p14:creationId xmlns:p14="http://schemas.microsoft.com/office/powerpoint/2010/main" val="2038973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75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750"/>
                                        <p:tgtEl>
                                          <p:spTgt spid="1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P spid="9"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70214" y="986965"/>
            <a:ext cx="2742289" cy="333425"/>
          </a:xfrm>
          <a:prstGeom prst="rect">
            <a:avLst/>
          </a:prstGeom>
          <a:noFill/>
        </p:spPr>
        <p:txBody>
          <a:bodyPr wrap="square" lIns="0" tIns="0" rIns="0" bIns="0" rtlCol="0">
            <a:spAutoFit/>
          </a:bodyPr>
          <a:lstStyle/>
          <a:p>
            <a:pPr>
              <a:lnSpc>
                <a:spcPts val="2600"/>
              </a:lnSpc>
            </a:pPr>
            <a:r>
              <a:rPr lang="en-US" sz="2600" cap="all" spc="70" dirty="0">
                <a:solidFill>
                  <a:schemeClr val="bg1"/>
                </a:solidFill>
                <a:latin typeface="Lato Black" panose="020F0A02020204030203" pitchFamily="34" charset="0"/>
              </a:rPr>
              <a:t>Key </a:t>
            </a:r>
            <a:r>
              <a:rPr lang="en-US" sz="2600" cap="all" spc="70" dirty="0">
                <a:latin typeface="Lato Black" panose="020F0A02020204030203" pitchFamily="34" charset="0"/>
              </a:rPr>
              <a:t>features</a:t>
            </a:r>
          </a:p>
        </p:txBody>
      </p:sp>
      <p:cxnSp>
        <p:nvCxnSpPr>
          <p:cNvPr id="59" name="Straight Connector 58"/>
          <p:cNvCxnSpPr/>
          <p:nvPr/>
        </p:nvCxnSpPr>
        <p:spPr>
          <a:xfrm>
            <a:off x="770214" y="1390062"/>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Placeholder 4" descr="A picture containing indoor, rack&#10;&#10;Description automatically generated">
            <a:extLst>
              <a:ext uri="{FF2B5EF4-FFF2-40B4-BE49-F238E27FC236}">
                <a16:creationId xmlns:a16="http://schemas.microsoft.com/office/drawing/2014/main" id="{2DA3A9E9-5FB8-65E1-B789-CC32317E7A9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77" b="16277"/>
          <a:stretch>
            <a:fillRect/>
          </a:stretch>
        </p:blipFill>
        <p:spPr>
          <a:xfrm>
            <a:off x="5065090" y="315318"/>
            <a:ext cx="3801861" cy="3846207"/>
          </a:xfrm>
        </p:spPr>
      </p:pic>
      <p:sp>
        <p:nvSpPr>
          <p:cNvPr id="3" name="TextBox 2">
            <a:extLst>
              <a:ext uri="{FF2B5EF4-FFF2-40B4-BE49-F238E27FC236}">
                <a16:creationId xmlns:a16="http://schemas.microsoft.com/office/drawing/2014/main" id="{139CD2E3-0BA3-8EE0-5210-4CB9CE137884}"/>
              </a:ext>
            </a:extLst>
          </p:cNvPr>
          <p:cNvSpPr txBox="1"/>
          <p:nvPr/>
        </p:nvSpPr>
        <p:spPr>
          <a:xfrm>
            <a:off x="770214" y="1851213"/>
            <a:ext cx="3524662" cy="2310312"/>
          </a:xfrm>
          <a:prstGeom prst="rect">
            <a:avLst/>
          </a:prstGeom>
          <a:noFill/>
        </p:spPr>
        <p:txBody>
          <a:bodyPr wrap="square" lIns="0" tIns="0" rIns="0" bIns="0" rtlCol="0">
            <a:spAutoFit/>
          </a:bodyPr>
          <a:lstStyle/>
          <a:p>
            <a:pPr marL="171450" indent="-171450">
              <a:lnSpc>
                <a:spcPts val="1100"/>
              </a:lnSpc>
              <a:spcAft>
                <a:spcPts val="1200"/>
              </a:spcAft>
              <a:buFont typeface="Wingdings" panose="05000000000000000000" pitchFamily="2" charset="2"/>
              <a:buChar char="ü"/>
            </a:pPr>
            <a:r>
              <a:rPr lang="en-US" sz="1100" dirty="0">
                <a:latin typeface="Lato" panose="020F0502020204030203"/>
              </a:rPr>
              <a:t>Detailed reports and analytics, enabling Brands to make informed production and resource management decisions.</a:t>
            </a:r>
          </a:p>
          <a:p>
            <a:pPr marL="171450" indent="-171450">
              <a:lnSpc>
                <a:spcPts val="1100"/>
              </a:lnSpc>
              <a:spcAft>
                <a:spcPts val="1200"/>
              </a:spcAft>
              <a:buFont typeface="Wingdings" panose="05000000000000000000" pitchFamily="2" charset="2"/>
              <a:buChar char="ü"/>
            </a:pPr>
            <a:r>
              <a:rPr lang="en-US" sz="1100" dirty="0">
                <a:latin typeface="Lato" panose="020F0502020204030203"/>
              </a:rPr>
              <a:t>Offers real-time tracking and monitoring of the production process, helping businesses to identify and address issues quickly.</a:t>
            </a:r>
          </a:p>
          <a:p>
            <a:pPr marL="171450" indent="-171450">
              <a:lnSpc>
                <a:spcPts val="1100"/>
              </a:lnSpc>
              <a:spcAft>
                <a:spcPts val="1200"/>
              </a:spcAft>
              <a:buFont typeface="Wingdings" panose="05000000000000000000" pitchFamily="2" charset="2"/>
              <a:buChar char="ü"/>
            </a:pPr>
            <a:r>
              <a:rPr lang="en-US" sz="1100" dirty="0">
                <a:latin typeface="Lato" panose="020F0502020204030203"/>
              </a:rPr>
              <a:t>Automation to enhance efficiency and productivity.</a:t>
            </a:r>
          </a:p>
          <a:p>
            <a:pPr marL="171450" indent="-171450">
              <a:lnSpc>
                <a:spcPts val="1100"/>
              </a:lnSpc>
              <a:spcAft>
                <a:spcPts val="1200"/>
              </a:spcAft>
              <a:buFont typeface="Wingdings" panose="05000000000000000000" pitchFamily="2" charset="2"/>
              <a:buChar char="ü"/>
            </a:pPr>
            <a:r>
              <a:rPr lang="en-US" sz="1100" dirty="0">
                <a:latin typeface="Lato" panose="020F0502020204030203"/>
              </a:rPr>
              <a:t>It is highly scalable and can grow and evolve with the needs of the business, providing long-term value and sustainability.</a:t>
            </a:r>
          </a:p>
          <a:p>
            <a:pPr marL="171450" indent="-171450">
              <a:lnSpc>
                <a:spcPts val="1100"/>
              </a:lnSpc>
              <a:spcAft>
                <a:spcPts val="1200"/>
              </a:spcAft>
              <a:buFont typeface="Wingdings" panose="05000000000000000000" pitchFamily="2" charset="2"/>
              <a:buChar char="ü"/>
            </a:pPr>
            <a:r>
              <a:rPr lang="en-US" sz="1100" dirty="0">
                <a:latin typeface="Lato" panose="020F0502020204030203"/>
              </a:rPr>
              <a:t>During production, records service charges and costs in NetSuite and updates raw materials inventory as needed, helping businesses manage their resources effectively.</a:t>
            </a:r>
          </a:p>
        </p:txBody>
      </p:sp>
    </p:spTree>
    <p:extLst>
      <p:ext uri="{BB962C8B-B14F-4D97-AF65-F5344CB8AC3E}">
        <p14:creationId xmlns:p14="http://schemas.microsoft.com/office/powerpoint/2010/main" val="25709860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Free Woman Wearing Yellow Trench Coat While Holding Purple Flower Stock Photo">
            <a:extLst>
              <a:ext uri="{FF2B5EF4-FFF2-40B4-BE49-F238E27FC236}">
                <a16:creationId xmlns:a16="http://schemas.microsoft.com/office/drawing/2014/main" id="{BFDB50AD-B6C7-5FC8-4370-8D202CA35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987" y="0"/>
            <a:ext cx="403701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a:xfrm>
            <a:off x="638175" y="335450"/>
            <a:ext cx="4037013" cy="1465917"/>
          </a:xfrm>
        </p:spPr>
        <p:txBody>
          <a:bodyPr/>
          <a:lstStyle/>
          <a:p>
            <a:r>
              <a:rPr lang="en-US" dirty="0"/>
              <a:t>The </a:t>
            </a:r>
            <a:r>
              <a:rPr lang="en-US" dirty="0">
                <a:solidFill>
                  <a:schemeClr val="tx1"/>
                </a:solidFill>
              </a:rPr>
              <a:t>Benefits</a:t>
            </a:r>
            <a:r>
              <a:rPr lang="en-US" dirty="0"/>
              <a:t> of Using </a:t>
            </a:r>
            <a:r>
              <a:rPr lang="en-US" dirty="0">
                <a:solidFill>
                  <a:schemeClr val="tx1"/>
                </a:solidFill>
              </a:rPr>
              <a:t>Folio3's </a:t>
            </a:r>
            <a:r>
              <a:rPr lang="en-US" dirty="0"/>
              <a:t>NStitch</a:t>
            </a:r>
            <a:r>
              <a:rPr lang="en-US" dirty="0">
                <a:solidFill>
                  <a:schemeClr val="tx1"/>
                </a:solidFill>
              </a:rPr>
              <a:t> Manufacturing </a:t>
            </a:r>
            <a:r>
              <a:rPr lang="en-US" dirty="0"/>
              <a:t>Solution</a:t>
            </a:r>
          </a:p>
        </p:txBody>
      </p:sp>
      <p:sp>
        <p:nvSpPr>
          <p:cNvPr id="6" name="TextBox 5"/>
          <p:cNvSpPr txBox="1"/>
          <p:nvPr/>
        </p:nvSpPr>
        <p:spPr>
          <a:xfrm>
            <a:off x="638175" y="2039143"/>
            <a:ext cx="2406777" cy="2616101"/>
          </a:xfrm>
          <a:prstGeom prst="rect">
            <a:avLst/>
          </a:prstGeom>
          <a:noFill/>
        </p:spPr>
        <p:txBody>
          <a:bodyPr wrap="square" lIns="0" tIns="0" rIns="0" bIns="0" rtlCol="0">
            <a:spAutoFit/>
          </a:bodyPr>
          <a:lstStyle/>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Order tracking made easy</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Gain maximum control and visibility</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Inventory control automated</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Quality control</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Quicker delivery.</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Cost-effective Solution</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Better Communication</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Improved profitability</a:t>
            </a:r>
          </a:p>
          <a:p>
            <a:pPr marL="171450" indent="-171450" algn="just">
              <a:lnSpc>
                <a:spcPts val="1200"/>
              </a:lnSpc>
              <a:spcAft>
                <a:spcPts val="1200"/>
              </a:spcAft>
              <a:buFont typeface="Wingdings" panose="05000000000000000000" pitchFamily="2" charset="2"/>
              <a:buChar char="q"/>
            </a:pPr>
            <a:r>
              <a:rPr lang="en-US" sz="900" dirty="0">
                <a:solidFill>
                  <a:schemeClr val="accent5"/>
                </a:solidFill>
                <a:latin typeface="Lato" panose="020F0502020204030203" pitchFamily="34" charset="0"/>
              </a:rPr>
              <a:t>Easy to use</a:t>
            </a:r>
          </a:p>
        </p:txBody>
      </p:sp>
      <p:pic>
        <p:nvPicPr>
          <p:cNvPr id="7" name="Picture 6">
            <a:extLst>
              <a:ext uri="{FF2B5EF4-FFF2-40B4-BE49-F238E27FC236}">
                <a16:creationId xmlns:a16="http://schemas.microsoft.com/office/drawing/2014/main" id="{73E7482B-A320-3F10-25DC-EAB0A7EDC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03" y="4462383"/>
            <a:ext cx="1338218" cy="385722"/>
          </a:xfrm>
          <a:prstGeom prst="rect">
            <a:avLst/>
          </a:prstGeom>
        </p:spPr>
      </p:pic>
    </p:spTree>
    <p:extLst>
      <p:ext uri="{BB962C8B-B14F-4D97-AF65-F5344CB8AC3E}">
        <p14:creationId xmlns:p14="http://schemas.microsoft.com/office/powerpoint/2010/main" val="25127320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450CF7E-B0BC-6317-DBEA-CA18154EBCE4}"/>
              </a:ext>
            </a:extLst>
          </p:cNvPr>
          <p:cNvPicPr>
            <a:picLocks noGrp="1" noChangeAspect="1"/>
          </p:cNvPicPr>
          <p:nvPr>
            <p:ph type="pic" sz="quarter" idx="10"/>
          </p:nvPr>
        </p:nvPicPr>
        <p:blipFill>
          <a:blip r:embed="rId3"/>
          <a:srcRect t="31250" b="31250"/>
          <a:stretch>
            <a:fillRect/>
          </a:stretch>
        </p:blipFill>
        <p:spPr>
          <a:prstGeom prst="rect">
            <a:avLst/>
          </a:prstGeom>
        </p:spPr>
      </p:pic>
      <p:sp>
        <p:nvSpPr>
          <p:cNvPr id="17" name="Freeform 5"/>
          <p:cNvSpPr>
            <a:spLocks/>
          </p:cNvSpPr>
          <p:nvPr/>
        </p:nvSpPr>
        <p:spPr bwMode="auto">
          <a:xfrm>
            <a:off x="1" y="-217"/>
            <a:ext cx="9144000" cy="5143717"/>
          </a:xfrm>
          <a:custGeom>
            <a:avLst/>
            <a:gdLst>
              <a:gd name="T0" fmla="*/ 0 w 5262"/>
              <a:gd name="T1" fmla="*/ 2960 h 2960"/>
              <a:gd name="T2" fmla="*/ 5262 w 5262"/>
              <a:gd name="T3" fmla="*/ 2960 h 2960"/>
              <a:gd name="T4" fmla="*/ 5262 w 5262"/>
              <a:gd name="T5" fmla="*/ 0 h 2960"/>
              <a:gd name="T6" fmla="*/ 1067 w 5262"/>
              <a:gd name="T7" fmla="*/ 0 h 2960"/>
              <a:gd name="T8" fmla="*/ 0 w 5262"/>
              <a:gd name="T9" fmla="*/ 2960 h 2960"/>
            </a:gdLst>
            <a:ahLst/>
            <a:cxnLst>
              <a:cxn ang="0">
                <a:pos x="T0" y="T1"/>
              </a:cxn>
              <a:cxn ang="0">
                <a:pos x="T2" y="T3"/>
              </a:cxn>
              <a:cxn ang="0">
                <a:pos x="T4" y="T5"/>
              </a:cxn>
              <a:cxn ang="0">
                <a:pos x="T6" y="T7"/>
              </a:cxn>
              <a:cxn ang="0">
                <a:pos x="T8" y="T9"/>
              </a:cxn>
            </a:cxnLst>
            <a:rect l="0" t="0" r="r" b="b"/>
            <a:pathLst>
              <a:path w="5262" h="2960">
                <a:moveTo>
                  <a:pt x="0" y="2960"/>
                </a:moveTo>
                <a:lnTo>
                  <a:pt x="5262" y="2960"/>
                </a:lnTo>
                <a:lnTo>
                  <a:pt x="5262" y="0"/>
                </a:lnTo>
                <a:lnTo>
                  <a:pt x="1067" y="0"/>
                </a:lnTo>
                <a:lnTo>
                  <a:pt x="0" y="2960"/>
                </a:lnTo>
                <a:close/>
              </a:path>
            </a:pathLst>
          </a:custGeom>
          <a:solidFill>
            <a:schemeClr val="accent1">
              <a:alpha val="7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606303" y="3207240"/>
            <a:ext cx="6041327" cy="1074846"/>
          </a:xfrm>
          <a:prstGeom prst="rect">
            <a:avLst/>
          </a:prstGeom>
          <a:noFill/>
        </p:spPr>
        <p:txBody>
          <a:bodyPr wrap="square" lIns="0" tIns="0" rIns="0" bIns="0" rtlCol="0">
            <a:spAutoFit/>
          </a:bodyPr>
          <a:lstStyle/>
          <a:p>
            <a:pPr algn="r">
              <a:lnSpc>
                <a:spcPts val="4400"/>
              </a:lnSpc>
            </a:pPr>
            <a:r>
              <a:rPr lang="en-US" sz="3200" cap="all" spc="70" dirty="0">
                <a:solidFill>
                  <a:schemeClr val="bg1"/>
                </a:solidFill>
                <a:latin typeface="Lato Black" panose="020F0A02020204030203" pitchFamily="34" charset="0"/>
              </a:rPr>
              <a:t>How is NStitch Solution an </a:t>
            </a:r>
            <a:r>
              <a:rPr lang="en-US" sz="3200" cap="all" spc="70" dirty="0">
                <a:solidFill>
                  <a:schemeClr val="accent6">
                    <a:lumMod val="25000"/>
                  </a:schemeClr>
                </a:solidFill>
                <a:latin typeface="Lato Black" panose="020F0A02020204030203" pitchFamily="34" charset="0"/>
              </a:rPr>
              <a:t>effort reducer? </a:t>
            </a:r>
          </a:p>
        </p:txBody>
      </p:sp>
      <p:cxnSp>
        <p:nvCxnSpPr>
          <p:cNvPr id="13" name="Straight Connector 12"/>
          <p:cNvCxnSpPr/>
          <p:nvPr/>
        </p:nvCxnSpPr>
        <p:spPr>
          <a:xfrm>
            <a:off x="8098990" y="4486126"/>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25"/>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724671"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7F2557F-1E99-62FD-270C-6A80B9DBF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9412" y="657373"/>
            <a:ext cx="1338218" cy="385722"/>
          </a:xfrm>
          <a:prstGeom prst="rect">
            <a:avLst/>
          </a:prstGeom>
        </p:spPr>
      </p:pic>
    </p:spTree>
    <p:extLst>
      <p:ext uri="{BB962C8B-B14F-4D97-AF65-F5344CB8AC3E}">
        <p14:creationId xmlns:p14="http://schemas.microsoft.com/office/powerpoint/2010/main" val="21954201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750"/>
                                        <p:tgtEl>
                                          <p:spTgt spid="1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75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750"/>
                                        <p:tgtEl>
                                          <p:spTgt spid="1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684611" y="370622"/>
            <a:ext cx="3205198" cy="814289"/>
            <a:chOff x="1286933" y="1553626"/>
            <a:chExt cx="3205198" cy="814289"/>
          </a:xfrm>
        </p:grpSpPr>
        <p:sp>
          <p:nvSpPr>
            <p:cNvPr id="17" name="TextBox 16"/>
            <p:cNvSpPr txBox="1"/>
            <p:nvPr/>
          </p:nvSpPr>
          <p:spPr>
            <a:xfrm>
              <a:off x="1286933" y="1553626"/>
              <a:ext cx="3205198" cy="307777"/>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Automated Production Order Generation</a:t>
              </a:r>
            </a:p>
          </p:txBody>
        </p:sp>
        <p:sp>
          <p:nvSpPr>
            <p:cNvPr id="19" name="TextBox 18"/>
            <p:cNvSpPr txBox="1"/>
            <p:nvPr/>
          </p:nvSpPr>
          <p:spPr>
            <a:xfrm>
              <a:off x="1286933" y="1955430"/>
              <a:ext cx="2451100" cy="412485"/>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Automatically generates production orders based on sales orders, transfer orders, or other customized criteria, faster turnaround times.</a:t>
              </a:r>
            </a:p>
          </p:txBody>
        </p:sp>
      </p:grpSp>
      <p:grpSp>
        <p:nvGrpSpPr>
          <p:cNvPr id="7" name="Group 6"/>
          <p:cNvGrpSpPr/>
          <p:nvPr/>
        </p:nvGrpSpPr>
        <p:grpSpPr>
          <a:xfrm>
            <a:off x="684610" y="1465859"/>
            <a:ext cx="3205197" cy="653398"/>
            <a:chOff x="1286932" y="2648863"/>
            <a:chExt cx="3205197" cy="653398"/>
          </a:xfrm>
        </p:grpSpPr>
        <p:sp>
          <p:nvSpPr>
            <p:cNvPr id="23" name="TextBox 22"/>
            <p:cNvSpPr txBox="1"/>
            <p:nvPr/>
          </p:nvSpPr>
          <p:spPr>
            <a:xfrm>
              <a:off x="1286932" y="2648863"/>
              <a:ext cx="3205197"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Defined Production Steps</a:t>
              </a:r>
            </a:p>
          </p:txBody>
        </p:sp>
        <p:sp>
          <p:nvSpPr>
            <p:cNvPr id="24" name="TextBox 23"/>
            <p:cNvSpPr txBox="1"/>
            <p:nvPr/>
          </p:nvSpPr>
          <p:spPr>
            <a:xfrm>
              <a:off x="1286933" y="2891123"/>
              <a:ext cx="2451100" cy="411138"/>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Ensures that each production stage is optimized for efficiency and that the final product meets the client's quality standards.</a:t>
              </a:r>
            </a:p>
          </p:txBody>
        </p:sp>
      </p:grpSp>
      <p:grpSp>
        <p:nvGrpSpPr>
          <p:cNvPr id="8" name="Group 7"/>
          <p:cNvGrpSpPr/>
          <p:nvPr/>
        </p:nvGrpSpPr>
        <p:grpSpPr>
          <a:xfrm>
            <a:off x="684611" y="2392057"/>
            <a:ext cx="3205196" cy="641198"/>
            <a:chOff x="1286933" y="3575061"/>
            <a:chExt cx="3205196" cy="641198"/>
          </a:xfrm>
        </p:grpSpPr>
        <p:sp>
          <p:nvSpPr>
            <p:cNvPr id="26" name="TextBox 25"/>
            <p:cNvSpPr txBox="1"/>
            <p:nvPr/>
          </p:nvSpPr>
          <p:spPr>
            <a:xfrm>
              <a:off x="1286933" y="3575061"/>
              <a:ext cx="3205196"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Accurate Inventory Management</a:t>
              </a:r>
            </a:p>
          </p:txBody>
        </p:sp>
        <p:sp>
          <p:nvSpPr>
            <p:cNvPr id="27" name="TextBox 26"/>
            <p:cNvSpPr txBox="1"/>
            <p:nvPr/>
          </p:nvSpPr>
          <p:spPr>
            <a:xfrm>
              <a:off x="1286933" y="3805121"/>
              <a:ext cx="2451100" cy="411138"/>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Updates raw materials inventory in real-time, ensuring the manufacturer can plan for potential material shortages and reduce lead times.</a:t>
              </a:r>
            </a:p>
          </p:txBody>
        </p:sp>
      </p:grpSp>
      <p:pic>
        <p:nvPicPr>
          <p:cNvPr id="9218" name="Picture 2" descr="Free Brown coarse wool sweater hung on back of woooden chair against white wall Stock Photo">
            <a:extLst>
              <a:ext uri="{FF2B5EF4-FFF2-40B4-BE49-F238E27FC236}">
                <a16:creationId xmlns:a16="http://schemas.microsoft.com/office/drawing/2014/main" id="{07630A4F-0C43-9367-F4DA-383087645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560" y="0"/>
            <a:ext cx="352044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D9ACAB78-E99D-4814-8031-6C61487FFD1A}"/>
              </a:ext>
            </a:extLst>
          </p:cNvPr>
          <p:cNvGrpSpPr/>
          <p:nvPr/>
        </p:nvGrpSpPr>
        <p:grpSpPr>
          <a:xfrm>
            <a:off x="684609" y="3292995"/>
            <a:ext cx="3205198" cy="654745"/>
            <a:chOff x="1286933" y="1553626"/>
            <a:chExt cx="3205198" cy="654745"/>
          </a:xfrm>
        </p:grpSpPr>
        <p:sp>
          <p:nvSpPr>
            <p:cNvPr id="28" name="TextBox 27">
              <a:extLst>
                <a:ext uri="{FF2B5EF4-FFF2-40B4-BE49-F238E27FC236}">
                  <a16:creationId xmlns:a16="http://schemas.microsoft.com/office/drawing/2014/main" id="{EAA6B55B-98F0-6DC4-F90F-F67C66FE11E8}"/>
                </a:ext>
              </a:extLst>
            </p:cNvPr>
            <p:cNvSpPr txBox="1"/>
            <p:nvPr/>
          </p:nvSpPr>
          <p:spPr>
            <a:xfrm>
              <a:off x="1286933" y="1553626"/>
              <a:ext cx="3205198"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Easy Monitoring</a:t>
              </a:r>
            </a:p>
          </p:txBody>
        </p:sp>
        <p:sp>
          <p:nvSpPr>
            <p:cNvPr id="29" name="TextBox 28">
              <a:extLst>
                <a:ext uri="{FF2B5EF4-FFF2-40B4-BE49-F238E27FC236}">
                  <a16:creationId xmlns:a16="http://schemas.microsoft.com/office/drawing/2014/main" id="{12670484-D89A-00E4-6CC2-D6D4E49D8712}"/>
                </a:ext>
              </a:extLst>
            </p:cNvPr>
            <p:cNvSpPr txBox="1"/>
            <p:nvPr/>
          </p:nvSpPr>
          <p:spPr>
            <a:xfrm>
              <a:off x="1286933" y="1795886"/>
              <a:ext cx="2451100" cy="412485"/>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Provides a high-level overview of the manufacturing process, enabling easy production progress monitoring.</a:t>
              </a:r>
            </a:p>
          </p:txBody>
        </p:sp>
      </p:grpSp>
      <p:grpSp>
        <p:nvGrpSpPr>
          <p:cNvPr id="30" name="Group 29">
            <a:extLst>
              <a:ext uri="{FF2B5EF4-FFF2-40B4-BE49-F238E27FC236}">
                <a16:creationId xmlns:a16="http://schemas.microsoft.com/office/drawing/2014/main" id="{D362A074-C4AA-4F55-C3DB-FCCE1D1AD9D4}"/>
              </a:ext>
            </a:extLst>
          </p:cNvPr>
          <p:cNvGrpSpPr/>
          <p:nvPr/>
        </p:nvGrpSpPr>
        <p:grpSpPr>
          <a:xfrm>
            <a:off x="684609" y="4220172"/>
            <a:ext cx="3205197" cy="513681"/>
            <a:chOff x="1286932" y="2648863"/>
            <a:chExt cx="3205197" cy="513681"/>
          </a:xfrm>
        </p:grpSpPr>
        <p:sp>
          <p:nvSpPr>
            <p:cNvPr id="31" name="TextBox 30">
              <a:extLst>
                <a:ext uri="{FF2B5EF4-FFF2-40B4-BE49-F238E27FC236}">
                  <a16:creationId xmlns:a16="http://schemas.microsoft.com/office/drawing/2014/main" id="{BDF51352-2254-20EB-07B2-3C1723CE3B98}"/>
                </a:ext>
              </a:extLst>
            </p:cNvPr>
            <p:cNvSpPr txBox="1"/>
            <p:nvPr/>
          </p:nvSpPr>
          <p:spPr>
            <a:xfrm>
              <a:off x="1286932" y="2648863"/>
              <a:ext cx="3205197"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Customizable</a:t>
              </a:r>
            </a:p>
          </p:txBody>
        </p:sp>
        <p:sp>
          <p:nvSpPr>
            <p:cNvPr id="32" name="TextBox 31">
              <a:extLst>
                <a:ext uri="{FF2B5EF4-FFF2-40B4-BE49-F238E27FC236}">
                  <a16:creationId xmlns:a16="http://schemas.microsoft.com/office/drawing/2014/main" id="{2BBDD8A4-DC64-5913-6C64-C35C24633CFC}"/>
                </a:ext>
              </a:extLst>
            </p:cNvPr>
            <p:cNvSpPr txBox="1"/>
            <p:nvPr/>
          </p:nvSpPr>
          <p:spPr>
            <a:xfrm>
              <a:off x="1286933" y="2891123"/>
              <a:ext cx="2451100" cy="271421"/>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This solution is fully customizable to suit the specific needs of each business.</a:t>
              </a:r>
            </a:p>
          </p:txBody>
        </p:sp>
      </p:grpSp>
      <p:pic>
        <p:nvPicPr>
          <p:cNvPr id="33" name="Picture 32" descr="Logo, company name&#10;&#10;Description automatically generated">
            <a:extLst>
              <a:ext uri="{FF2B5EF4-FFF2-40B4-BE49-F238E27FC236}">
                <a16:creationId xmlns:a16="http://schemas.microsoft.com/office/drawing/2014/main" id="{893BAF70-DDE9-D2F6-8135-9320646012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954" b="33868"/>
          <a:stretch/>
        </p:blipFill>
        <p:spPr>
          <a:xfrm>
            <a:off x="7142661" y="370622"/>
            <a:ext cx="1413755" cy="454915"/>
          </a:xfrm>
          <a:prstGeom prst="rect">
            <a:avLst/>
          </a:prstGeom>
        </p:spPr>
      </p:pic>
    </p:spTree>
    <p:extLst>
      <p:ext uri="{BB962C8B-B14F-4D97-AF65-F5344CB8AC3E}">
        <p14:creationId xmlns:p14="http://schemas.microsoft.com/office/powerpoint/2010/main" val="30664859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3">
            <a:extLst>
              <a:ext uri="{FF2B5EF4-FFF2-40B4-BE49-F238E27FC236}">
                <a16:creationId xmlns:a16="http://schemas.microsoft.com/office/drawing/2014/main" id="{398E20AA-6327-CE6A-A9FC-89E6B531EB30}"/>
              </a:ext>
            </a:extLst>
          </p:cNvPr>
          <p:cNvSpPr>
            <a:spLocks/>
          </p:cNvSpPr>
          <p:nvPr/>
        </p:nvSpPr>
        <p:spPr bwMode="auto">
          <a:xfrm flipH="1">
            <a:off x="0" y="0"/>
            <a:ext cx="4669666" cy="51435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711603" y="395621"/>
            <a:ext cx="3060797" cy="1000274"/>
          </a:xfrm>
          <a:prstGeom prst="rect">
            <a:avLst/>
          </a:prstGeom>
          <a:noFill/>
        </p:spPr>
        <p:txBody>
          <a:bodyPr wrap="square" lIns="0" tIns="0" rIns="0" bIns="0" rtlCol="0">
            <a:spAutoFit/>
          </a:bodyPr>
          <a:lstStyle/>
          <a:p>
            <a:pPr>
              <a:lnSpc>
                <a:spcPts val="2600"/>
              </a:lnSpc>
            </a:pPr>
            <a:r>
              <a:rPr lang="en-US" sz="2600" cap="all" spc="70" dirty="0">
                <a:solidFill>
                  <a:schemeClr val="accent1"/>
                </a:solidFill>
                <a:latin typeface="Lato Black" panose="020F0A02020204030203" pitchFamily="34" charset="0"/>
              </a:rPr>
              <a:t>A </a:t>
            </a:r>
            <a:r>
              <a:rPr lang="en-US" sz="2600" cap="all" spc="70" dirty="0">
                <a:solidFill>
                  <a:schemeClr val="tx2"/>
                </a:solidFill>
                <a:latin typeface="Lato Black" panose="020F0A02020204030203" pitchFamily="34" charset="0"/>
              </a:rPr>
              <a:t>great advantage </a:t>
            </a:r>
            <a:r>
              <a:rPr lang="en-US" sz="2600" cap="all" spc="70" dirty="0">
                <a:solidFill>
                  <a:schemeClr val="accent1"/>
                </a:solidFill>
                <a:latin typeface="Lato Black" panose="020F0A02020204030203" pitchFamily="34" charset="0"/>
              </a:rPr>
              <a:t>for Manufacturers </a:t>
            </a:r>
          </a:p>
        </p:txBody>
      </p:sp>
      <p:cxnSp>
        <p:nvCxnSpPr>
          <p:cNvPr id="6" name="Straight Connector 5"/>
          <p:cNvCxnSpPr/>
          <p:nvPr/>
        </p:nvCxnSpPr>
        <p:spPr>
          <a:xfrm>
            <a:off x="4711603" y="1532137"/>
            <a:ext cx="5486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Placeholder 17" descr="A person sitting on a bed&#10;&#10;Description automatically generated with low confidence">
            <a:extLst>
              <a:ext uri="{FF2B5EF4-FFF2-40B4-BE49-F238E27FC236}">
                <a16:creationId xmlns:a16="http://schemas.microsoft.com/office/drawing/2014/main" id="{75410C85-46E6-296A-242D-D0FE352943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66" r="1466"/>
          <a:stretch>
            <a:fillRect/>
          </a:stretch>
        </p:blipFill>
        <p:spPr/>
      </p:pic>
      <p:grpSp>
        <p:nvGrpSpPr>
          <p:cNvPr id="3" name="Group 2">
            <a:extLst>
              <a:ext uri="{FF2B5EF4-FFF2-40B4-BE49-F238E27FC236}">
                <a16:creationId xmlns:a16="http://schemas.microsoft.com/office/drawing/2014/main" id="{5F27AD3D-D0ED-F67E-82B3-CBD8E3814D31}"/>
              </a:ext>
            </a:extLst>
          </p:cNvPr>
          <p:cNvGrpSpPr/>
          <p:nvPr/>
        </p:nvGrpSpPr>
        <p:grpSpPr>
          <a:xfrm>
            <a:off x="4711603" y="2037333"/>
            <a:ext cx="3205198" cy="509558"/>
            <a:chOff x="1286932" y="1717293"/>
            <a:chExt cx="3205198" cy="509558"/>
          </a:xfrm>
        </p:grpSpPr>
        <p:sp>
          <p:nvSpPr>
            <p:cNvPr id="9" name="TextBox 8">
              <a:extLst>
                <a:ext uri="{FF2B5EF4-FFF2-40B4-BE49-F238E27FC236}">
                  <a16:creationId xmlns:a16="http://schemas.microsoft.com/office/drawing/2014/main" id="{DD599284-77F0-2415-E402-867FB7450450}"/>
                </a:ext>
              </a:extLst>
            </p:cNvPr>
            <p:cNvSpPr txBox="1"/>
            <p:nvPr/>
          </p:nvSpPr>
          <p:spPr>
            <a:xfrm>
              <a:off x="1286932" y="1717293"/>
              <a:ext cx="3205198"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Increased Efficiency</a:t>
              </a:r>
            </a:p>
          </p:txBody>
        </p:sp>
        <p:sp>
          <p:nvSpPr>
            <p:cNvPr id="10" name="TextBox 9">
              <a:extLst>
                <a:ext uri="{FF2B5EF4-FFF2-40B4-BE49-F238E27FC236}">
                  <a16:creationId xmlns:a16="http://schemas.microsoft.com/office/drawing/2014/main" id="{2FEF1E1A-C196-4DE1-B74E-98AA216ACDFF}"/>
                </a:ext>
              </a:extLst>
            </p:cNvPr>
            <p:cNvSpPr txBox="1"/>
            <p:nvPr/>
          </p:nvSpPr>
          <p:spPr>
            <a:xfrm>
              <a:off x="1286933" y="1955430"/>
              <a:ext cx="2451100" cy="271421"/>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Streamlines the manufacturing process, reducing the time required to produce finished goods. </a:t>
              </a:r>
            </a:p>
          </p:txBody>
        </p:sp>
      </p:grpSp>
      <p:grpSp>
        <p:nvGrpSpPr>
          <p:cNvPr id="11" name="Group 10">
            <a:extLst>
              <a:ext uri="{FF2B5EF4-FFF2-40B4-BE49-F238E27FC236}">
                <a16:creationId xmlns:a16="http://schemas.microsoft.com/office/drawing/2014/main" id="{538F8A8E-384F-6B79-1E86-904261DF5392}"/>
              </a:ext>
            </a:extLst>
          </p:cNvPr>
          <p:cNvGrpSpPr/>
          <p:nvPr/>
        </p:nvGrpSpPr>
        <p:grpSpPr>
          <a:xfrm>
            <a:off x="4711603" y="2838892"/>
            <a:ext cx="3205197" cy="795809"/>
            <a:chOff x="1286932" y="2648863"/>
            <a:chExt cx="3205197" cy="795809"/>
          </a:xfrm>
        </p:grpSpPr>
        <p:sp>
          <p:nvSpPr>
            <p:cNvPr id="12" name="TextBox 11">
              <a:extLst>
                <a:ext uri="{FF2B5EF4-FFF2-40B4-BE49-F238E27FC236}">
                  <a16:creationId xmlns:a16="http://schemas.microsoft.com/office/drawing/2014/main" id="{D4F3D90E-AB52-0079-92D9-9AD9F0339694}"/>
                </a:ext>
              </a:extLst>
            </p:cNvPr>
            <p:cNvSpPr txBox="1"/>
            <p:nvPr/>
          </p:nvSpPr>
          <p:spPr>
            <a:xfrm>
              <a:off x="1286932" y="2648863"/>
              <a:ext cx="3205197"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Improved Quality Control</a:t>
              </a:r>
            </a:p>
          </p:txBody>
        </p:sp>
        <p:sp>
          <p:nvSpPr>
            <p:cNvPr id="13" name="TextBox 12">
              <a:extLst>
                <a:ext uri="{FF2B5EF4-FFF2-40B4-BE49-F238E27FC236}">
                  <a16:creationId xmlns:a16="http://schemas.microsoft.com/office/drawing/2014/main" id="{72442D7F-855C-E5A0-D1C8-32030B9AE345}"/>
                </a:ext>
              </a:extLst>
            </p:cNvPr>
            <p:cNvSpPr txBox="1"/>
            <p:nvPr/>
          </p:nvSpPr>
          <p:spPr>
            <a:xfrm>
              <a:off x="1286933" y="2891123"/>
              <a:ext cx="2451100" cy="553549"/>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The defined production steps and automated recording of service charges and costs ensure that the final product meets the client's quality standards.</a:t>
              </a:r>
            </a:p>
          </p:txBody>
        </p:sp>
      </p:grpSp>
      <p:grpSp>
        <p:nvGrpSpPr>
          <p:cNvPr id="14" name="Group 13">
            <a:extLst>
              <a:ext uri="{FF2B5EF4-FFF2-40B4-BE49-F238E27FC236}">
                <a16:creationId xmlns:a16="http://schemas.microsoft.com/office/drawing/2014/main" id="{860E7ACB-4AA3-C751-2FCD-6CC04C9BFDB7}"/>
              </a:ext>
            </a:extLst>
          </p:cNvPr>
          <p:cNvGrpSpPr/>
          <p:nvPr/>
        </p:nvGrpSpPr>
        <p:grpSpPr>
          <a:xfrm>
            <a:off x="4711604" y="3895101"/>
            <a:ext cx="3205196" cy="501481"/>
            <a:chOff x="1286933" y="3575061"/>
            <a:chExt cx="3205196" cy="501481"/>
          </a:xfrm>
        </p:grpSpPr>
        <p:sp>
          <p:nvSpPr>
            <p:cNvPr id="15" name="TextBox 14">
              <a:extLst>
                <a:ext uri="{FF2B5EF4-FFF2-40B4-BE49-F238E27FC236}">
                  <a16:creationId xmlns:a16="http://schemas.microsoft.com/office/drawing/2014/main" id="{3F11FD95-055A-B95A-CAC2-3ADB9AF5AFED}"/>
                </a:ext>
              </a:extLst>
            </p:cNvPr>
            <p:cNvSpPr txBox="1"/>
            <p:nvPr/>
          </p:nvSpPr>
          <p:spPr>
            <a:xfrm>
              <a:off x="1286933" y="3575061"/>
              <a:ext cx="3205196"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Cost-Effective and Scalable</a:t>
              </a:r>
            </a:p>
          </p:txBody>
        </p:sp>
        <p:sp>
          <p:nvSpPr>
            <p:cNvPr id="16" name="TextBox 15">
              <a:extLst>
                <a:ext uri="{FF2B5EF4-FFF2-40B4-BE49-F238E27FC236}">
                  <a16:creationId xmlns:a16="http://schemas.microsoft.com/office/drawing/2014/main" id="{A71588A1-5E60-B992-9A84-BDCC6F0E0388}"/>
                </a:ext>
              </a:extLst>
            </p:cNvPr>
            <p:cNvSpPr txBox="1"/>
            <p:nvPr/>
          </p:nvSpPr>
          <p:spPr>
            <a:xfrm>
              <a:off x="1286933" y="3805121"/>
              <a:ext cx="2451100" cy="271421"/>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Helps manufacturers to optimize their production lines and is scalable.</a:t>
              </a:r>
            </a:p>
          </p:txBody>
        </p:sp>
      </p:grpSp>
      <p:pic>
        <p:nvPicPr>
          <p:cNvPr id="20" name="Picture 19">
            <a:extLst>
              <a:ext uri="{FF2B5EF4-FFF2-40B4-BE49-F238E27FC236}">
                <a16:creationId xmlns:a16="http://schemas.microsoft.com/office/drawing/2014/main" id="{607937AF-4988-5EE8-1E67-188752228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37" y="4203721"/>
            <a:ext cx="1338218" cy="385722"/>
          </a:xfrm>
          <a:prstGeom prst="rect">
            <a:avLst/>
          </a:prstGeom>
        </p:spPr>
      </p:pic>
    </p:spTree>
    <p:extLst>
      <p:ext uri="{BB962C8B-B14F-4D97-AF65-F5344CB8AC3E}">
        <p14:creationId xmlns:p14="http://schemas.microsoft.com/office/powerpoint/2010/main" val="403826478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harpenSoften amount="-88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1CA8C-C101-7E3A-B599-4A9EA84B21CC}"/>
              </a:ext>
            </a:extLst>
          </p:cNvPr>
          <p:cNvSpPr/>
          <p:nvPr/>
        </p:nvSpPr>
        <p:spPr>
          <a:xfrm>
            <a:off x="303806" y="493850"/>
            <a:ext cx="8197256" cy="3291766"/>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38174" y="905256"/>
            <a:ext cx="6430138" cy="450511"/>
          </a:xfrm>
        </p:spPr>
        <p:txBody>
          <a:bodyPr/>
          <a:lstStyle/>
          <a:p>
            <a:r>
              <a:rPr lang="en-US" dirty="0">
                <a:solidFill>
                  <a:schemeClr val="tx2"/>
                </a:solidFill>
              </a:rPr>
              <a:t>Naked Wardrobe </a:t>
            </a:r>
            <a:r>
              <a:rPr lang="en-US" dirty="0">
                <a:solidFill>
                  <a:schemeClr val="tx1"/>
                </a:solidFill>
              </a:rPr>
              <a:t>- (A Case Study)</a:t>
            </a:r>
          </a:p>
        </p:txBody>
      </p:sp>
      <p:sp>
        <p:nvSpPr>
          <p:cNvPr id="4" name="TextBox 3"/>
          <p:cNvSpPr txBox="1"/>
          <p:nvPr/>
        </p:nvSpPr>
        <p:spPr>
          <a:xfrm>
            <a:off x="638174" y="1499647"/>
            <a:ext cx="5726050" cy="982257"/>
          </a:xfrm>
          <a:prstGeom prst="rect">
            <a:avLst/>
          </a:prstGeom>
          <a:noFill/>
        </p:spPr>
        <p:txBody>
          <a:bodyPr wrap="square" lIns="0" tIns="0" rIns="0" bIns="0" rtlCol="0">
            <a:spAutoFit/>
          </a:bodyPr>
          <a:lstStyle/>
          <a:p>
            <a:pPr>
              <a:lnSpc>
                <a:spcPct val="150000"/>
              </a:lnSpc>
              <a:spcAft>
                <a:spcPts val="1200"/>
              </a:spcAft>
            </a:pPr>
            <a:r>
              <a:rPr lang="en-US" sz="1100" dirty="0">
                <a:latin typeface="Lato" panose="020F0502020204030203" pitchFamily="34" charset="0"/>
              </a:rPr>
              <a:t>Naked Wardrobe, a fashion brand that strives to empower women of all body types, was established by three sisters. With a focus on offering trendy clothing, the company has experienced rapid yearly growth for over a decade due to its dedication to producing high-quality products, providing unique options, and keeping up with the latest fashion trends.</a:t>
            </a:r>
          </a:p>
        </p:txBody>
      </p:sp>
      <p:pic>
        <p:nvPicPr>
          <p:cNvPr id="8" name="Picture 7">
            <a:extLst>
              <a:ext uri="{FF2B5EF4-FFF2-40B4-BE49-F238E27FC236}">
                <a16:creationId xmlns:a16="http://schemas.microsoft.com/office/drawing/2014/main" id="{0A14596B-F2F4-E21D-B268-11553BE87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287" y="4263928"/>
            <a:ext cx="1338218" cy="385722"/>
          </a:xfrm>
          <a:prstGeom prst="rect">
            <a:avLst/>
          </a:prstGeom>
        </p:spPr>
      </p:pic>
    </p:spTree>
    <p:extLst>
      <p:ext uri="{BB962C8B-B14F-4D97-AF65-F5344CB8AC3E}">
        <p14:creationId xmlns:p14="http://schemas.microsoft.com/office/powerpoint/2010/main" val="204470162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20000"/>
                <a:lumOff val="80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491213-E91E-648F-61B3-8006F990BA0E}"/>
              </a:ext>
            </a:extLst>
          </p:cNvPr>
          <p:cNvSpPr/>
          <p:nvPr/>
        </p:nvSpPr>
        <p:spPr>
          <a:xfrm>
            <a:off x="301426" y="308800"/>
            <a:ext cx="8197256" cy="25880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38175" y="595976"/>
            <a:ext cx="2882265" cy="302592"/>
          </a:xfrm>
        </p:spPr>
        <p:txBody>
          <a:bodyPr/>
          <a:lstStyle/>
          <a:p>
            <a:r>
              <a:rPr lang="en-US" dirty="0">
                <a:solidFill>
                  <a:schemeClr val="tx1"/>
                </a:solidFill>
              </a:rPr>
              <a:t>The Challenge</a:t>
            </a:r>
          </a:p>
        </p:txBody>
      </p:sp>
      <p:sp>
        <p:nvSpPr>
          <p:cNvPr id="4" name="TextBox 3"/>
          <p:cNvSpPr txBox="1"/>
          <p:nvPr/>
        </p:nvSpPr>
        <p:spPr>
          <a:xfrm>
            <a:off x="638175" y="1204701"/>
            <a:ext cx="5552314" cy="1236172"/>
          </a:xfrm>
          <a:prstGeom prst="rect">
            <a:avLst/>
          </a:prstGeom>
          <a:noFill/>
        </p:spPr>
        <p:txBody>
          <a:bodyPr wrap="square" lIns="0" tIns="0" rIns="0" bIns="0" rtlCol="0">
            <a:spAutoFit/>
          </a:bodyPr>
          <a:lstStyle/>
          <a:p>
            <a:pPr>
              <a:lnSpc>
                <a:spcPct val="150000"/>
              </a:lnSpc>
              <a:spcAft>
                <a:spcPts val="1200"/>
              </a:spcAft>
            </a:pPr>
            <a:r>
              <a:rPr lang="en-US" sz="1100" dirty="0">
                <a:latin typeface="Lato" panose="020F0502020204030203" pitchFamily="34" charset="0"/>
              </a:rPr>
              <a:t>The current ERP system Naked Wardrobe utilized had limited functionality and could only handle basic tasks such as shipping, inventory management, and frontline operations. Additionally, the company is using separate software, such as ShipStation for parcel shipment and Magento M1 for eCommerce management. Relying heavily on manual processes to run operations negatively impacts productivity and growth.</a:t>
            </a:r>
          </a:p>
        </p:txBody>
      </p:sp>
      <p:sp>
        <p:nvSpPr>
          <p:cNvPr id="5" name="Text Placeholder 1">
            <a:extLst>
              <a:ext uri="{FF2B5EF4-FFF2-40B4-BE49-F238E27FC236}">
                <a16:creationId xmlns:a16="http://schemas.microsoft.com/office/drawing/2014/main" id="{E51B55E3-E9EB-9953-DEEE-3772F74E4003}"/>
              </a:ext>
            </a:extLst>
          </p:cNvPr>
          <p:cNvSpPr txBox="1">
            <a:spLocks/>
          </p:cNvSpPr>
          <p:nvPr/>
        </p:nvSpPr>
        <p:spPr>
          <a:xfrm>
            <a:off x="635794" y="3109263"/>
            <a:ext cx="2656046" cy="361227"/>
          </a:xfrm>
          <a:prstGeom prst="rect">
            <a:avLst/>
          </a:prstGeom>
        </p:spPr>
        <p:txBody>
          <a:bodyPr lIns="0" tIns="0" rIns="0" bIns="0">
            <a:noAutofit/>
          </a:bodyPr>
          <a:lstStyle>
            <a:lvl1pPr marL="0" indent="0" algn="l" defTabSz="685800" rtl="0" eaLnBrk="1" latinLnBrk="0" hangingPunct="1">
              <a:lnSpc>
                <a:spcPct val="90000"/>
              </a:lnSpc>
              <a:spcBef>
                <a:spcPts val="0"/>
              </a:spcBef>
              <a:buFontTx/>
              <a:buNone/>
              <a:defRPr sz="2400" kern="1200" cap="all" spc="50" baseline="0">
                <a:solidFill>
                  <a:schemeClr val="accent1"/>
                </a:solidFill>
                <a:latin typeface="Lato Black" panose="020F0A0202020403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accent1">
                    <a:lumMod val="20000"/>
                    <a:lumOff val="80000"/>
                  </a:schemeClr>
                </a:solidFill>
              </a:rPr>
              <a:t>The Solution</a:t>
            </a:r>
          </a:p>
        </p:txBody>
      </p:sp>
      <p:sp>
        <p:nvSpPr>
          <p:cNvPr id="6" name="TextBox 5">
            <a:extLst>
              <a:ext uri="{FF2B5EF4-FFF2-40B4-BE49-F238E27FC236}">
                <a16:creationId xmlns:a16="http://schemas.microsoft.com/office/drawing/2014/main" id="{1E6FEB30-1974-2B73-5F02-08A673FC1479}"/>
              </a:ext>
            </a:extLst>
          </p:cNvPr>
          <p:cNvSpPr txBox="1"/>
          <p:nvPr/>
        </p:nvSpPr>
        <p:spPr>
          <a:xfrm>
            <a:off x="635794" y="3565268"/>
            <a:ext cx="4567142" cy="728341"/>
          </a:xfrm>
          <a:prstGeom prst="rect">
            <a:avLst/>
          </a:prstGeom>
          <a:noFill/>
        </p:spPr>
        <p:txBody>
          <a:bodyPr wrap="square" lIns="0" tIns="0" rIns="0" bIns="0" rtlCol="0">
            <a:spAutoFit/>
          </a:bodyPr>
          <a:lstStyle/>
          <a:p>
            <a:pPr>
              <a:lnSpc>
                <a:spcPct val="150000"/>
              </a:lnSpc>
              <a:spcAft>
                <a:spcPts val="1200"/>
              </a:spcAft>
            </a:pPr>
            <a:r>
              <a:rPr lang="en-US" sz="1100" dirty="0">
                <a:solidFill>
                  <a:schemeClr val="bg1"/>
                </a:solidFill>
                <a:latin typeface="Lato" panose="020F0502020204030203" pitchFamily="34" charset="0"/>
              </a:rPr>
              <a:t>Naked Wardrobe was able to carry out its daily financial, procurement, manufacturing, inventory, sales, and CRM functions all in one place with the help of Folio3's implementation of NStitch Software.</a:t>
            </a:r>
          </a:p>
        </p:txBody>
      </p:sp>
      <p:pic>
        <p:nvPicPr>
          <p:cNvPr id="9" name="Picture 8">
            <a:extLst>
              <a:ext uri="{FF2B5EF4-FFF2-40B4-BE49-F238E27FC236}">
                <a16:creationId xmlns:a16="http://schemas.microsoft.com/office/drawing/2014/main" id="{945F8C01-BC2A-DC14-2A83-E2BA82F4A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287" y="4263928"/>
            <a:ext cx="1338218" cy="385722"/>
          </a:xfrm>
          <a:prstGeom prst="rect">
            <a:avLst/>
          </a:prstGeom>
        </p:spPr>
      </p:pic>
    </p:spTree>
    <p:extLst>
      <p:ext uri="{BB962C8B-B14F-4D97-AF65-F5344CB8AC3E}">
        <p14:creationId xmlns:p14="http://schemas.microsoft.com/office/powerpoint/2010/main" val="218299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491213-E91E-648F-61B3-8006F990BA0E}"/>
              </a:ext>
            </a:extLst>
          </p:cNvPr>
          <p:cNvSpPr/>
          <p:nvPr/>
        </p:nvSpPr>
        <p:spPr>
          <a:xfrm>
            <a:off x="201168" y="237743"/>
            <a:ext cx="8723376" cy="4681729"/>
          </a:xfrm>
          <a:prstGeom prst="rect">
            <a:avLst/>
          </a:prstGeom>
          <a:gradFill>
            <a:gsLst>
              <a:gs pos="0">
                <a:schemeClr val="tx1">
                  <a:lumMod val="50000"/>
                  <a:lumOff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45318" y="726853"/>
            <a:ext cx="2882265" cy="302592"/>
          </a:xfrm>
        </p:spPr>
        <p:txBody>
          <a:bodyPr/>
          <a:lstStyle/>
          <a:p>
            <a:r>
              <a:rPr lang="en-US" dirty="0">
                <a:solidFill>
                  <a:schemeClr val="accent1">
                    <a:lumMod val="20000"/>
                    <a:lumOff val="80000"/>
                  </a:schemeClr>
                </a:solidFill>
              </a:rPr>
              <a:t>The Result</a:t>
            </a:r>
          </a:p>
        </p:txBody>
      </p:sp>
      <p:sp>
        <p:nvSpPr>
          <p:cNvPr id="4" name="TextBox 3"/>
          <p:cNvSpPr txBox="1"/>
          <p:nvPr/>
        </p:nvSpPr>
        <p:spPr>
          <a:xfrm>
            <a:off x="645318" y="1335578"/>
            <a:ext cx="5552314" cy="1490088"/>
          </a:xfrm>
          <a:prstGeom prst="rect">
            <a:avLst/>
          </a:prstGeom>
          <a:noFill/>
        </p:spPr>
        <p:txBody>
          <a:bodyPr wrap="square" lIns="0" tIns="0" rIns="0" bIns="0" rtlCol="0">
            <a:spAutoFit/>
          </a:bodyPr>
          <a:lstStyle/>
          <a:p>
            <a:pPr>
              <a:lnSpc>
                <a:spcPct val="150000"/>
              </a:lnSpc>
              <a:spcAft>
                <a:spcPts val="1200"/>
              </a:spcAft>
            </a:pPr>
            <a:r>
              <a:rPr lang="en-US" sz="1100" dirty="0">
                <a:solidFill>
                  <a:schemeClr val="accent1">
                    <a:lumMod val="20000"/>
                    <a:lumOff val="80000"/>
                  </a:schemeClr>
                </a:solidFill>
                <a:latin typeface="Lato" panose="020F0502020204030203" pitchFamily="34" charset="0"/>
              </a:rPr>
              <a:t>With the implementation of NStitch by Folio3, Naked Wardrobe could streamline its day-to-day financials, procurement, manufacturing, inventory, sales, and CRM functions. This resulted in increased ease, transparency, and flexibility in their processes. Additionally, the teams were able to have clear visibility into the various stages of manufacturing, such as cutting, sewing, and embroidery. By utilizing a single platform instead of multiple tools, tasks could be completed with just a few clicks, saving the company significant time.</a:t>
            </a:r>
          </a:p>
        </p:txBody>
      </p:sp>
      <p:pic>
        <p:nvPicPr>
          <p:cNvPr id="9" name="Picture 8">
            <a:extLst>
              <a:ext uri="{FF2B5EF4-FFF2-40B4-BE49-F238E27FC236}">
                <a16:creationId xmlns:a16="http://schemas.microsoft.com/office/drawing/2014/main" id="{945F8C01-BC2A-DC14-2A83-E2BA82F4A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287" y="4263928"/>
            <a:ext cx="1338218" cy="385722"/>
          </a:xfrm>
          <a:prstGeom prst="rect">
            <a:avLst/>
          </a:prstGeom>
        </p:spPr>
      </p:pic>
    </p:spTree>
    <p:extLst>
      <p:ext uri="{BB962C8B-B14F-4D97-AF65-F5344CB8AC3E}">
        <p14:creationId xmlns:p14="http://schemas.microsoft.com/office/powerpoint/2010/main" val="376217671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23"/>
          <p:cNvSpPr>
            <a:spLocks/>
          </p:cNvSpPr>
          <p:nvPr/>
        </p:nvSpPr>
        <p:spPr bwMode="auto">
          <a:xfrm>
            <a:off x="4474334" y="0"/>
            <a:ext cx="4669666" cy="51435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5"/>
          <p:cNvSpPr>
            <a:spLocks/>
          </p:cNvSpPr>
          <p:nvPr/>
        </p:nvSpPr>
        <p:spPr bwMode="auto">
          <a:xfrm>
            <a:off x="4474174"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342149" y="545330"/>
            <a:ext cx="3634754" cy="403508"/>
          </a:xfrm>
          <a:prstGeom prst="rect">
            <a:avLst/>
          </a:prstGeom>
          <a:noFill/>
        </p:spPr>
        <p:txBody>
          <a:bodyPr wrap="square" lIns="0" tIns="0" rIns="0" bIns="0" rtlCol="0">
            <a:spAutoFit/>
          </a:bodyPr>
          <a:lstStyle/>
          <a:p>
            <a:pPr>
              <a:lnSpc>
                <a:spcPts val="3400"/>
              </a:lnSpc>
            </a:pPr>
            <a:r>
              <a:rPr lang="en-US" sz="2800" cap="all" spc="70" dirty="0">
                <a:solidFill>
                  <a:schemeClr val="accent1"/>
                </a:solidFill>
                <a:latin typeface="Lato Black" panose="020F0A02020204030203" pitchFamily="34" charset="0"/>
              </a:rPr>
              <a:t>Conclusion</a:t>
            </a:r>
            <a:endParaRPr lang="en-US" sz="2800" cap="all" spc="70" dirty="0">
              <a:solidFill>
                <a:schemeClr val="accent2"/>
              </a:solidFill>
              <a:latin typeface="Lato Black" panose="020F0A02020204030203" pitchFamily="34" charset="0"/>
            </a:endParaRPr>
          </a:p>
        </p:txBody>
      </p:sp>
      <p:sp>
        <p:nvSpPr>
          <p:cNvPr id="25" name="Freeform 5"/>
          <p:cNvSpPr>
            <a:spLocks/>
          </p:cNvSpPr>
          <p:nvPr/>
        </p:nvSpPr>
        <p:spPr bwMode="auto">
          <a:xfrm>
            <a:off x="5199005"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80310B3-AF7A-B16C-7921-24A24BC4487B}"/>
              </a:ext>
            </a:extLst>
          </p:cNvPr>
          <p:cNvSpPr txBox="1"/>
          <p:nvPr/>
        </p:nvSpPr>
        <p:spPr>
          <a:xfrm>
            <a:off x="342149" y="1335055"/>
            <a:ext cx="4065259" cy="2047099"/>
          </a:xfrm>
          <a:prstGeom prst="rect">
            <a:avLst/>
          </a:prstGeom>
          <a:noFill/>
        </p:spPr>
        <p:txBody>
          <a:bodyPr wrap="square" lIns="0" tIns="0" rIns="0" bIns="0" rtlCol="0">
            <a:spAutoFit/>
          </a:bodyPr>
          <a:lstStyle/>
          <a:p>
            <a:pPr>
              <a:lnSpc>
                <a:spcPct val="150000"/>
              </a:lnSpc>
              <a:spcAft>
                <a:spcPts val="1200"/>
              </a:spcAft>
            </a:pPr>
            <a:r>
              <a:rPr lang="en-US" sz="1000" dirty="0">
                <a:latin typeface="Lato" panose="020F0502020204030203" pitchFamily="34" charset="0"/>
              </a:rPr>
              <a:t>Folio3's NStitch manufacturing solution offers several benefits to fashion businesses, including streamlined production processes, reduced lead times, improved efficiency, increased profitability, and enhanced quality control. By leveraging its automated production order generation process, customizable manufacturing steps, and seamless integration with NetSuite's ERP system, fashion businesses can optimize their production lines, reduce costs, and effectively meet customer demand. Case studies of successful implementations, such as Naked Wardrobe, demonstrate the tangible benefits of the solution in real-world scenarios.</a:t>
            </a:r>
          </a:p>
        </p:txBody>
      </p:sp>
      <p:pic>
        <p:nvPicPr>
          <p:cNvPr id="5" name="Picture 4">
            <a:extLst>
              <a:ext uri="{FF2B5EF4-FFF2-40B4-BE49-F238E27FC236}">
                <a16:creationId xmlns:a16="http://schemas.microsoft.com/office/drawing/2014/main" id="{FCBEDB9A-993B-528C-376C-F64D15981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287" y="4263928"/>
            <a:ext cx="1338218" cy="385722"/>
          </a:xfrm>
          <a:prstGeom prst="rect">
            <a:avLst/>
          </a:prstGeom>
        </p:spPr>
      </p:pic>
    </p:spTree>
    <p:extLst>
      <p:ext uri="{BB962C8B-B14F-4D97-AF65-F5344CB8AC3E}">
        <p14:creationId xmlns:p14="http://schemas.microsoft.com/office/powerpoint/2010/main" val="241204432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750"/>
                                        <p:tgtEl>
                                          <p:spTgt spid="40"/>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750"/>
                                        <p:tgtEl>
                                          <p:spTgt spid="1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4" grpId="0" animBg="1"/>
      <p:bldP spid="15" grpId="0"/>
      <p:bldP spid="2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Unrecognizable designer standing at table with samples of various fabrics for new collection and scissors while working in light modern studio Stock Photo">
            <a:extLst>
              <a:ext uri="{FF2B5EF4-FFF2-40B4-BE49-F238E27FC236}">
                <a16:creationId xmlns:a16="http://schemas.microsoft.com/office/drawing/2014/main" id="{52662711-C120-84F1-A658-6742718D4E97}"/>
              </a:ext>
            </a:extLst>
          </p:cNvPr>
          <p:cNvPicPr>
            <a:picLocks noChangeAspect="1" noChangeArrowheads="1"/>
          </p:cNvPicPr>
          <p:nvPr/>
        </p:nvPicPr>
        <p:blipFill>
          <a:blip r:embed="rId3">
            <a:alphaModFix amt="7000"/>
            <a:extLst>
              <a:ext uri="{28A0092B-C50C-407E-A947-70E740481C1C}">
                <a14:useLocalDpi xmlns:a14="http://schemas.microsoft.com/office/drawing/2010/main" val="0"/>
              </a:ext>
            </a:extLst>
          </a:blip>
          <a:srcRect/>
          <a:stretch>
            <a:fillRect/>
          </a:stretch>
        </p:blipFill>
        <p:spPr bwMode="auto">
          <a:xfrm>
            <a:off x="0" y="0"/>
            <a:ext cx="9144000" cy="51492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19932" y="493234"/>
            <a:ext cx="2261012" cy="333425"/>
          </a:xfrm>
          <a:prstGeom prst="rect">
            <a:avLst/>
          </a:prstGeom>
          <a:noFill/>
        </p:spPr>
        <p:txBody>
          <a:bodyPr wrap="square" lIns="0" tIns="0" rIns="0" bIns="0" rtlCol="0">
            <a:spAutoFit/>
          </a:bodyPr>
          <a:lstStyle/>
          <a:p>
            <a:pPr>
              <a:lnSpc>
                <a:spcPts val="2600"/>
              </a:lnSpc>
            </a:pPr>
            <a:r>
              <a:rPr lang="en-US" sz="2600" cap="all" spc="70" dirty="0">
                <a:solidFill>
                  <a:schemeClr val="accent3"/>
                </a:solidFill>
                <a:latin typeface="Lato Black" panose="020F0A02020204030203" pitchFamily="34" charset="0"/>
              </a:rPr>
              <a:t>Agenda</a:t>
            </a:r>
          </a:p>
        </p:txBody>
      </p:sp>
      <p:cxnSp>
        <p:nvCxnSpPr>
          <p:cNvPr id="14" name="Straight Connector 13"/>
          <p:cNvCxnSpPr>
            <a:cxnSpLocks/>
          </p:cNvCxnSpPr>
          <p:nvPr/>
        </p:nvCxnSpPr>
        <p:spPr>
          <a:xfrm>
            <a:off x="719932" y="876022"/>
            <a:ext cx="55134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9932" y="1236146"/>
            <a:ext cx="3641756" cy="3308598"/>
          </a:xfrm>
          <a:prstGeom prst="rect">
            <a:avLst/>
          </a:prstGeom>
          <a:noFill/>
        </p:spPr>
        <p:txBody>
          <a:bodyPr wrap="square" lIns="0" tIns="0" rIns="0" bIns="0" rtlCol="0">
            <a:spAutoFit/>
          </a:bodyPr>
          <a:lstStyle/>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Apparel Manufacturing</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Challenges That Fashion And Apparel Businesses Face In The Manufacturing Process</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Folio3's Nstitch Manufacturing Solution Is A Way To Address These Challenges.</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What Is Folio3's Nstitch Manufacturing Solution?</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About NetSuite</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The CMT Process</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How Does Folio3's Nstitch Manufacturing Solution Work?</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The Benefits Of Using Folio3's Nstitch Manufacturing Solution</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How Is Nstitch Solution An Effort Reducer? </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Naked Wardrobe - (A Case Study)</a:t>
            </a:r>
          </a:p>
          <a:p>
            <a:pPr marL="171450" indent="-171450">
              <a:lnSpc>
                <a:spcPts val="1200"/>
              </a:lnSpc>
              <a:spcAft>
                <a:spcPts val="900"/>
              </a:spcAft>
              <a:buFont typeface="Arial" panose="020B0604020202020204" pitchFamily="34" charset="0"/>
              <a:buChar char="•"/>
            </a:pPr>
            <a:r>
              <a:rPr lang="en-US" sz="1000" b="1" dirty="0">
                <a:solidFill>
                  <a:schemeClr val="accent3"/>
                </a:solidFill>
                <a:latin typeface="Lato" panose="020F0502020204030203" pitchFamily="34" charset="0"/>
              </a:rPr>
              <a:t>Conclusion</a:t>
            </a:r>
          </a:p>
        </p:txBody>
      </p:sp>
      <p:grpSp>
        <p:nvGrpSpPr>
          <p:cNvPr id="7" name="Group 6">
            <a:extLst>
              <a:ext uri="{FF2B5EF4-FFF2-40B4-BE49-F238E27FC236}">
                <a16:creationId xmlns:a16="http://schemas.microsoft.com/office/drawing/2014/main" id="{F20769D3-2942-20A5-A4AA-369068CA7DAD}"/>
              </a:ext>
            </a:extLst>
          </p:cNvPr>
          <p:cNvGrpSpPr/>
          <p:nvPr/>
        </p:nvGrpSpPr>
        <p:grpSpPr>
          <a:xfrm>
            <a:off x="4123944" y="-16633"/>
            <a:ext cx="5020056" cy="5176766"/>
            <a:chOff x="4123944" y="-16633"/>
            <a:chExt cx="5020056" cy="5176766"/>
          </a:xfrm>
        </p:grpSpPr>
        <p:sp>
          <p:nvSpPr>
            <p:cNvPr id="8" name="Freeform 23">
              <a:extLst>
                <a:ext uri="{FF2B5EF4-FFF2-40B4-BE49-F238E27FC236}">
                  <a16:creationId xmlns:a16="http://schemas.microsoft.com/office/drawing/2014/main" id="{E9E4F475-1A97-FA42-3459-05F7D21CC9D5}"/>
                </a:ext>
              </a:extLst>
            </p:cNvPr>
            <p:cNvSpPr>
              <a:spLocks/>
            </p:cNvSpPr>
            <p:nvPr/>
          </p:nvSpPr>
          <p:spPr bwMode="auto">
            <a:xfrm>
              <a:off x="4123944" y="-16633"/>
              <a:ext cx="5020056" cy="5160133"/>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5">
              <a:extLst>
                <a:ext uri="{FF2B5EF4-FFF2-40B4-BE49-F238E27FC236}">
                  <a16:creationId xmlns:a16="http://schemas.microsoft.com/office/drawing/2014/main" id="{E826BE05-F13D-8B46-1F04-87A57CCA160F}"/>
                </a:ext>
              </a:extLst>
            </p:cNvPr>
            <p:cNvSpPr>
              <a:spLocks/>
            </p:cNvSpPr>
            <p:nvPr/>
          </p:nvSpPr>
          <p:spPr bwMode="auto">
            <a:xfrm>
              <a:off x="4123944" y="-16633"/>
              <a:ext cx="2121408" cy="5176766"/>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10">
            <a:extLst>
              <a:ext uri="{FF2B5EF4-FFF2-40B4-BE49-F238E27FC236}">
                <a16:creationId xmlns:a16="http://schemas.microsoft.com/office/drawing/2014/main" id="{8CC5D2AA-6775-7ED0-9AD0-ABE0E1474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8352" y="300373"/>
            <a:ext cx="1338218" cy="385722"/>
          </a:xfrm>
          <a:prstGeom prst="rect">
            <a:avLst/>
          </a:prstGeom>
        </p:spPr>
      </p:pic>
    </p:spTree>
    <p:extLst>
      <p:ext uri="{BB962C8B-B14F-4D97-AF65-F5344CB8AC3E}">
        <p14:creationId xmlns:p14="http://schemas.microsoft.com/office/powerpoint/2010/main" val="36887875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e Brown Leather Crossbody Bag With White Framed Sunglasses Stock Photo">
            <a:extLst>
              <a:ext uri="{FF2B5EF4-FFF2-40B4-BE49-F238E27FC236}">
                <a16:creationId xmlns:a16="http://schemas.microsoft.com/office/drawing/2014/main" id="{B2178ABF-DF74-590A-8692-8F4620E0F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73361"/>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0" y="-1"/>
            <a:ext cx="9144000" cy="517336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E65FF5C-1A0D-59AB-2B73-4AE563D7C449}"/>
              </a:ext>
            </a:extLst>
          </p:cNvPr>
          <p:cNvSpPr/>
          <p:nvPr/>
        </p:nvSpPr>
        <p:spPr>
          <a:xfrm>
            <a:off x="2020824" y="1984248"/>
            <a:ext cx="7123176" cy="3189112"/>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181585" y="2757637"/>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36DB92-B427-CD2E-0984-708C55365468}"/>
              </a:ext>
            </a:extLst>
          </p:cNvPr>
          <p:cNvSpPr txBox="1"/>
          <p:nvPr/>
        </p:nvSpPr>
        <p:spPr>
          <a:xfrm>
            <a:off x="3660762" y="2921128"/>
            <a:ext cx="5069463" cy="1643976"/>
          </a:xfrm>
          <a:prstGeom prst="rect">
            <a:avLst/>
          </a:prstGeom>
          <a:noFill/>
        </p:spPr>
        <p:txBody>
          <a:bodyPr wrap="square" lIns="0" tIns="0" rIns="0" bIns="0" rtlCol="0">
            <a:spAutoFit/>
          </a:bodyPr>
          <a:lstStyle/>
          <a:p>
            <a:pPr algn="r">
              <a:lnSpc>
                <a:spcPct val="150000"/>
              </a:lnSpc>
              <a:spcAft>
                <a:spcPts val="1200"/>
              </a:spcAft>
            </a:pPr>
            <a:r>
              <a:rPr lang="en-US" sz="1100" dirty="0">
                <a:solidFill>
                  <a:schemeClr val="bg1"/>
                </a:solidFill>
                <a:latin typeface="Lato" panose="020F0502020204030203" pitchFamily="34" charset="0"/>
              </a:rPr>
              <a:t>If you're an Apparel Brand looking to improve your manufacturing processes and overcome challenges in the industry, you might want to consider Folio3's Solution. Let us show you how to be best positioned to reap all the benefits of implementing Folio3’s NStitch Solution.</a:t>
            </a:r>
          </a:p>
          <a:p>
            <a:pPr algn="r">
              <a:lnSpc>
                <a:spcPct val="150000"/>
              </a:lnSpc>
              <a:spcAft>
                <a:spcPts val="1200"/>
              </a:spcAft>
            </a:pPr>
            <a:r>
              <a:rPr lang="en-US" sz="1100" dirty="0">
                <a:solidFill>
                  <a:schemeClr val="bg1"/>
                </a:solidFill>
                <a:latin typeface="Lato" panose="020F0502020204030203" pitchFamily="34" charset="0"/>
              </a:rPr>
              <a:t>With its extensive features and customizable options, the solution can help you streamline your production line and achieve tremendous success in your business. </a:t>
            </a:r>
          </a:p>
        </p:txBody>
      </p:sp>
      <p:pic>
        <p:nvPicPr>
          <p:cNvPr id="4" name="Picture 3">
            <a:extLst>
              <a:ext uri="{FF2B5EF4-FFF2-40B4-BE49-F238E27FC236}">
                <a16:creationId xmlns:a16="http://schemas.microsoft.com/office/drawing/2014/main" id="{DEFE8E4A-D7AA-FB45-051C-0AE6C4A83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007" y="578396"/>
            <a:ext cx="1338218" cy="385722"/>
          </a:xfrm>
          <a:prstGeom prst="rect">
            <a:avLst/>
          </a:prstGeom>
        </p:spPr>
      </p:pic>
    </p:spTree>
    <p:extLst>
      <p:ext uri="{BB962C8B-B14F-4D97-AF65-F5344CB8AC3E}">
        <p14:creationId xmlns:p14="http://schemas.microsoft.com/office/powerpoint/2010/main" val="7227417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0">
              <a:schemeClr val="tx1"/>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Freeform 2"/>
          <p:cNvSpPr>
            <a:spLocks noGrp="1" noRot="1" noMove="1" noResize="1" noEditPoints="1" noAdjustHandles="1" noChangeArrowheads="1" noChangeShapeType="1"/>
          </p:cNvSpPr>
          <p:nvPr/>
        </p:nvSpPr>
        <p:spPr bwMode="auto">
          <a:xfrm>
            <a:off x="3419527" y="0"/>
            <a:ext cx="5724473" cy="5143500"/>
          </a:xfrm>
          <a:custGeom>
            <a:avLst/>
            <a:gdLst>
              <a:gd name="connsiteX0" fmla="*/ 1854132 w 5724473"/>
              <a:gd name="connsiteY0" fmla="*/ 0 h 5143500"/>
              <a:gd name="connsiteX1" fmla="*/ 2908939 w 5724473"/>
              <a:gd name="connsiteY1" fmla="*/ 0 h 5143500"/>
              <a:gd name="connsiteX2" fmla="*/ 4669666 w 5724473"/>
              <a:gd name="connsiteY2" fmla="*/ 0 h 5143500"/>
              <a:gd name="connsiteX3" fmla="*/ 5724473 w 5724473"/>
              <a:gd name="connsiteY3" fmla="*/ 0 h 5143500"/>
              <a:gd name="connsiteX4" fmla="*/ 5724473 w 5724473"/>
              <a:gd name="connsiteY4" fmla="*/ 5143500 h 5143500"/>
              <a:gd name="connsiteX5" fmla="*/ 4669666 w 5724473"/>
              <a:gd name="connsiteY5" fmla="*/ 5143500 h 5143500"/>
              <a:gd name="connsiteX6" fmla="*/ 1054807 w 5724473"/>
              <a:gd name="connsiteY6" fmla="*/ 5143500 h 5143500"/>
              <a:gd name="connsiteX7" fmla="*/ 0 w 5724473"/>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4473" h="5143500">
                <a:moveTo>
                  <a:pt x="1854132" y="0"/>
                </a:moveTo>
                <a:lnTo>
                  <a:pt x="2908939" y="0"/>
                </a:lnTo>
                <a:lnTo>
                  <a:pt x="4669666" y="0"/>
                </a:lnTo>
                <a:lnTo>
                  <a:pt x="5724473" y="0"/>
                </a:lnTo>
                <a:lnTo>
                  <a:pt x="5724473" y="5143500"/>
                </a:lnTo>
                <a:lnTo>
                  <a:pt x="4669666" y="5143500"/>
                </a:lnTo>
                <a:lnTo>
                  <a:pt x="1054807" y="5143500"/>
                </a:lnTo>
                <a:lnTo>
                  <a:pt x="0" y="5143500"/>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4" name="Freeform 25"/>
          <p:cNvSpPr>
            <a:spLocks/>
          </p:cNvSpPr>
          <p:nvPr/>
        </p:nvSpPr>
        <p:spPr bwMode="auto">
          <a:xfrm>
            <a:off x="3419367"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410768" y="1040740"/>
            <a:ext cx="2971762" cy="666849"/>
          </a:xfrm>
          <a:prstGeom prst="rect">
            <a:avLst/>
          </a:prstGeom>
          <a:noFill/>
        </p:spPr>
        <p:txBody>
          <a:bodyPr wrap="square" lIns="0" tIns="0" rIns="0" bIns="0" rtlCol="0">
            <a:spAutoFit/>
          </a:bodyPr>
          <a:lstStyle/>
          <a:p>
            <a:pPr algn="ctr">
              <a:lnSpc>
                <a:spcPts val="2600"/>
              </a:lnSpc>
            </a:pPr>
            <a:r>
              <a:rPr lang="en-US" sz="2600" cap="all" spc="70" dirty="0">
                <a:solidFill>
                  <a:schemeClr val="bg1"/>
                </a:solidFill>
                <a:latin typeface="Lato Black" panose="020F0A02020204030203" pitchFamily="34" charset="0"/>
              </a:rPr>
              <a:t>Contact </a:t>
            </a:r>
            <a:r>
              <a:rPr lang="en-US" sz="2600" cap="all" spc="70" dirty="0">
                <a:solidFill>
                  <a:schemeClr val="bg1">
                    <a:lumMod val="85000"/>
                  </a:schemeClr>
                </a:solidFill>
                <a:latin typeface="Lato Black" panose="020F0A02020204030203" pitchFamily="34" charset="0"/>
              </a:rPr>
              <a:t>Folio3</a:t>
            </a:r>
            <a:r>
              <a:rPr lang="en-US" sz="2600" cap="all" spc="70" dirty="0">
                <a:solidFill>
                  <a:schemeClr val="bg1">
                    <a:lumMod val="95000"/>
                  </a:schemeClr>
                </a:solidFill>
                <a:latin typeface="Lato Black" panose="020F0A02020204030203" pitchFamily="34" charset="0"/>
              </a:rPr>
              <a:t> today</a:t>
            </a:r>
          </a:p>
        </p:txBody>
      </p:sp>
      <p:cxnSp>
        <p:nvCxnSpPr>
          <p:cNvPr id="9" name="Straight Connector 8"/>
          <p:cNvCxnSpPr/>
          <p:nvPr/>
        </p:nvCxnSpPr>
        <p:spPr>
          <a:xfrm>
            <a:off x="6622329" y="1893207"/>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198173" y="2809435"/>
            <a:ext cx="366841" cy="36684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30"/>
          <p:cNvSpPr>
            <a:spLocks noEditPoints="1"/>
          </p:cNvSpPr>
          <p:nvPr/>
        </p:nvSpPr>
        <p:spPr bwMode="auto">
          <a:xfrm>
            <a:off x="7196874" y="2921128"/>
            <a:ext cx="196801" cy="143456"/>
          </a:xfrm>
          <a:custGeom>
            <a:avLst/>
            <a:gdLst>
              <a:gd name="T0" fmla="*/ 321 w 353"/>
              <a:gd name="T1" fmla="*/ 0 h 256"/>
              <a:gd name="T2" fmla="*/ 32 w 353"/>
              <a:gd name="T3" fmla="*/ 0 h 256"/>
              <a:gd name="T4" fmla="*/ 0 w 353"/>
              <a:gd name="T5" fmla="*/ 32 h 256"/>
              <a:gd name="T6" fmla="*/ 0 w 353"/>
              <a:gd name="T7" fmla="*/ 224 h 256"/>
              <a:gd name="T8" fmla="*/ 32 w 353"/>
              <a:gd name="T9" fmla="*/ 256 h 256"/>
              <a:gd name="T10" fmla="*/ 321 w 353"/>
              <a:gd name="T11" fmla="*/ 256 h 256"/>
              <a:gd name="T12" fmla="*/ 353 w 353"/>
              <a:gd name="T13" fmla="*/ 224 h 256"/>
              <a:gd name="T14" fmla="*/ 353 w 353"/>
              <a:gd name="T15" fmla="*/ 32 h 256"/>
              <a:gd name="T16" fmla="*/ 321 w 353"/>
              <a:gd name="T17" fmla="*/ 0 h 256"/>
              <a:gd name="T18" fmla="*/ 32 w 353"/>
              <a:gd name="T19" fmla="*/ 16 h 256"/>
              <a:gd name="T20" fmla="*/ 321 w 353"/>
              <a:gd name="T21" fmla="*/ 16 h 256"/>
              <a:gd name="T22" fmla="*/ 326 w 353"/>
              <a:gd name="T23" fmla="*/ 17 h 256"/>
              <a:gd name="T24" fmla="*/ 187 w 353"/>
              <a:gd name="T25" fmla="*/ 156 h 256"/>
              <a:gd name="T26" fmla="*/ 176 w 353"/>
              <a:gd name="T27" fmla="*/ 160 h 256"/>
              <a:gd name="T28" fmla="*/ 165 w 353"/>
              <a:gd name="T29" fmla="*/ 156 h 256"/>
              <a:gd name="T30" fmla="*/ 26 w 353"/>
              <a:gd name="T31" fmla="*/ 17 h 256"/>
              <a:gd name="T32" fmla="*/ 32 w 353"/>
              <a:gd name="T33" fmla="*/ 16 h 256"/>
              <a:gd name="T34" fmla="*/ 16 w 353"/>
              <a:gd name="T35" fmla="*/ 224 h 256"/>
              <a:gd name="T36" fmla="*/ 16 w 353"/>
              <a:gd name="T37" fmla="*/ 32 h 256"/>
              <a:gd name="T38" fmla="*/ 16 w 353"/>
              <a:gd name="T39" fmla="*/ 29 h 256"/>
              <a:gd name="T40" fmla="*/ 115 w 353"/>
              <a:gd name="T41" fmla="*/ 128 h 256"/>
              <a:gd name="T42" fmla="*/ 16 w 353"/>
              <a:gd name="T43" fmla="*/ 227 h 256"/>
              <a:gd name="T44" fmla="*/ 16 w 353"/>
              <a:gd name="T45" fmla="*/ 224 h 256"/>
              <a:gd name="T46" fmla="*/ 321 w 353"/>
              <a:gd name="T47" fmla="*/ 240 h 256"/>
              <a:gd name="T48" fmla="*/ 32 w 353"/>
              <a:gd name="T49" fmla="*/ 240 h 256"/>
              <a:gd name="T50" fmla="*/ 26 w 353"/>
              <a:gd name="T51" fmla="*/ 239 h 256"/>
              <a:gd name="T52" fmla="*/ 126 w 353"/>
              <a:gd name="T53" fmla="*/ 139 h 256"/>
              <a:gd name="T54" fmla="*/ 154 w 353"/>
              <a:gd name="T55" fmla="*/ 167 h 256"/>
              <a:gd name="T56" fmla="*/ 176 w 353"/>
              <a:gd name="T57" fmla="*/ 176 h 256"/>
              <a:gd name="T58" fmla="*/ 198 w 353"/>
              <a:gd name="T59" fmla="*/ 167 h 256"/>
              <a:gd name="T60" fmla="*/ 226 w 353"/>
              <a:gd name="T61" fmla="*/ 139 h 256"/>
              <a:gd name="T62" fmla="*/ 326 w 353"/>
              <a:gd name="T63" fmla="*/ 239 h 256"/>
              <a:gd name="T64" fmla="*/ 321 w 353"/>
              <a:gd name="T65" fmla="*/ 240 h 256"/>
              <a:gd name="T66" fmla="*/ 337 w 353"/>
              <a:gd name="T67" fmla="*/ 224 h 256"/>
              <a:gd name="T68" fmla="*/ 336 w 353"/>
              <a:gd name="T69" fmla="*/ 227 h 256"/>
              <a:gd name="T70" fmla="*/ 237 w 353"/>
              <a:gd name="T71" fmla="*/ 128 h 256"/>
              <a:gd name="T72" fmla="*/ 336 w 353"/>
              <a:gd name="T73" fmla="*/ 29 h 256"/>
              <a:gd name="T74" fmla="*/ 337 w 353"/>
              <a:gd name="T75" fmla="*/ 32 h 256"/>
              <a:gd name="T76" fmla="*/ 337 w 353"/>
              <a:gd name="T77"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3" h="256">
                <a:moveTo>
                  <a:pt x="321" y="0"/>
                </a:moveTo>
                <a:cubicBezTo>
                  <a:pt x="32" y="0"/>
                  <a:pt x="32" y="0"/>
                  <a:pt x="32" y="0"/>
                </a:cubicBezTo>
                <a:cubicBezTo>
                  <a:pt x="14" y="0"/>
                  <a:pt x="0" y="14"/>
                  <a:pt x="0" y="32"/>
                </a:cubicBezTo>
                <a:cubicBezTo>
                  <a:pt x="0" y="224"/>
                  <a:pt x="0" y="224"/>
                  <a:pt x="0" y="224"/>
                </a:cubicBezTo>
                <a:cubicBezTo>
                  <a:pt x="0" y="242"/>
                  <a:pt x="14" y="256"/>
                  <a:pt x="32" y="256"/>
                </a:cubicBezTo>
                <a:cubicBezTo>
                  <a:pt x="321" y="256"/>
                  <a:pt x="321" y="256"/>
                  <a:pt x="321" y="256"/>
                </a:cubicBezTo>
                <a:cubicBezTo>
                  <a:pt x="338" y="256"/>
                  <a:pt x="353" y="242"/>
                  <a:pt x="353" y="224"/>
                </a:cubicBezTo>
                <a:cubicBezTo>
                  <a:pt x="353" y="32"/>
                  <a:pt x="353" y="32"/>
                  <a:pt x="353" y="32"/>
                </a:cubicBezTo>
                <a:cubicBezTo>
                  <a:pt x="353" y="14"/>
                  <a:pt x="338" y="0"/>
                  <a:pt x="321" y="0"/>
                </a:cubicBezTo>
                <a:moveTo>
                  <a:pt x="32" y="16"/>
                </a:moveTo>
                <a:cubicBezTo>
                  <a:pt x="321" y="16"/>
                  <a:pt x="321" y="16"/>
                  <a:pt x="321" y="16"/>
                </a:cubicBezTo>
                <a:cubicBezTo>
                  <a:pt x="323" y="16"/>
                  <a:pt x="324" y="16"/>
                  <a:pt x="326" y="17"/>
                </a:cubicBezTo>
                <a:cubicBezTo>
                  <a:pt x="187" y="156"/>
                  <a:pt x="187" y="156"/>
                  <a:pt x="187" y="156"/>
                </a:cubicBezTo>
                <a:cubicBezTo>
                  <a:pt x="184" y="158"/>
                  <a:pt x="180" y="160"/>
                  <a:pt x="176" y="160"/>
                </a:cubicBezTo>
                <a:cubicBezTo>
                  <a:pt x="172" y="160"/>
                  <a:pt x="168" y="158"/>
                  <a:pt x="165" y="156"/>
                </a:cubicBezTo>
                <a:cubicBezTo>
                  <a:pt x="26" y="17"/>
                  <a:pt x="26" y="17"/>
                  <a:pt x="26" y="17"/>
                </a:cubicBezTo>
                <a:cubicBezTo>
                  <a:pt x="28" y="16"/>
                  <a:pt x="30" y="16"/>
                  <a:pt x="32" y="16"/>
                </a:cubicBezTo>
                <a:moveTo>
                  <a:pt x="16" y="224"/>
                </a:moveTo>
                <a:cubicBezTo>
                  <a:pt x="16" y="32"/>
                  <a:pt x="16" y="32"/>
                  <a:pt x="16" y="32"/>
                </a:cubicBezTo>
                <a:cubicBezTo>
                  <a:pt x="16" y="31"/>
                  <a:pt x="16" y="30"/>
                  <a:pt x="16" y="29"/>
                </a:cubicBezTo>
                <a:cubicBezTo>
                  <a:pt x="115" y="128"/>
                  <a:pt x="115" y="128"/>
                  <a:pt x="115" y="128"/>
                </a:cubicBezTo>
                <a:cubicBezTo>
                  <a:pt x="16" y="227"/>
                  <a:pt x="16" y="227"/>
                  <a:pt x="16" y="227"/>
                </a:cubicBezTo>
                <a:cubicBezTo>
                  <a:pt x="16" y="226"/>
                  <a:pt x="16" y="225"/>
                  <a:pt x="16" y="224"/>
                </a:cubicBezTo>
                <a:moveTo>
                  <a:pt x="321" y="240"/>
                </a:moveTo>
                <a:cubicBezTo>
                  <a:pt x="32" y="240"/>
                  <a:pt x="32" y="240"/>
                  <a:pt x="32" y="240"/>
                </a:cubicBezTo>
                <a:cubicBezTo>
                  <a:pt x="30" y="240"/>
                  <a:pt x="28" y="240"/>
                  <a:pt x="26" y="239"/>
                </a:cubicBezTo>
                <a:cubicBezTo>
                  <a:pt x="126" y="139"/>
                  <a:pt x="126" y="139"/>
                  <a:pt x="126" y="139"/>
                </a:cubicBezTo>
                <a:cubicBezTo>
                  <a:pt x="154" y="167"/>
                  <a:pt x="154" y="167"/>
                  <a:pt x="154" y="167"/>
                </a:cubicBezTo>
                <a:cubicBezTo>
                  <a:pt x="160" y="173"/>
                  <a:pt x="168" y="176"/>
                  <a:pt x="176" y="176"/>
                </a:cubicBezTo>
                <a:cubicBezTo>
                  <a:pt x="184" y="176"/>
                  <a:pt x="192" y="173"/>
                  <a:pt x="198" y="167"/>
                </a:cubicBezTo>
                <a:cubicBezTo>
                  <a:pt x="226" y="139"/>
                  <a:pt x="226" y="139"/>
                  <a:pt x="226" y="139"/>
                </a:cubicBezTo>
                <a:cubicBezTo>
                  <a:pt x="326" y="239"/>
                  <a:pt x="326" y="239"/>
                  <a:pt x="326" y="239"/>
                </a:cubicBezTo>
                <a:cubicBezTo>
                  <a:pt x="324" y="240"/>
                  <a:pt x="323" y="240"/>
                  <a:pt x="321" y="240"/>
                </a:cubicBezTo>
                <a:moveTo>
                  <a:pt x="337" y="224"/>
                </a:moveTo>
                <a:cubicBezTo>
                  <a:pt x="337" y="225"/>
                  <a:pt x="337" y="226"/>
                  <a:pt x="336" y="227"/>
                </a:cubicBezTo>
                <a:cubicBezTo>
                  <a:pt x="237" y="128"/>
                  <a:pt x="237" y="128"/>
                  <a:pt x="237" y="128"/>
                </a:cubicBezTo>
                <a:cubicBezTo>
                  <a:pt x="336" y="29"/>
                  <a:pt x="336" y="29"/>
                  <a:pt x="336" y="29"/>
                </a:cubicBezTo>
                <a:cubicBezTo>
                  <a:pt x="337" y="30"/>
                  <a:pt x="337" y="31"/>
                  <a:pt x="337" y="32"/>
                </a:cubicBezTo>
                <a:lnTo>
                  <a:pt x="337" y="224"/>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8" name="Oval 17"/>
          <p:cNvSpPr/>
          <p:nvPr/>
        </p:nvSpPr>
        <p:spPr>
          <a:xfrm>
            <a:off x="7111855" y="2809435"/>
            <a:ext cx="366841" cy="36684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Oval 20"/>
          <p:cNvSpPr/>
          <p:nvPr/>
        </p:nvSpPr>
        <p:spPr>
          <a:xfrm>
            <a:off x="6669200" y="2809435"/>
            <a:ext cx="366841" cy="36684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5410768" y="3373511"/>
            <a:ext cx="2971762" cy="969496"/>
          </a:xfrm>
          <a:prstGeom prst="rect">
            <a:avLst/>
          </a:prstGeom>
          <a:noFill/>
        </p:spPr>
        <p:txBody>
          <a:bodyPr wrap="square" lIns="0" tIns="0" rIns="0" bIns="0" rtlCol="0">
            <a:spAutoFit/>
          </a:bodyPr>
          <a:lstStyle/>
          <a:p>
            <a:pPr algn="ctr">
              <a:lnSpc>
                <a:spcPct val="150000"/>
              </a:lnSpc>
            </a:pPr>
            <a:r>
              <a:rPr lang="en-US" sz="1400" dirty="0">
                <a:solidFill>
                  <a:schemeClr val="bg1"/>
                </a:solidFill>
                <a:latin typeface="Lato" panose="020F0502020204030203" pitchFamily="34" charset="0"/>
              </a:rPr>
              <a:t>+1 (408) 365-4638</a:t>
            </a:r>
          </a:p>
          <a:p>
            <a:pPr algn="ctr">
              <a:lnSpc>
                <a:spcPct val="150000"/>
              </a:lnSpc>
            </a:pPr>
            <a:r>
              <a:rPr lang="en-US" sz="1400" dirty="0" smtClean="0">
                <a:solidFill>
                  <a:schemeClr val="bg1"/>
                </a:solidFill>
                <a:latin typeface="Lato" panose="020F0502020204030203" pitchFamily="34" charset="0"/>
              </a:rPr>
              <a:t>n</a:t>
            </a:r>
            <a:r>
              <a:rPr lang="en-US" sz="1400" dirty="0" smtClean="0">
                <a:solidFill>
                  <a:schemeClr val="bg1"/>
                </a:solidFill>
                <a:latin typeface="Lato" panose="020F0502020204030203" pitchFamily="34" charset="0"/>
              </a:rPr>
              <a:t>etsuite.folio3.com</a:t>
            </a:r>
            <a:endParaRPr lang="en-US" sz="1400" dirty="0">
              <a:solidFill>
                <a:schemeClr val="bg1"/>
              </a:solidFill>
              <a:latin typeface="Lato" panose="020F0502020204030203" pitchFamily="34" charset="0"/>
            </a:endParaRPr>
          </a:p>
          <a:p>
            <a:pPr algn="ctr">
              <a:lnSpc>
                <a:spcPct val="150000"/>
              </a:lnSpc>
            </a:pPr>
            <a:r>
              <a:rPr lang="en-US" sz="1400" dirty="0">
                <a:solidFill>
                  <a:schemeClr val="bg1"/>
                </a:solidFill>
                <a:latin typeface="Lato" panose="020F0502020204030203" pitchFamily="34" charset="0"/>
              </a:rPr>
              <a:t>netsuite.sales@folio3.com</a:t>
            </a:r>
          </a:p>
        </p:txBody>
      </p:sp>
      <p:pic>
        <p:nvPicPr>
          <p:cNvPr id="13" name="Graphic 12" descr="Receiver outline">
            <a:extLst>
              <a:ext uri="{FF2B5EF4-FFF2-40B4-BE49-F238E27FC236}">
                <a16:creationId xmlns:a16="http://schemas.microsoft.com/office/drawing/2014/main" id="{D2414360-BDBE-7E07-6A6F-795BA54934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763" y="2887470"/>
            <a:ext cx="210772" cy="210772"/>
          </a:xfrm>
          <a:prstGeom prst="rect">
            <a:avLst/>
          </a:prstGeom>
        </p:spPr>
      </p:pic>
      <p:pic>
        <p:nvPicPr>
          <p:cNvPr id="29" name="Picture Placeholder 28" descr="Internet outline">
            <a:extLst>
              <a:ext uri="{FF2B5EF4-FFF2-40B4-BE49-F238E27FC236}">
                <a16:creationId xmlns:a16="http://schemas.microsoft.com/office/drawing/2014/main" id="{093D6640-418F-7B21-DCD1-AB055C79D471}"/>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21875" b="21875"/>
          <a:stretch>
            <a:fillRect/>
          </a:stretch>
        </p:blipFill>
        <p:spPr>
          <a:xfrm flipH="1">
            <a:off x="6716932" y="2921128"/>
            <a:ext cx="263229" cy="148066"/>
          </a:xfrm>
        </p:spPr>
      </p:pic>
      <p:pic>
        <p:nvPicPr>
          <p:cNvPr id="30" name="Picture 29">
            <a:extLst>
              <a:ext uri="{FF2B5EF4-FFF2-40B4-BE49-F238E27FC236}">
                <a16:creationId xmlns:a16="http://schemas.microsoft.com/office/drawing/2014/main" id="{5AB6A58B-A6B2-AB44-0050-B7B8EE8F92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319" y="655018"/>
            <a:ext cx="1338218" cy="385722"/>
          </a:xfrm>
          <a:prstGeom prst="rect">
            <a:avLst/>
          </a:prstGeom>
        </p:spPr>
      </p:pic>
    </p:spTree>
    <p:extLst>
      <p:ext uri="{BB962C8B-B14F-4D97-AF65-F5344CB8AC3E}">
        <p14:creationId xmlns:p14="http://schemas.microsoft.com/office/powerpoint/2010/main" val="10821159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ree An Eyeglasses Near the Mobile Phone on White Paper Stock Photo">
            <a:extLst>
              <a:ext uri="{FF2B5EF4-FFF2-40B4-BE49-F238E27FC236}">
                <a16:creationId xmlns:a16="http://schemas.microsoft.com/office/drawing/2014/main" id="{C1734966-66A8-7CB5-3E51-F97637A99060}"/>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897" b="78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1435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a:p>
        </p:txBody>
      </p:sp>
      <p:sp>
        <p:nvSpPr>
          <p:cNvPr id="5" name="TextBox 6"/>
          <p:cNvSpPr txBox="1"/>
          <p:nvPr/>
        </p:nvSpPr>
        <p:spPr>
          <a:xfrm>
            <a:off x="5179179" y="493850"/>
            <a:ext cx="3579576" cy="416140"/>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ts val="3200"/>
              </a:lnSpc>
            </a:pPr>
            <a:r>
              <a:rPr lang="en-US" sz="3200" cap="all" spc="70" dirty="0">
                <a:solidFill>
                  <a:schemeClr val="bg1"/>
                </a:solidFill>
                <a:latin typeface="Lato Black" panose="020F0A02020204030203" pitchFamily="34" charset="0"/>
              </a:rPr>
              <a:t>Thank </a:t>
            </a:r>
            <a:r>
              <a:rPr lang="en-US" sz="3200" cap="all" spc="70" dirty="0" smtClean="0">
                <a:solidFill>
                  <a:schemeClr val="bg1"/>
                </a:solidFill>
                <a:latin typeface="Lato Black" panose="020F0A02020204030203" pitchFamily="34" charset="0"/>
              </a:rPr>
              <a:t>you</a:t>
            </a:r>
            <a:endParaRPr lang="en-US" sz="3200" cap="all" spc="70" dirty="0">
              <a:solidFill>
                <a:schemeClr val="accent2"/>
              </a:solidFill>
              <a:latin typeface="Lato Black" panose="020F0A02020204030203" pitchFamily="34" charset="0"/>
            </a:endParaRPr>
          </a:p>
        </p:txBody>
      </p:sp>
      <p:cxnSp>
        <p:nvCxnSpPr>
          <p:cNvPr id="6" name="Straight Connector 5"/>
          <p:cNvCxnSpPr/>
          <p:nvPr/>
        </p:nvCxnSpPr>
        <p:spPr>
          <a:xfrm>
            <a:off x="6694647" y="1394671"/>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a:spLocks/>
          </p:cNvSpPr>
          <p:nvPr/>
        </p:nvSpPr>
        <p:spPr bwMode="auto">
          <a:xfrm>
            <a:off x="0"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pic>
        <p:nvPicPr>
          <p:cNvPr id="24" name="Picture 23">
            <a:extLst>
              <a:ext uri="{FF2B5EF4-FFF2-40B4-BE49-F238E27FC236}">
                <a16:creationId xmlns:a16="http://schemas.microsoft.com/office/drawing/2014/main" id="{DB3A0260-D9CA-B95E-C7C9-9F3C3CA71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287" y="4263928"/>
            <a:ext cx="1338218" cy="385722"/>
          </a:xfrm>
          <a:prstGeom prst="rect">
            <a:avLst/>
          </a:prstGeom>
        </p:spPr>
      </p:pic>
    </p:spTree>
    <p:extLst>
      <p:ext uri="{BB962C8B-B14F-4D97-AF65-F5344CB8AC3E}">
        <p14:creationId xmlns:p14="http://schemas.microsoft.com/office/powerpoint/2010/main" val="30277895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ee Rolls of assorted fabrics and textiles and sewing patterns inside tailor atelier Stock Photo">
            <a:extLst>
              <a:ext uri="{FF2B5EF4-FFF2-40B4-BE49-F238E27FC236}">
                <a16:creationId xmlns:a16="http://schemas.microsoft.com/office/drawing/2014/main" id="{FA49F1C3-AC2E-3E3A-1AC4-9CD163806A35}"/>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0" y="0"/>
            <a:ext cx="9144000" cy="514920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p:cNvSpPr>
            <a:spLocks/>
          </p:cNvSpPr>
          <p:nvPr/>
        </p:nvSpPr>
        <p:spPr bwMode="auto">
          <a:xfrm>
            <a:off x="2378723" y="-4572"/>
            <a:ext cx="3982516" cy="5148072"/>
          </a:xfrm>
          <a:custGeom>
            <a:avLst/>
            <a:gdLst>
              <a:gd name="T0" fmla="*/ 1335 w 2869"/>
              <a:gd name="T1" fmla="*/ 0 h 3704"/>
              <a:gd name="T2" fmla="*/ 0 w 2869"/>
              <a:gd name="T3" fmla="*/ 3704 h 3704"/>
              <a:gd name="T4" fmla="*/ 1534 w 2869"/>
              <a:gd name="T5" fmla="*/ 3704 h 3704"/>
              <a:gd name="T6" fmla="*/ 2869 w 2869"/>
              <a:gd name="T7" fmla="*/ 0 h 3704"/>
              <a:gd name="T8" fmla="*/ 1335 w 2869"/>
              <a:gd name="T9" fmla="*/ 0 h 3704"/>
            </a:gdLst>
            <a:ahLst/>
            <a:cxnLst>
              <a:cxn ang="0">
                <a:pos x="T0" y="T1"/>
              </a:cxn>
              <a:cxn ang="0">
                <a:pos x="T2" y="T3"/>
              </a:cxn>
              <a:cxn ang="0">
                <a:pos x="T4" y="T5"/>
              </a:cxn>
              <a:cxn ang="0">
                <a:pos x="T6" y="T7"/>
              </a:cxn>
              <a:cxn ang="0">
                <a:pos x="T8" y="T9"/>
              </a:cxn>
            </a:cxnLst>
            <a:rect l="0" t="0" r="r" b="b"/>
            <a:pathLst>
              <a:path w="2869" h="3704">
                <a:moveTo>
                  <a:pt x="1335" y="0"/>
                </a:moveTo>
                <a:lnTo>
                  <a:pt x="0" y="3704"/>
                </a:lnTo>
                <a:lnTo>
                  <a:pt x="1534" y="3704"/>
                </a:lnTo>
                <a:lnTo>
                  <a:pt x="2869" y="0"/>
                </a:lnTo>
                <a:lnTo>
                  <a:pt x="1335"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780064" y="2427486"/>
            <a:ext cx="5749890" cy="1490088"/>
          </a:xfrm>
          <a:prstGeom prst="rect">
            <a:avLst/>
          </a:prstGeom>
          <a:noFill/>
        </p:spPr>
        <p:txBody>
          <a:bodyPr wrap="square" lIns="0" tIns="0" rIns="0" bIns="0" rtlCol="0">
            <a:spAutoFit/>
          </a:bodyPr>
          <a:lstStyle/>
          <a:p>
            <a:pPr algn="ctr">
              <a:lnSpc>
                <a:spcPct val="150000"/>
              </a:lnSpc>
            </a:pPr>
            <a:r>
              <a:rPr lang="en-US" sz="1100" spc="20" dirty="0">
                <a:solidFill>
                  <a:schemeClr val="accent2"/>
                </a:solidFill>
                <a:latin typeface="Lato" panose="020F0502020204030203" pitchFamily="34" charset="0"/>
                <a:ea typeface="Lato" panose="020F0502020204030203" pitchFamily="34" charset="0"/>
                <a:cs typeface="Lato" panose="020F0502020204030203" pitchFamily="34" charset="0"/>
              </a:rPr>
              <a:t>The apparel manufacturing industry is A significant global market, with numerous companies and brands operating worldwide.</a:t>
            </a:r>
            <a:r>
              <a:rPr lang="en-US" sz="1100" dirty="0"/>
              <a:t>  The industry employs many professionals, including designers, pattern makers, cutters, sewers, quality control specialists, and logistics experts. </a:t>
            </a:r>
            <a:r>
              <a:rPr lang="en-US" sz="1100" spc="20" dirty="0">
                <a:solidFill>
                  <a:schemeClr val="accent2"/>
                </a:solidFill>
                <a:latin typeface="Lato" panose="020F0502020204030203" pitchFamily="34" charset="0"/>
                <a:ea typeface="Lato" panose="020F0502020204030203" pitchFamily="34" charset="0"/>
                <a:cs typeface="Lato" panose="020F0502020204030203" pitchFamily="34" charset="0"/>
              </a:rPr>
              <a:t>It’s the process of designing, producing, and distributing clothing and accessories, including design, pattern making, cutting and trimming fabric, sewing and assembling garments, quality control, and distribution.</a:t>
            </a:r>
          </a:p>
        </p:txBody>
      </p:sp>
      <p:sp>
        <p:nvSpPr>
          <p:cNvPr id="5" name="TextBox 4"/>
          <p:cNvSpPr txBox="1"/>
          <p:nvPr/>
        </p:nvSpPr>
        <p:spPr>
          <a:xfrm>
            <a:off x="2378723" y="866345"/>
            <a:ext cx="4552573" cy="1308050"/>
          </a:xfrm>
          <a:prstGeom prst="rect">
            <a:avLst/>
          </a:prstGeom>
          <a:noFill/>
        </p:spPr>
        <p:txBody>
          <a:bodyPr wrap="square" lIns="0" tIns="0" rIns="0" bIns="0" rtlCol="0">
            <a:spAutoFit/>
          </a:bodyPr>
          <a:lstStyle/>
          <a:p>
            <a:pPr algn="ctr">
              <a:lnSpc>
                <a:spcPts val="3400"/>
              </a:lnSpc>
            </a:pPr>
            <a:r>
              <a:rPr lang="en-US" sz="2800" cap="all" spc="70" dirty="0">
                <a:solidFill>
                  <a:schemeClr val="accent1"/>
                </a:solidFill>
                <a:latin typeface="Lato Black" panose="020F0A02020204030203" pitchFamily="34" charset="0"/>
              </a:rPr>
              <a:t>Apparel Manufacturing - </a:t>
            </a:r>
            <a:r>
              <a:rPr lang="en-US" sz="2800" cap="all" spc="70" dirty="0">
                <a:solidFill>
                  <a:schemeClr val="accent2"/>
                </a:solidFill>
                <a:latin typeface="Lato Black" panose="020F0A02020204030203" pitchFamily="34" charset="0"/>
              </a:rPr>
              <a:t>A brief overview</a:t>
            </a:r>
          </a:p>
        </p:txBody>
      </p:sp>
      <p:cxnSp>
        <p:nvCxnSpPr>
          <p:cNvPr id="6" name="Straight Connector 5"/>
          <p:cNvCxnSpPr/>
          <p:nvPr/>
        </p:nvCxnSpPr>
        <p:spPr>
          <a:xfrm>
            <a:off x="4297680" y="2293143"/>
            <a:ext cx="54864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9C9A92CC-91B3-ACC7-9766-743A08D125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954" b="33868"/>
          <a:stretch/>
        </p:blipFill>
        <p:spPr>
          <a:xfrm>
            <a:off x="7330770" y="411430"/>
            <a:ext cx="1413755" cy="454915"/>
          </a:xfrm>
          <a:prstGeom prst="rect">
            <a:avLst/>
          </a:prstGeom>
        </p:spPr>
      </p:pic>
    </p:spTree>
    <p:extLst>
      <p:ext uri="{BB962C8B-B14F-4D97-AF65-F5344CB8AC3E}">
        <p14:creationId xmlns:p14="http://schemas.microsoft.com/office/powerpoint/2010/main" val="12941807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a:spLocks/>
          </p:cNvSpPr>
          <p:nvPr/>
        </p:nvSpPr>
        <p:spPr bwMode="auto">
          <a:xfrm flipH="1">
            <a:off x="2559732"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5198795" y="1891689"/>
            <a:ext cx="3167593" cy="524092"/>
            <a:chOff x="5333470" y="2376048"/>
            <a:chExt cx="3167593" cy="524092"/>
          </a:xfrm>
        </p:grpSpPr>
        <p:sp>
          <p:nvSpPr>
            <p:cNvPr id="12" name="TextBox 11"/>
            <p:cNvSpPr txBox="1"/>
            <p:nvPr/>
          </p:nvSpPr>
          <p:spPr>
            <a:xfrm>
              <a:off x="5333470" y="2628719"/>
              <a:ext cx="3167593" cy="271421"/>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This can lead to an insufficient supply of materials, production delays, increased costs, or decreased product quality.</a:t>
              </a:r>
            </a:p>
          </p:txBody>
        </p:sp>
        <p:sp>
          <p:nvSpPr>
            <p:cNvPr id="15" name="TextBox 14"/>
            <p:cNvSpPr txBox="1"/>
            <p:nvPr/>
          </p:nvSpPr>
          <p:spPr>
            <a:xfrm>
              <a:off x="5338233" y="2376048"/>
              <a:ext cx="3162830"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Inaccurate Material Planning</a:t>
              </a:r>
            </a:p>
          </p:txBody>
        </p:sp>
      </p:grpSp>
      <p:grpSp>
        <p:nvGrpSpPr>
          <p:cNvPr id="7" name="Group 6"/>
          <p:cNvGrpSpPr/>
          <p:nvPr/>
        </p:nvGrpSpPr>
        <p:grpSpPr>
          <a:xfrm>
            <a:off x="5198795" y="2624206"/>
            <a:ext cx="3167593" cy="791425"/>
            <a:chOff x="5333470" y="3108565"/>
            <a:chExt cx="3167593" cy="791425"/>
          </a:xfrm>
        </p:grpSpPr>
        <p:sp>
          <p:nvSpPr>
            <p:cNvPr id="20" name="TextBox 19"/>
            <p:cNvSpPr txBox="1"/>
            <p:nvPr/>
          </p:nvSpPr>
          <p:spPr>
            <a:xfrm>
              <a:off x="5333470" y="3347788"/>
              <a:ext cx="3167593" cy="552202"/>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A company lacks the tools or resources to monitor and manage its operations effectively, leading to a lack of control over various processes, including production, inventory, supply chain, and financial management. </a:t>
              </a:r>
            </a:p>
          </p:txBody>
        </p:sp>
        <p:sp>
          <p:nvSpPr>
            <p:cNvPr id="22" name="TextBox 21"/>
            <p:cNvSpPr txBox="1"/>
            <p:nvPr/>
          </p:nvSpPr>
          <p:spPr>
            <a:xfrm>
              <a:off x="5338233" y="3108565"/>
              <a:ext cx="3162830"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Lack of control and Visibility</a:t>
              </a:r>
            </a:p>
          </p:txBody>
        </p:sp>
      </p:grpSp>
      <p:grpSp>
        <p:nvGrpSpPr>
          <p:cNvPr id="9" name="Group 8"/>
          <p:cNvGrpSpPr/>
          <p:nvPr/>
        </p:nvGrpSpPr>
        <p:grpSpPr>
          <a:xfrm>
            <a:off x="5198795" y="3590823"/>
            <a:ext cx="3167593" cy="492173"/>
            <a:chOff x="5333470" y="3841081"/>
            <a:chExt cx="3167593" cy="492173"/>
          </a:xfrm>
        </p:grpSpPr>
        <p:sp>
          <p:nvSpPr>
            <p:cNvPr id="25" name="TextBox 24"/>
            <p:cNvSpPr txBox="1"/>
            <p:nvPr/>
          </p:nvSpPr>
          <p:spPr>
            <a:xfrm>
              <a:off x="5333470" y="4063180"/>
              <a:ext cx="3167593" cy="270074"/>
            </a:xfrm>
            <a:prstGeom prst="rect">
              <a:avLst/>
            </a:prstGeom>
            <a:noFill/>
          </p:spPr>
          <p:txBody>
            <a:bodyPr wrap="square" lIns="0" tIns="0" rIns="0" bIns="0" rtlCol="0">
              <a:spAutoFit/>
            </a:bodyPr>
            <a:lstStyle/>
            <a:p>
              <a:pPr>
                <a:lnSpc>
                  <a:spcPts val="1100"/>
                </a:lnSpc>
                <a:spcAft>
                  <a:spcPts val="1200"/>
                </a:spcAft>
              </a:pPr>
              <a:r>
                <a:rPr lang="en-US" sz="900" dirty="0">
                  <a:solidFill>
                    <a:schemeClr val="accent5"/>
                  </a:solidFill>
                  <a:latin typeface="Lato" panose="020F0502020204030203" pitchFamily="34" charset="0"/>
                </a:rPr>
                <a:t>Encounter significant expenses during manufacturing, often struggling to balance quality with cost-effectiveness.</a:t>
              </a:r>
            </a:p>
          </p:txBody>
        </p:sp>
        <p:sp>
          <p:nvSpPr>
            <p:cNvPr id="27" name="TextBox 26"/>
            <p:cNvSpPr txBox="1"/>
            <p:nvPr/>
          </p:nvSpPr>
          <p:spPr>
            <a:xfrm>
              <a:off x="5338233" y="3841081"/>
              <a:ext cx="3162830" cy="153888"/>
            </a:xfrm>
            <a:prstGeom prst="rect">
              <a:avLst/>
            </a:prstGeom>
            <a:noFill/>
          </p:spPr>
          <p:txBody>
            <a:bodyPr wrap="square" lIns="0" tIns="0" rIns="0" bIns="0" rtlCol="0">
              <a:spAutoFit/>
            </a:bodyPr>
            <a:lstStyle/>
            <a:p>
              <a:pPr>
                <a:lnSpc>
                  <a:spcPts val="1200"/>
                </a:lnSpc>
                <a:spcAft>
                  <a:spcPts val="1200"/>
                </a:spcAft>
              </a:pPr>
              <a:r>
                <a:rPr lang="en-US" sz="1050" b="1" cap="all" spc="20" dirty="0">
                  <a:solidFill>
                    <a:schemeClr val="accent3"/>
                  </a:solidFill>
                  <a:latin typeface="Lato" panose="020F0502020204030203" pitchFamily="34" charset="0"/>
                </a:rPr>
                <a:t>High Production cost</a:t>
              </a:r>
            </a:p>
          </p:txBody>
        </p:sp>
      </p:grpSp>
      <p:sp>
        <p:nvSpPr>
          <p:cNvPr id="21" name="Oval 20"/>
          <p:cNvSpPr/>
          <p:nvPr/>
        </p:nvSpPr>
        <p:spPr>
          <a:xfrm>
            <a:off x="4572000" y="2731831"/>
            <a:ext cx="375774" cy="3757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solidFill>
                <a:schemeClr val="accent4"/>
              </a:solidFill>
            </a:endParaRPr>
          </a:p>
        </p:txBody>
      </p:sp>
      <p:sp>
        <p:nvSpPr>
          <p:cNvPr id="26" name="Oval 25"/>
          <p:cNvSpPr/>
          <p:nvPr/>
        </p:nvSpPr>
        <p:spPr>
          <a:xfrm>
            <a:off x="4572000" y="3531418"/>
            <a:ext cx="375774" cy="3757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solidFill>
                <a:schemeClr val="accent4"/>
              </a:solidFill>
            </a:endParaRPr>
          </a:p>
        </p:txBody>
      </p:sp>
      <p:sp>
        <p:nvSpPr>
          <p:cNvPr id="14" name="Oval 13"/>
          <p:cNvSpPr/>
          <p:nvPr/>
        </p:nvSpPr>
        <p:spPr>
          <a:xfrm>
            <a:off x="4572000" y="1904822"/>
            <a:ext cx="375774" cy="3757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0">
              <a:solidFill>
                <a:schemeClr val="accent4"/>
              </a:solidFill>
            </a:endParaRPr>
          </a:p>
        </p:txBody>
      </p:sp>
      <p:sp>
        <p:nvSpPr>
          <p:cNvPr id="23" name="TextBox 22"/>
          <p:cNvSpPr txBox="1"/>
          <p:nvPr/>
        </p:nvSpPr>
        <p:spPr>
          <a:xfrm>
            <a:off x="4572000" y="352708"/>
            <a:ext cx="3970981" cy="895566"/>
          </a:xfrm>
          <a:prstGeom prst="rect">
            <a:avLst/>
          </a:prstGeom>
          <a:noFill/>
        </p:spPr>
        <p:txBody>
          <a:bodyPr wrap="square" lIns="0" tIns="0" rIns="0" bIns="0" rtlCol="0">
            <a:spAutoFit/>
          </a:bodyPr>
          <a:lstStyle/>
          <a:p>
            <a:pPr>
              <a:lnSpc>
                <a:spcPts val="2400"/>
              </a:lnSpc>
            </a:pPr>
            <a:r>
              <a:rPr lang="en-US" sz="1800" cap="all" spc="50" dirty="0">
                <a:solidFill>
                  <a:schemeClr val="accent3"/>
                </a:solidFill>
                <a:latin typeface="Lato Black" panose="020F0A02020204030203" pitchFamily="34" charset="0"/>
              </a:rPr>
              <a:t>Challenges</a:t>
            </a:r>
            <a:r>
              <a:rPr lang="en-US" sz="1800" cap="all" spc="50" dirty="0">
                <a:solidFill>
                  <a:schemeClr val="accent1"/>
                </a:solidFill>
                <a:latin typeface="Lato Black" panose="020F0A02020204030203" pitchFamily="34" charset="0"/>
              </a:rPr>
              <a:t> that </a:t>
            </a:r>
            <a:r>
              <a:rPr lang="en-US" sz="1800" cap="all" spc="50" dirty="0">
                <a:solidFill>
                  <a:schemeClr val="accent3"/>
                </a:solidFill>
                <a:latin typeface="Lato Black" panose="020F0A02020204030203" pitchFamily="34" charset="0"/>
              </a:rPr>
              <a:t>fashion</a:t>
            </a:r>
            <a:r>
              <a:rPr lang="en-US" sz="1800" cap="all" spc="50" dirty="0">
                <a:solidFill>
                  <a:schemeClr val="accent1"/>
                </a:solidFill>
                <a:latin typeface="Lato Black" panose="020F0A02020204030203" pitchFamily="34" charset="0"/>
              </a:rPr>
              <a:t> and </a:t>
            </a:r>
            <a:r>
              <a:rPr lang="en-US" sz="1800" cap="all" spc="50" dirty="0">
                <a:solidFill>
                  <a:schemeClr val="accent3"/>
                </a:solidFill>
                <a:latin typeface="Lato Black" panose="020F0A02020204030203" pitchFamily="34" charset="0"/>
              </a:rPr>
              <a:t>apparel businesses face </a:t>
            </a:r>
            <a:r>
              <a:rPr lang="en-US" sz="1800" cap="all" spc="50" dirty="0">
                <a:solidFill>
                  <a:schemeClr val="accent1"/>
                </a:solidFill>
                <a:latin typeface="Lato Black" panose="020F0A02020204030203" pitchFamily="34" charset="0"/>
              </a:rPr>
              <a:t>in the manufacturing process</a:t>
            </a:r>
            <a:endParaRPr lang="en-US" sz="1800" cap="all" spc="50" dirty="0">
              <a:solidFill>
                <a:schemeClr val="accent2"/>
              </a:solidFill>
              <a:latin typeface="Lato Black" panose="020F0A02020204030203" pitchFamily="34" charset="0"/>
            </a:endParaRPr>
          </a:p>
        </p:txBody>
      </p:sp>
      <p:cxnSp>
        <p:nvCxnSpPr>
          <p:cNvPr id="28" name="Straight Connector 27"/>
          <p:cNvCxnSpPr/>
          <p:nvPr/>
        </p:nvCxnSpPr>
        <p:spPr>
          <a:xfrm>
            <a:off x="4572000" y="1408663"/>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Placeholder 10">
            <a:extLst>
              <a:ext uri="{FF2B5EF4-FFF2-40B4-BE49-F238E27FC236}">
                <a16:creationId xmlns:a16="http://schemas.microsoft.com/office/drawing/2014/main" id="{36E22D43-A677-4876-7060-9B8B47F3FF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227" b="13227"/>
          <a:stretch>
            <a:fillRect/>
          </a:stretch>
        </p:blipFill>
        <p:spPr/>
      </p:pic>
      <p:sp>
        <p:nvSpPr>
          <p:cNvPr id="19" name="Freeform 5"/>
          <p:cNvSpPr>
            <a:spLocks/>
          </p:cNvSpPr>
          <p:nvPr/>
        </p:nvSpPr>
        <p:spPr bwMode="auto">
          <a:xfrm flipH="1">
            <a:off x="3134233" y="1120258"/>
            <a:ext cx="810762" cy="180087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descr="Logo, company name&#10;&#10;Description automatically generated">
            <a:extLst>
              <a:ext uri="{FF2B5EF4-FFF2-40B4-BE49-F238E27FC236}">
                <a16:creationId xmlns:a16="http://schemas.microsoft.com/office/drawing/2014/main" id="{7D35AD43-31A1-9E8C-D11E-679A53BA4F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954" b="33868"/>
          <a:stretch/>
        </p:blipFill>
        <p:spPr>
          <a:xfrm>
            <a:off x="7129226" y="4335877"/>
            <a:ext cx="1413755" cy="454915"/>
          </a:xfrm>
          <a:prstGeom prst="rect">
            <a:avLst/>
          </a:prstGeom>
        </p:spPr>
      </p:pic>
    </p:spTree>
    <p:extLst>
      <p:ext uri="{BB962C8B-B14F-4D97-AF65-F5344CB8AC3E}">
        <p14:creationId xmlns:p14="http://schemas.microsoft.com/office/powerpoint/2010/main" val="484726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750"/>
                                        <p:tgtEl>
                                          <p:spTgt spid="23"/>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524470" y="2876685"/>
            <a:ext cx="1678536" cy="1197211"/>
            <a:chOff x="692874" y="3171035"/>
            <a:chExt cx="1678536" cy="1197211"/>
          </a:xfrm>
        </p:grpSpPr>
        <p:sp>
          <p:nvSpPr>
            <p:cNvPr id="13" name="TextBox 12"/>
            <p:cNvSpPr txBox="1"/>
            <p:nvPr/>
          </p:nvSpPr>
          <p:spPr>
            <a:xfrm>
              <a:off x="692874" y="3537249"/>
              <a:ext cx="1678536" cy="830997"/>
            </a:xfrm>
            <a:prstGeom prst="rect">
              <a:avLst/>
            </a:prstGeom>
            <a:noFill/>
          </p:spPr>
          <p:txBody>
            <a:bodyPr wrap="square" lIns="0" tIns="0" rIns="0" bIns="0" rtlCol="0">
              <a:spAutoFit/>
            </a:bodyPr>
            <a:lstStyle/>
            <a:p>
              <a:pPr algn="ctr">
                <a:lnSpc>
                  <a:spcPct val="150000"/>
                </a:lnSpc>
                <a:spcAft>
                  <a:spcPts val="1200"/>
                </a:spcAft>
              </a:pPr>
              <a:r>
                <a:rPr lang="en-US" sz="900" dirty="0">
                  <a:solidFill>
                    <a:schemeClr val="accent5"/>
                  </a:solidFill>
                  <a:latin typeface="Lato" panose="020F0502020204030203" pitchFamily="34" charset="0"/>
                </a:rPr>
                <a:t>Ensuring all garments meet the company's design, materials, and workmanship standards can be difficult</a:t>
              </a:r>
            </a:p>
          </p:txBody>
        </p:sp>
        <p:sp>
          <p:nvSpPr>
            <p:cNvPr id="14" name="TextBox 13"/>
            <p:cNvSpPr txBox="1"/>
            <p:nvPr/>
          </p:nvSpPr>
          <p:spPr>
            <a:xfrm>
              <a:off x="728626" y="3171035"/>
              <a:ext cx="1626714" cy="210442"/>
            </a:xfrm>
            <a:prstGeom prst="rect">
              <a:avLst/>
            </a:prstGeom>
            <a:noFill/>
          </p:spPr>
          <p:txBody>
            <a:bodyPr wrap="square" lIns="0" tIns="0" rIns="0" bIns="0" rtlCol="0">
              <a:spAutoFit/>
            </a:bodyPr>
            <a:lstStyle/>
            <a:p>
              <a:pPr algn="ctr">
                <a:lnSpc>
                  <a:spcPct val="150000"/>
                </a:lnSpc>
                <a:spcAft>
                  <a:spcPts val="1200"/>
                </a:spcAft>
              </a:pPr>
              <a:r>
                <a:rPr lang="en-US" sz="1050" b="1" cap="all" spc="20" dirty="0">
                  <a:solidFill>
                    <a:schemeClr val="accent3"/>
                  </a:solidFill>
                  <a:latin typeface="Lato" panose="020F0502020204030203" pitchFamily="34" charset="0"/>
                </a:rPr>
                <a:t>Quality Control</a:t>
              </a:r>
            </a:p>
          </p:txBody>
        </p:sp>
      </p:grpSp>
      <p:grpSp>
        <p:nvGrpSpPr>
          <p:cNvPr id="6" name="Group 5"/>
          <p:cNvGrpSpPr/>
          <p:nvPr/>
        </p:nvGrpSpPr>
        <p:grpSpPr>
          <a:xfrm>
            <a:off x="3578400" y="2876685"/>
            <a:ext cx="1586496" cy="1197211"/>
            <a:chOff x="2746804" y="3171035"/>
            <a:chExt cx="1586496" cy="1197211"/>
          </a:xfrm>
        </p:grpSpPr>
        <p:sp>
          <p:nvSpPr>
            <p:cNvPr id="15" name="TextBox 14"/>
            <p:cNvSpPr txBox="1"/>
            <p:nvPr/>
          </p:nvSpPr>
          <p:spPr>
            <a:xfrm>
              <a:off x="2746804" y="3537249"/>
              <a:ext cx="1586496" cy="830997"/>
            </a:xfrm>
            <a:prstGeom prst="rect">
              <a:avLst/>
            </a:prstGeom>
            <a:noFill/>
          </p:spPr>
          <p:txBody>
            <a:bodyPr wrap="square" lIns="0" tIns="0" rIns="0" bIns="0" rtlCol="0">
              <a:spAutoFit/>
            </a:bodyPr>
            <a:lstStyle/>
            <a:p>
              <a:pPr algn="ctr">
                <a:lnSpc>
                  <a:spcPct val="150000"/>
                </a:lnSpc>
                <a:spcAft>
                  <a:spcPts val="1200"/>
                </a:spcAft>
              </a:pPr>
              <a:r>
                <a:rPr lang="en-US" sz="900" dirty="0">
                  <a:solidFill>
                    <a:schemeClr val="accent5"/>
                  </a:solidFill>
                  <a:latin typeface="Lato" panose="020F0502020204030203" pitchFamily="34" charset="0"/>
                </a:rPr>
                <a:t>Fashion businesses must be agile and responsive to consumer demand, A delicate balance of speed and accuracy is required.</a:t>
              </a:r>
            </a:p>
          </p:txBody>
        </p:sp>
        <p:sp>
          <p:nvSpPr>
            <p:cNvPr id="16" name="TextBox 15"/>
            <p:cNvSpPr txBox="1"/>
            <p:nvPr/>
          </p:nvSpPr>
          <p:spPr>
            <a:xfrm>
              <a:off x="2797326" y="3171035"/>
              <a:ext cx="1528294" cy="210442"/>
            </a:xfrm>
            <a:prstGeom prst="rect">
              <a:avLst/>
            </a:prstGeom>
            <a:noFill/>
          </p:spPr>
          <p:txBody>
            <a:bodyPr wrap="square" lIns="0" tIns="0" rIns="0" bIns="0" rtlCol="0">
              <a:spAutoFit/>
            </a:bodyPr>
            <a:lstStyle/>
            <a:p>
              <a:pPr algn="ctr">
                <a:lnSpc>
                  <a:spcPct val="150000"/>
                </a:lnSpc>
                <a:spcAft>
                  <a:spcPts val="1200"/>
                </a:spcAft>
              </a:pPr>
              <a:r>
                <a:rPr lang="en-US" sz="1050" b="1" cap="all" spc="20" dirty="0">
                  <a:solidFill>
                    <a:schemeClr val="accent3"/>
                  </a:solidFill>
                  <a:latin typeface="Lato" panose="020F0502020204030203" pitchFamily="34" charset="0"/>
                </a:rPr>
                <a:t>Speed-to-Market</a:t>
              </a:r>
            </a:p>
          </p:txBody>
        </p:sp>
      </p:grpSp>
      <p:grpSp>
        <p:nvGrpSpPr>
          <p:cNvPr id="7" name="Group 6"/>
          <p:cNvGrpSpPr/>
          <p:nvPr/>
        </p:nvGrpSpPr>
        <p:grpSpPr>
          <a:xfrm>
            <a:off x="4989637" y="2937039"/>
            <a:ext cx="2950913" cy="1136857"/>
            <a:chOff x="4158041" y="3231389"/>
            <a:chExt cx="2950913" cy="1136857"/>
          </a:xfrm>
        </p:grpSpPr>
        <p:sp>
          <p:nvSpPr>
            <p:cNvPr id="17" name="TextBox 16"/>
            <p:cNvSpPr txBox="1"/>
            <p:nvPr/>
          </p:nvSpPr>
          <p:spPr>
            <a:xfrm>
              <a:off x="4695690" y="3537249"/>
              <a:ext cx="1845514" cy="830997"/>
            </a:xfrm>
            <a:prstGeom prst="rect">
              <a:avLst/>
            </a:prstGeom>
            <a:noFill/>
          </p:spPr>
          <p:txBody>
            <a:bodyPr wrap="square" lIns="0" tIns="0" rIns="0" bIns="0" rtlCol="0">
              <a:spAutoFit/>
            </a:bodyPr>
            <a:lstStyle/>
            <a:p>
              <a:pPr algn="ctr">
                <a:lnSpc>
                  <a:spcPct val="150000"/>
                </a:lnSpc>
                <a:spcAft>
                  <a:spcPts val="1200"/>
                </a:spcAft>
              </a:pPr>
              <a:r>
                <a:rPr lang="en-US" sz="900" dirty="0">
                  <a:solidFill>
                    <a:schemeClr val="accent5"/>
                  </a:solidFill>
                  <a:latin typeface="Lato" panose="020F0502020204030203" pitchFamily="34" charset="0"/>
                </a:rPr>
                <a:t>Communication barriers between you and the vendor make understanding each other's expectations and needs challenging.</a:t>
              </a:r>
            </a:p>
          </p:txBody>
        </p:sp>
        <p:sp>
          <p:nvSpPr>
            <p:cNvPr id="18" name="TextBox 17"/>
            <p:cNvSpPr txBox="1"/>
            <p:nvPr/>
          </p:nvSpPr>
          <p:spPr>
            <a:xfrm>
              <a:off x="4158041" y="3231389"/>
              <a:ext cx="2950913" cy="161583"/>
            </a:xfrm>
            <a:prstGeom prst="rect">
              <a:avLst/>
            </a:prstGeom>
            <a:noFill/>
          </p:spPr>
          <p:txBody>
            <a:bodyPr wrap="square" lIns="0" tIns="0" rIns="0" bIns="0" rtlCol="0">
              <a:spAutoFit/>
            </a:bodyPr>
            <a:lstStyle/>
            <a:p>
              <a:pPr algn="ctr">
                <a:spcAft>
                  <a:spcPts val="1200"/>
                </a:spcAft>
              </a:pPr>
              <a:r>
                <a:rPr lang="en-US" sz="1050" b="1" cap="all" spc="20" dirty="0" smtClean="0">
                  <a:solidFill>
                    <a:schemeClr val="accent3"/>
                  </a:solidFill>
                  <a:latin typeface="Lato" panose="020F0502020204030203" pitchFamily="34" charset="0"/>
                </a:rPr>
                <a:t>managing </a:t>
              </a:r>
              <a:r>
                <a:rPr lang="en-US" sz="1050" b="1" cap="all" spc="20" dirty="0">
                  <a:solidFill>
                    <a:schemeClr val="accent3"/>
                  </a:solidFill>
                  <a:latin typeface="Lato" panose="020F0502020204030203" pitchFamily="34" charset="0"/>
                </a:rPr>
                <a:t>outsourced vendors</a:t>
              </a:r>
            </a:p>
          </p:txBody>
        </p:sp>
      </p:grpSp>
      <p:sp>
        <p:nvSpPr>
          <p:cNvPr id="23" name="Freeform 5"/>
          <p:cNvSpPr>
            <a:spLocks/>
          </p:cNvSpPr>
          <p:nvPr/>
        </p:nvSpPr>
        <p:spPr bwMode="auto">
          <a:xfrm>
            <a:off x="1603670" y="1062141"/>
            <a:ext cx="679541" cy="150940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26" name="Picture Placeholder 25">
            <a:extLst>
              <a:ext uri="{FF2B5EF4-FFF2-40B4-BE49-F238E27FC236}">
                <a16:creationId xmlns:a16="http://schemas.microsoft.com/office/drawing/2014/main" id="{A3C94E70-B471-D7B2-6144-5D1FC06D49C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77" t="17657" r="-477" b="35741"/>
          <a:stretch/>
        </p:blipFill>
        <p:spPr>
          <a:xfrm>
            <a:off x="1876250" y="1063625"/>
            <a:ext cx="2157413" cy="1508125"/>
          </a:xfrm>
        </p:spPr>
      </p:pic>
      <p:pic>
        <p:nvPicPr>
          <p:cNvPr id="28" name="Picture Placeholder 27" descr="A picture containing person, clothing&#10;&#10;Description automatically generated">
            <a:extLst>
              <a:ext uri="{FF2B5EF4-FFF2-40B4-BE49-F238E27FC236}">
                <a16:creationId xmlns:a16="http://schemas.microsoft.com/office/drawing/2014/main" id="{2623CE5A-9E10-BC46-C6F8-88991287B51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40" t="14662" r="-40" b="38736"/>
          <a:stretch/>
        </p:blipFill>
        <p:spPr>
          <a:xfrm>
            <a:off x="3670125" y="1063625"/>
            <a:ext cx="2157413" cy="1508125"/>
          </a:xfrm>
        </p:spPr>
      </p:pic>
      <p:pic>
        <p:nvPicPr>
          <p:cNvPr id="30" name="Picture Placeholder 29" descr="A picture containing text&#10;&#10;Description automatically generated">
            <a:extLst>
              <a:ext uri="{FF2B5EF4-FFF2-40B4-BE49-F238E27FC236}">
                <a16:creationId xmlns:a16="http://schemas.microsoft.com/office/drawing/2014/main" id="{BFDCC8C2-7936-ED53-82E0-47A79652B6EC}"/>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6699" b="26699"/>
          <a:stretch>
            <a:fillRect/>
          </a:stretch>
        </p:blipFill>
        <p:spPr>
          <a:xfrm>
            <a:off x="5465588" y="1063625"/>
            <a:ext cx="2157412" cy="1508125"/>
          </a:xfrm>
        </p:spPr>
      </p:pic>
      <p:pic>
        <p:nvPicPr>
          <p:cNvPr id="31" name="Picture 30" descr="Logo, company name&#10;&#10;Description automatically generated">
            <a:extLst>
              <a:ext uri="{FF2B5EF4-FFF2-40B4-BE49-F238E27FC236}">
                <a16:creationId xmlns:a16="http://schemas.microsoft.com/office/drawing/2014/main" id="{C626357A-85F6-FF27-3D3A-6C7A401AC7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954" b="33868"/>
          <a:stretch/>
        </p:blipFill>
        <p:spPr>
          <a:xfrm>
            <a:off x="450485" y="379027"/>
            <a:ext cx="1413755" cy="454915"/>
          </a:xfrm>
          <a:prstGeom prst="rect">
            <a:avLst/>
          </a:prstGeom>
        </p:spPr>
      </p:pic>
    </p:spTree>
    <p:extLst>
      <p:ext uri="{BB962C8B-B14F-4D97-AF65-F5344CB8AC3E}">
        <p14:creationId xmlns:p14="http://schemas.microsoft.com/office/powerpoint/2010/main" val="42388614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Stand with assorted colorful spools of thread for sewing placed near white wall inside dressmaker workshop or tailor atelier for fashion design and apparel creation Stock Photo">
            <a:extLst>
              <a:ext uri="{FF2B5EF4-FFF2-40B4-BE49-F238E27FC236}">
                <a16:creationId xmlns:a16="http://schemas.microsoft.com/office/drawing/2014/main" id="{4BB9948D-A4A6-74F7-FFF8-D8CF8864CC86}"/>
              </a:ext>
            </a:extLst>
          </p:cNvPr>
          <p:cNvPicPr>
            <a:picLocks noGrp="1" noChangeAspect="1" noChangeArrowheads="1"/>
          </p:cNvPicPr>
          <p:nvPr>
            <p:ph type="pic" sz="quarter" idx="10"/>
          </p:nvPr>
        </p:nvPicPr>
        <p:blipFill>
          <a:blip r:embed="rId3">
            <a:extLst>
              <a:ext uri="{BEBA8EAE-BF5A-486C-A8C5-ECC9F3942E4B}">
                <a14:imgProps xmlns:a14="http://schemas.microsoft.com/office/drawing/2010/main">
                  <a14:imgLayer r:embed="rId4">
                    <a14:imgEffect>
                      <a14:sharpenSoften amount="-33000"/>
                    </a14:imgEffect>
                  </a14:imgLayer>
                </a14:imgProps>
              </a:ext>
              <a:ext uri="{28A0092B-C50C-407E-A947-70E740481C1C}">
                <a14:useLocalDpi xmlns:a14="http://schemas.microsoft.com/office/drawing/2010/main" val="0"/>
              </a:ext>
            </a:extLst>
          </a:blip>
          <a:srcRect t="31225" b="31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1435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88338" y="1785120"/>
            <a:ext cx="7004708" cy="820738"/>
          </a:xfrm>
          <a:prstGeom prst="rect">
            <a:avLst/>
          </a:prstGeom>
          <a:noFill/>
        </p:spPr>
        <p:txBody>
          <a:bodyPr wrap="square" lIns="0" tIns="0" rIns="0" bIns="0" rtlCol="0">
            <a:spAutoFit/>
          </a:bodyPr>
          <a:lstStyle/>
          <a:p>
            <a:pPr algn="ctr">
              <a:lnSpc>
                <a:spcPts val="3200"/>
              </a:lnSpc>
            </a:pPr>
            <a:r>
              <a:rPr lang="en-US" sz="2800" spc="70" dirty="0">
                <a:solidFill>
                  <a:schemeClr val="bg1"/>
                </a:solidFill>
                <a:latin typeface="Lato Black" panose="020F0A02020204030203" pitchFamily="34" charset="0"/>
              </a:rPr>
              <a:t>Folio3's Nstitch Manufacturing Solution </a:t>
            </a:r>
            <a:r>
              <a:rPr lang="en-US" sz="2800" spc="70" dirty="0">
                <a:solidFill>
                  <a:schemeClr val="accent2"/>
                </a:solidFill>
                <a:latin typeface="Lato Black" panose="020F0A02020204030203" pitchFamily="34" charset="0"/>
              </a:rPr>
              <a:t>Is A Way To Address These Challenges</a:t>
            </a:r>
          </a:p>
        </p:txBody>
      </p:sp>
      <p:cxnSp>
        <p:nvCxnSpPr>
          <p:cNvPr id="8" name="Straight Connector 7"/>
          <p:cNvCxnSpPr/>
          <p:nvPr/>
        </p:nvCxnSpPr>
        <p:spPr>
          <a:xfrm>
            <a:off x="4142636" y="2838283"/>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D049BB8-441D-515E-D928-711A2AD99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937" y="432337"/>
            <a:ext cx="1338218" cy="385722"/>
          </a:xfrm>
          <a:prstGeom prst="rect">
            <a:avLst/>
          </a:prstGeom>
        </p:spPr>
      </p:pic>
    </p:spTree>
    <p:extLst>
      <p:ext uri="{BB962C8B-B14F-4D97-AF65-F5344CB8AC3E}">
        <p14:creationId xmlns:p14="http://schemas.microsoft.com/office/powerpoint/2010/main" val="13356096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3"/>
          <p:cNvSpPr>
            <a:spLocks/>
          </p:cNvSpPr>
          <p:nvPr/>
        </p:nvSpPr>
        <p:spPr bwMode="auto">
          <a:xfrm>
            <a:off x="4474334" y="0"/>
            <a:ext cx="4669666" cy="51435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auto">
          <a:xfrm>
            <a:off x="4469754"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34757" y="2920731"/>
            <a:ext cx="5097510" cy="783676"/>
          </a:xfrm>
          <a:prstGeom prst="rect">
            <a:avLst/>
          </a:prstGeom>
          <a:noFill/>
        </p:spPr>
        <p:txBody>
          <a:bodyPr wrap="square" lIns="0" tIns="0" rIns="0" bIns="0" rtlCol="0">
            <a:spAutoFit/>
          </a:bodyPr>
          <a:lstStyle/>
          <a:p>
            <a:pPr>
              <a:lnSpc>
                <a:spcPts val="3200"/>
              </a:lnSpc>
            </a:pPr>
            <a:r>
              <a:rPr lang="en-US" sz="2400" spc="70" dirty="0">
                <a:solidFill>
                  <a:schemeClr val="accent1"/>
                </a:solidFill>
                <a:latin typeface="Lato Black" panose="020F0A02020204030203" pitchFamily="34" charset="0"/>
              </a:rPr>
              <a:t>What Is </a:t>
            </a:r>
            <a:r>
              <a:rPr lang="en-US" sz="2400" spc="70" dirty="0">
                <a:solidFill>
                  <a:schemeClr val="tx2"/>
                </a:solidFill>
                <a:latin typeface="Lato Black" panose="020F0A02020204030203" pitchFamily="34" charset="0"/>
              </a:rPr>
              <a:t>Folio3's Nstitch</a:t>
            </a:r>
            <a:r>
              <a:rPr lang="en-US" sz="2400" spc="70" dirty="0">
                <a:solidFill>
                  <a:schemeClr val="accent1"/>
                </a:solidFill>
                <a:latin typeface="Lato Black" panose="020F0A02020204030203" pitchFamily="34" charset="0"/>
              </a:rPr>
              <a:t> Manufacturing Solution?</a:t>
            </a:r>
            <a:endParaRPr lang="en-US" sz="2400" spc="70" dirty="0">
              <a:solidFill>
                <a:schemeClr val="accent2"/>
              </a:solidFill>
              <a:latin typeface="Lato Black" panose="020F0A02020204030203" pitchFamily="34" charset="0"/>
            </a:endParaRPr>
          </a:p>
        </p:txBody>
      </p:sp>
      <p:cxnSp>
        <p:nvCxnSpPr>
          <p:cNvPr id="9" name="Straight Connector 8"/>
          <p:cNvCxnSpPr/>
          <p:nvPr/>
        </p:nvCxnSpPr>
        <p:spPr>
          <a:xfrm>
            <a:off x="634757" y="3815089"/>
            <a:ext cx="5486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64133" y="2920731"/>
            <a:ext cx="2636930" cy="1209883"/>
          </a:xfrm>
          <a:prstGeom prst="rect">
            <a:avLst/>
          </a:prstGeom>
          <a:noFill/>
        </p:spPr>
        <p:txBody>
          <a:bodyPr wrap="square" lIns="0" tIns="0" rIns="0" bIns="0" rtlCol="0">
            <a:spAutoFit/>
          </a:bodyPr>
          <a:lstStyle/>
          <a:p>
            <a:pPr>
              <a:lnSpc>
                <a:spcPts val="1600"/>
              </a:lnSpc>
            </a:pPr>
            <a:r>
              <a:rPr lang="en-US" sz="1100" spc="20" dirty="0">
                <a:solidFill>
                  <a:schemeClr val="bg1"/>
                </a:solidFill>
                <a:latin typeface="Lato "/>
              </a:rPr>
              <a:t>Folio3 has developed a comprehensive ERP solution for the apparel and fashion industries, leveraging NetSuite's robust engine as a foundation. The solution provides a one-stop shop to customize and optimize their ERP requirements.</a:t>
            </a:r>
          </a:p>
        </p:txBody>
      </p:sp>
      <p:sp>
        <p:nvSpPr>
          <p:cNvPr id="18" name="Freeform 5"/>
          <p:cNvSpPr>
            <a:spLocks/>
          </p:cNvSpPr>
          <p:nvPr/>
        </p:nvSpPr>
        <p:spPr bwMode="auto">
          <a:xfrm>
            <a:off x="692874" y="1072512"/>
            <a:ext cx="679541" cy="150940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Placeholder 5" descr="A close-up of several rolls of toilet paper&#10;&#10;Description automatically generated with low confidence">
            <a:extLst>
              <a:ext uri="{FF2B5EF4-FFF2-40B4-BE49-F238E27FC236}">
                <a16:creationId xmlns:a16="http://schemas.microsoft.com/office/drawing/2014/main" id="{AD1ED047-4D43-C718-01CC-2B1375D5D58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316" r="2316"/>
          <a:stretch>
            <a:fillRect/>
          </a:stretch>
        </p:blipFill>
        <p:spPr/>
      </p:pic>
      <p:pic>
        <p:nvPicPr>
          <p:cNvPr id="22" name="Picture Placeholder 21" descr="A picture containing sewing machine, appliance, indoor, sink&#10;&#10;Description automatically generated">
            <a:extLst>
              <a:ext uri="{FF2B5EF4-FFF2-40B4-BE49-F238E27FC236}">
                <a16:creationId xmlns:a16="http://schemas.microsoft.com/office/drawing/2014/main" id="{49DE7ABC-3C6F-528A-19CB-4728253DDA4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6699" b="26699"/>
          <a:stretch>
            <a:fillRect/>
          </a:stretch>
        </p:blipFill>
        <p:spPr/>
      </p:pic>
      <p:pic>
        <p:nvPicPr>
          <p:cNvPr id="34" name="Picture Placeholder 33" descr="A picture containing coffee, indoor, cluttered&#10;&#10;Description automatically generated">
            <a:extLst>
              <a:ext uri="{FF2B5EF4-FFF2-40B4-BE49-F238E27FC236}">
                <a16:creationId xmlns:a16="http://schemas.microsoft.com/office/drawing/2014/main" id="{1DF4BABB-926E-0C29-609B-A6BE86CE8F70}"/>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26673" b="26673"/>
          <a:stretch>
            <a:fillRect/>
          </a:stretch>
        </p:blipFill>
        <p:spPr/>
      </p:pic>
      <p:pic>
        <p:nvPicPr>
          <p:cNvPr id="38" name="Picture Placeholder 37" descr="A picture containing text, person&#10;&#10;Description automatically generated">
            <a:extLst>
              <a:ext uri="{FF2B5EF4-FFF2-40B4-BE49-F238E27FC236}">
                <a16:creationId xmlns:a16="http://schemas.microsoft.com/office/drawing/2014/main" id="{EC95E57C-793C-A71D-2705-84B53F4077E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val="0"/>
              </a:ext>
            </a:extLst>
          </a:blip>
          <a:srcRect l="-4687" t="3398" r="4687" b="50000"/>
          <a:stretch/>
        </p:blipFill>
        <p:spPr>
          <a:xfrm>
            <a:off x="2759949" y="1073150"/>
            <a:ext cx="2157334" cy="1508125"/>
          </a:xfrm>
        </p:spPr>
      </p:pic>
      <p:pic>
        <p:nvPicPr>
          <p:cNvPr id="39" name="Picture 38" descr="Logo, company name&#10;&#10;Description automatically generated">
            <a:extLst>
              <a:ext uri="{FF2B5EF4-FFF2-40B4-BE49-F238E27FC236}">
                <a16:creationId xmlns:a16="http://schemas.microsoft.com/office/drawing/2014/main" id="{EA617D45-B92A-5684-9855-D7049A12B8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954" b="33868"/>
          <a:stretch/>
        </p:blipFill>
        <p:spPr>
          <a:xfrm>
            <a:off x="325766" y="278141"/>
            <a:ext cx="1413755" cy="454915"/>
          </a:xfrm>
          <a:prstGeom prst="rect">
            <a:avLst/>
          </a:prstGeom>
        </p:spPr>
      </p:pic>
    </p:spTree>
    <p:extLst>
      <p:ext uri="{BB962C8B-B14F-4D97-AF65-F5344CB8AC3E}">
        <p14:creationId xmlns:p14="http://schemas.microsoft.com/office/powerpoint/2010/main" val="15102128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7" grpId="0"/>
      <p:bldP spid="10"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4271" y="1173686"/>
            <a:ext cx="3601462" cy="1523622"/>
          </a:xfrm>
          <a:prstGeom prst="rect">
            <a:avLst/>
          </a:prstGeom>
          <a:noFill/>
        </p:spPr>
        <p:txBody>
          <a:bodyPr wrap="square" lIns="0" tIns="0" rIns="0" bIns="0" rtlCol="0">
            <a:spAutoFit/>
          </a:bodyPr>
          <a:lstStyle/>
          <a:p>
            <a:pPr marL="171450" indent="-171450">
              <a:lnSpc>
                <a:spcPts val="1200"/>
              </a:lnSpc>
              <a:spcAft>
                <a:spcPts val="1200"/>
              </a:spcAft>
              <a:buFont typeface="Arial" panose="020B0604020202020204" pitchFamily="34" charset="0"/>
              <a:buChar char="•"/>
            </a:pPr>
            <a:r>
              <a:rPr lang="en-US" sz="850" dirty="0">
                <a:solidFill>
                  <a:schemeClr val="accent5"/>
                </a:solidFill>
                <a:latin typeface="Lato" panose="020F0502020204030203" pitchFamily="34" charset="0"/>
              </a:rPr>
              <a:t>The solution takes order lines such as sales orders, transfer orders, or customized criteria to provide a high-level overview of the process. </a:t>
            </a:r>
          </a:p>
          <a:p>
            <a:pPr marL="171450" indent="-171450">
              <a:lnSpc>
                <a:spcPts val="1200"/>
              </a:lnSpc>
              <a:spcAft>
                <a:spcPts val="1200"/>
              </a:spcAft>
              <a:buFont typeface="Arial" panose="020B0604020202020204" pitchFamily="34" charset="0"/>
              <a:buChar char="•"/>
            </a:pPr>
            <a:r>
              <a:rPr lang="en-US" sz="850" dirty="0">
                <a:solidFill>
                  <a:schemeClr val="accent5"/>
                </a:solidFill>
                <a:latin typeface="Lato" panose="020F0502020204030203" pitchFamily="34" charset="0"/>
              </a:rPr>
              <a:t>It selects specific lines to generate a production order. The production order is the foundation for manufacturing finished goods based on the items.</a:t>
            </a:r>
          </a:p>
          <a:p>
            <a:pPr marL="171450" indent="-171450">
              <a:lnSpc>
                <a:spcPts val="1200"/>
              </a:lnSpc>
              <a:spcAft>
                <a:spcPts val="1200"/>
              </a:spcAft>
              <a:buFont typeface="Arial" panose="020B0604020202020204" pitchFamily="34" charset="0"/>
              <a:buChar char="•"/>
            </a:pPr>
            <a:r>
              <a:rPr lang="en-US" sz="850" dirty="0">
                <a:solidFill>
                  <a:schemeClr val="accent5"/>
                </a:solidFill>
                <a:latin typeface="Lato" panose="020F0502020204030203" pitchFamily="34" charset="0"/>
              </a:rPr>
              <a:t>The production process includes various steps, such as cutting, sewing, grading, QC, and others, while recording service charges and costs in NetSuite and updating the raw materials inventory.</a:t>
            </a:r>
          </a:p>
        </p:txBody>
      </p:sp>
      <p:sp>
        <p:nvSpPr>
          <p:cNvPr id="5" name="TextBox 4"/>
          <p:cNvSpPr txBox="1"/>
          <p:nvPr/>
        </p:nvSpPr>
        <p:spPr>
          <a:xfrm>
            <a:off x="3914271" y="2704508"/>
            <a:ext cx="3601462" cy="1061957"/>
          </a:xfrm>
          <a:prstGeom prst="rect">
            <a:avLst/>
          </a:prstGeom>
          <a:noFill/>
        </p:spPr>
        <p:txBody>
          <a:bodyPr wrap="square" lIns="0" tIns="0" rIns="0" bIns="0" rtlCol="0">
            <a:spAutoFit/>
          </a:bodyPr>
          <a:lstStyle/>
          <a:p>
            <a:pPr marL="171450" indent="-171450">
              <a:lnSpc>
                <a:spcPts val="1200"/>
              </a:lnSpc>
              <a:spcAft>
                <a:spcPts val="1200"/>
              </a:spcAft>
              <a:buFont typeface="Arial" panose="020B0604020202020204" pitchFamily="34" charset="0"/>
              <a:buChar char="•"/>
            </a:pPr>
            <a:r>
              <a:rPr lang="en-US" sz="850" dirty="0">
                <a:solidFill>
                  <a:schemeClr val="accent5"/>
                </a:solidFill>
                <a:latin typeface="Lato" panose="020F0502020204030203" pitchFamily="34" charset="0"/>
              </a:rPr>
              <a:t>After successful production, the inventory of finished goods is increased in NetSuite's defined location, fulfilling the purpose of wholesale manufacturing.</a:t>
            </a:r>
          </a:p>
          <a:p>
            <a:pPr marL="171450" indent="-171450">
              <a:lnSpc>
                <a:spcPts val="1200"/>
              </a:lnSpc>
              <a:spcAft>
                <a:spcPts val="1200"/>
              </a:spcAft>
              <a:buFont typeface="Arial" panose="020B0604020202020204" pitchFamily="34" charset="0"/>
              <a:buChar char="•"/>
            </a:pPr>
            <a:r>
              <a:rPr lang="en-US" sz="850" dirty="0">
                <a:solidFill>
                  <a:schemeClr val="accent5"/>
                </a:solidFill>
                <a:latin typeface="Lato" panose="020F0502020204030203" pitchFamily="34" charset="0"/>
              </a:rPr>
              <a:t>This solution is versatile enough to handle full-package production (single purchase from a vendor) and wholesale manufacturing as part of the NStitch solution.</a:t>
            </a:r>
          </a:p>
        </p:txBody>
      </p:sp>
      <p:cxnSp>
        <p:nvCxnSpPr>
          <p:cNvPr id="8" name="Straight Connector 7"/>
          <p:cNvCxnSpPr/>
          <p:nvPr/>
        </p:nvCxnSpPr>
        <p:spPr>
          <a:xfrm>
            <a:off x="3914271" y="965209"/>
            <a:ext cx="5486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2" name="Picture 2" descr="Free A Woman Choosing Clothes from the Rack Stock Photo">
            <a:extLst>
              <a:ext uri="{FF2B5EF4-FFF2-40B4-BE49-F238E27FC236}">
                <a16:creationId xmlns:a16="http://schemas.microsoft.com/office/drawing/2014/main" id="{9442D66A-0DED-037A-7AEC-24B00D124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135BBBD4-55CB-DE55-0A30-CBB40DCF0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954" b="33868"/>
          <a:stretch/>
        </p:blipFill>
        <p:spPr>
          <a:xfrm>
            <a:off x="7133517" y="4135373"/>
            <a:ext cx="1413755" cy="454915"/>
          </a:xfrm>
          <a:prstGeom prst="rect">
            <a:avLst/>
          </a:prstGeom>
        </p:spPr>
      </p:pic>
      <p:sp>
        <p:nvSpPr>
          <p:cNvPr id="2" name="TextBox 1">
            <a:extLst>
              <a:ext uri="{FF2B5EF4-FFF2-40B4-BE49-F238E27FC236}">
                <a16:creationId xmlns:a16="http://schemas.microsoft.com/office/drawing/2014/main" id="{D9CF0F88-BF33-9B19-DA7A-888EC021F92E}"/>
              </a:ext>
            </a:extLst>
          </p:cNvPr>
          <p:cNvSpPr txBox="1"/>
          <p:nvPr/>
        </p:nvSpPr>
        <p:spPr>
          <a:xfrm>
            <a:off x="3886204" y="487664"/>
            <a:ext cx="3601462" cy="373307"/>
          </a:xfrm>
          <a:prstGeom prst="rect">
            <a:avLst/>
          </a:prstGeom>
          <a:noFill/>
        </p:spPr>
        <p:txBody>
          <a:bodyPr wrap="square" lIns="0" tIns="0" rIns="0" bIns="0" rtlCol="0">
            <a:spAutoFit/>
          </a:bodyPr>
          <a:lstStyle/>
          <a:p>
            <a:pPr>
              <a:lnSpc>
                <a:spcPts val="3200"/>
              </a:lnSpc>
            </a:pPr>
            <a:r>
              <a:rPr lang="en-US" sz="2400" spc="70" dirty="0">
                <a:solidFill>
                  <a:schemeClr val="tx2"/>
                </a:solidFill>
                <a:latin typeface="Lato Black" panose="020F0A02020204030203" pitchFamily="34" charset="0"/>
              </a:rPr>
              <a:t>One Stop-Shop </a:t>
            </a:r>
            <a:r>
              <a:rPr lang="en-US" sz="2400" spc="70" dirty="0">
                <a:solidFill>
                  <a:schemeClr val="accent1"/>
                </a:solidFill>
                <a:latin typeface="Lato Black" panose="020F0A02020204030203" pitchFamily="34" charset="0"/>
              </a:rPr>
              <a:t>Solution</a:t>
            </a:r>
            <a:endParaRPr lang="en-US" sz="2400" spc="70" dirty="0">
              <a:solidFill>
                <a:schemeClr val="accent2"/>
              </a:solidFill>
              <a:latin typeface="Lato Black" panose="020F0A02020204030203" pitchFamily="34" charset="0"/>
            </a:endParaRPr>
          </a:p>
        </p:txBody>
      </p:sp>
    </p:spTree>
    <p:extLst>
      <p:ext uri="{BB962C8B-B14F-4D97-AF65-F5344CB8AC3E}">
        <p14:creationId xmlns:p14="http://schemas.microsoft.com/office/powerpoint/2010/main" val="42044500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Free Woman sewing measuring fabric on mannequin in atelier Stock Photo">
            <a:extLst>
              <a:ext uri="{FF2B5EF4-FFF2-40B4-BE49-F238E27FC236}">
                <a16:creationId xmlns:a16="http://schemas.microsoft.com/office/drawing/2014/main" id="{4761E13E-1B56-0B63-B4DD-C4FB117D30DF}"/>
              </a:ext>
            </a:extLst>
          </p:cNvPr>
          <p:cNvPicPr>
            <a:picLocks noGrp="1" noChangeAspect="1" noChangeArrowheads="1"/>
          </p:cNvPicPr>
          <p:nvPr>
            <p:ph type="pic" sz="quarter" idx="10"/>
          </p:nvPr>
        </p:nvPicPr>
        <p:blipFill rotWithShape="1">
          <a:blip r:embed="rId3">
            <a:alphaModFix amt="12000"/>
            <a:extLst>
              <a:ext uri="{BEBA8EAE-BF5A-486C-A8C5-ECC9F3942E4B}">
                <a14:imgProps xmlns:a14="http://schemas.microsoft.com/office/drawing/2010/main">
                  <a14:imgLayer r:embed="rId4">
                    <a14:imgEffect>
                      <a14:sharpenSoften amount="-52000"/>
                    </a14:imgEffect>
                  </a14:imgLayer>
                </a14:imgProps>
              </a:ext>
              <a:ext uri="{28A0092B-C50C-407E-A947-70E740481C1C}">
                <a14:useLocalDpi xmlns:a14="http://schemas.microsoft.com/office/drawing/2010/main" val="0"/>
              </a:ext>
            </a:extLst>
          </a:blip>
          <a:srcRect l="-15100" t="30716" r="15100" b="3178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8" name="Freeform 23"/>
          <p:cNvSpPr>
            <a:spLocks/>
          </p:cNvSpPr>
          <p:nvPr/>
        </p:nvSpPr>
        <p:spPr bwMode="auto">
          <a:xfrm flipH="1">
            <a:off x="0" y="0"/>
            <a:ext cx="4669666" cy="51435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p:cNvSpPr>
          <p:nvPr/>
        </p:nvSpPr>
        <p:spPr bwMode="auto">
          <a:xfrm flipH="1">
            <a:off x="2559732" y="0"/>
            <a:ext cx="2109934" cy="51435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799028" y="588235"/>
            <a:ext cx="3703192" cy="4001095"/>
          </a:xfrm>
          <a:prstGeom prst="rect">
            <a:avLst/>
          </a:prstGeom>
          <a:noFill/>
        </p:spPr>
        <p:txBody>
          <a:bodyPr wrap="square" lIns="0" tIns="0" rIns="0" bIns="0" rtlCol="0">
            <a:spAutoFit/>
          </a:bodyPr>
          <a:lstStyle/>
          <a:p>
            <a:pPr marL="171450" indent="-171450">
              <a:lnSpc>
                <a:spcPct val="150000"/>
              </a:lnSpc>
              <a:spcAft>
                <a:spcPts val="1200"/>
              </a:spcAft>
              <a:buFont typeface="Wingdings" panose="05000000000000000000" pitchFamily="2" charset="2"/>
              <a:buChar char="ü"/>
            </a:pPr>
            <a:r>
              <a:rPr lang="en-US" sz="1000" dirty="0">
                <a:latin typeface="Lato" panose="020F0502020204030203" pitchFamily="34" charset="0"/>
                <a:ea typeface="Lato" panose="020F0502020204030203" pitchFamily="34" charset="0"/>
                <a:cs typeface="Lato" panose="020F0502020204030203" pitchFamily="34" charset="0"/>
              </a:rPr>
              <a:t>Cut-Make-Trim is a widely used term in the clothing industry.</a:t>
            </a:r>
          </a:p>
          <a:p>
            <a:pPr marL="171450" indent="-171450">
              <a:lnSpc>
                <a:spcPct val="150000"/>
              </a:lnSpc>
              <a:spcAft>
                <a:spcPts val="1200"/>
              </a:spcAft>
              <a:buFont typeface="Wingdings" panose="05000000000000000000" pitchFamily="2" charset="2"/>
              <a:buChar char="ü"/>
            </a:pPr>
            <a:r>
              <a:rPr lang="en-US" sz="1000" dirty="0">
                <a:latin typeface="Lato" panose="020F0502020204030203" pitchFamily="34" charset="0"/>
                <a:ea typeface="Lato" panose="020F0502020204030203" pitchFamily="34" charset="0"/>
                <a:cs typeface="Lato" panose="020F0502020204030203" pitchFamily="34" charset="0"/>
              </a:rPr>
              <a:t>It is a three-stage manufacturing process in which an apparel factory takes the customer's designs and creates the final product.</a:t>
            </a:r>
          </a:p>
          <a:p>
            <a:pPr marL="171450" indent="-171450">
              <a:lnSpc>
                <a:spcPct val="150000"/>
              </a:lnSpc>
              <a:spcAft>
                <a:spcPts val="1200"/>
              </a:spcAft>
              <a:buFont typeface="Wingdings" panose="05000000000000000000" pitchFamily="2" charset="2"/>
              <a:buChar char="ü"/>
            </a:pPr>
            <a:r>
              <a:rPr lang="en-US" sz="1000" dirty="0">
                <a:latin typeface="Lato" panose="020F0502020204030203" pitchFamily="34" charset="0"/>
                <a:ea typeface="Lato" panose="020F0502020204030203" pitchFamily="34" charset="0"/>
                <a:cs typeface="Lato" panose="020F0502020204030203" pitchFamily="34" charset="0"/>
              </a:rPr>
              <a:t>First, the fabric is precisely cut to its pattern during the' Cut' stage and prepared for sewing. </a:t>
            </a:r>
          </a:p>
          <a:p>
            <a:pPr marL="171450" indent="-171450">
              <a:lnSpc>
                <a:spcPct val="150000"/>
              </a:lnSpc>
              <a:spcAft>
                <a:spcPts val="1200"/>
              </a:spcAft>
              <a:buFont typeface="Wingdings" panose="05000000000000000000" pitchFamily="2" charset="2"/>
              <a:buChar char="ü"/>
            </a:pPr>
            <a:r>
              <a:rPr lang="en-US" sz="1000" dirty="0">
                <a:latin typeface="Lato" panose="020F0502020204030203" pitchFamily="34" charset="0"/>
                <a:ea typeface="Lato" panose="020F0502020204030203" pitchFamily="34" charset="0"/>
                <a:cs typeface="Lato" panose="020F0502020204030203" pitchFamily="34" charset="0"/>
              </a:rPr>
              <a:t>Secondly, skilled workers use specialized techniques and machines to sew the garment pieces together in the 'Make' stage, ensuring each stitch is flawless.</a:t>
            </a:r>
          </a:p>
          <a:p>
            <a:pPr marL="171450" indent="-171450">
              <a:lnSpc>
                <a:spcPct val="150000"/>
              </a:lnSpc>
              <a:spcAft>
                <a:spcPts val="1200"/>
              </a:spcAft>
              <a:buFont typeface="Wingdings" panose="05000000000000000000" pitchFamily="2" charset="2"/>
              <a:buChar char="ü"/>
            </a:pPr>
            <a:r>
              <a:rPr lang="en-US" sz="1000" dirty="0">
                <a:latin typeface="Lato" panose="020F0502020204030203" pitchFamily="34" charset="0"/>
                <a:ea typeface="Lato" panose="020F0502020204030203" pitchFamily="34" charset="0"/>
                <a:cs typeface="Lato" panose="020F0502020204030203" pitchFamily="34" charset="0"/>
              </a:rPr>
              <a:t>In the 'Trim' stage, garments undergo final inspection, and imperfections are removed before the product is packed for shipment.</a:t>
            </a:r>
          </a:p>
          <a:p>
            <a:pPr marL="171450" indent="-171450">
              <a:lnSpc>
                <a:spcPct val="150000"/>
              </a:lnSpc>
              <a:spcAft>
                <a:spcPts val="1200"/>
              </a:spcAft>
              <a:buFont typeface="Wingdings" panose="05000000000000000000" pitchFamily="2" charset="2"/>
              <a:buChar char="ü"/>
            </a:pPr>
            <a:r>
              <a:rPr lang="en-US" sz="1000" dirty="0">
                <a:latin typeface="Lato" panose="020F0502020204030203" pitchFamily="34" charset="0"/>
                <a:ea typeface="Lato" panose="020F0502020204030203" pitchFamily="34" charset="0"/>
                <a:cs typeface="Lato" panose="020F0502020204030203" pitchFamily="34" charset="0"/>
              </a:rPr>
              <a:t>Finally, Fashion businesses must prioritize accuracy, craftsmanship, and attention to detail in each stage to deliver high-quality garments that meet customer expectations.</a:t>
            </a:r>
          </a:p>
        </p:txBody>
      </p:sp>
      <p:sp>
        <p:nvSpPr>
          <p:cNvPr id="16" name="TextBox 15"/>
          <p:cNvSpPr txBox="1"/>
          <p:nvPr/>
        </p:nvSpPr>
        <p:spPr>
          <a:xfrm>
            <a:off x="351292" y="4351929"/>
            <a:ext cx="3836659" cy="359073"/>
          </a:xfrm>
          <a:prstGeom prst="rect">
            <a:avLst/>
          </a:prstGeom>
          <a:noFill/>
        </p:spPr>
        <p:txBody>
          <a:bodyPr wrap="square" lIns="0" tIns="0" rIns="0" bIns="0" rtlCol="0">
            <a:spAutoFit/>
          </a:bodyPr>
          <a:lstStyle/>
          <a:p>
            <a:pPr>
              <a:lnSpc>
                <a:spcPts val="2800"/>
              </a:lnSpc>
            </a:pPr>
            <a:r>
              <a:rPr lang="en-US" sz="2800" cap="all" spc="70" dirty="0">
                <a:solidFill>
                  <a:schemeClr val="accent2"/>
                </a:solidFill>
                <a:latin typeface="Lato Black" panose="020F0A02020204030203" pitchFamily="34" charset="0"/>
              </a:rPr>
              <a:t>The </a:t>
            </a:r>
            <a:r>
              <a:rPr lang="en-US" sz="2800" cap="all" spc="70" dirty="0">
                <a:solidFill>
                  <a:schemeClr val="bg1"/>
                </a:solidFill>
                <a:latin typeface="Lato Black" panose="020F0A02020204030203" pitchFamily="34" charset="0"/>
              </a:rPr>
              <a:t>CMT</a:t>
            </a:r>
            <a:r>
              <a:rPr lang="en-US" sz="2800" cap="all" spc="70" dirty="0">
                <a:solidFill>
                  <a:schemeClr val="accent2"/>
                </a:solidFill>
                <a:latin typeface="Lato Black" panose="020F0A02020204030203" pitchFamily="34" charset="0"/>
              </a:rPr>
              <a:t> process</a:t>
            </a:r>
          </a:p>
        </p:txBody>
      </p:sp>
      <p:cxnSp>
        <p:nvCxnSpPr>
          <p:cNvPr id="17" name="Straight Connector 16"/>
          <p:cNvCxnSpPr/>
          <p:nvPr/>
        </p:nvCxnSpPr>
        <p:spPr>
          <a:xfrm>
            <a:off x="351292" y="4059255"/>
            <a:ext cx="548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19E090D-5F85-963F-21AA-6908F32E1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92" y="395374"/>
            <a:ext cx="1338218" cy="385722"/>
          </a:xfrm>
          <a:prstGeom prst="rect">
            <a:avLst/>
          </a:prstGeom>
        </p:spPr>
      </p:pic>
    </p:spTree>
    <p:extLst>
      <p:ext uri="{BB962C8B-B14F-4D97-AF65-F5344CB8AC3E}">
        <p14:creationId xmlns:p14="http://schemas.microsoft.com/office/powerpoint/2010/main" val="26528931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75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9" grpId="0"/>
      <p:bldP spid="16" grpId="0"/>
    </p:bldLst>
  </p:timing>
</p:sld>
</file>

<file path=ppt/theme/theme1.xml><?xml version="1.0" encoding="utf-8"?>
<a:theme xmlns:a="http://schemas.openxmlformats.org/drawingml/2006/main" name="Office Theme">
  <a:themeElements>
    <a:clrScheme name="12-Orange">
      <a:dk1>
        <a:sysClr val="windowText" lastClr="000000"/>
      </a:dk1>
      <a:lt1>
        <a:sysClr val="window" lastClr="FFFFFF"/>
      </a:lt1>
      <a:dk2>
        <a:srgbClr val="44546A"/>
      </a:dk2>
      <a:lt2>
        <a:srgbClr val="E7E6E6"/>
      </a:lt2>
      <a:accent1>
        <a:srgbClr val="FF9B00"/>
      </a:accent1>
      <a:accent2>
        <a:srgbClr val="454545"/>
      </a:accent2>
      <a:accent3>
        <a:srgbClr val="5F5F5F"/>
      </a:accent3>
      <a:accent4>
        <a:srgbClr val="848484"/>
      </a:accent4>
      <a:accent5>
        <a:srgbClr val="A0A0A0"/>
      </a:accent5>
      <a:accent6>
        <a:srgbClr val="E3E3E3"/>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3381</TotalTime>
  <Words>1680</Words>
  <Application>Microsoft Office PowerPoint</Application>
  <PresentationFormat>On-screen Show (16:9)</PresentationFormat>
  <Paragraphs>125</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Lato</vt:lpstr>
      <vt:lpstr>Lato </vt:lpstr>
      <vt:lpstr>Lato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JafarDesigns</dc:creator>
  <cp:lastModifiedBy>Amna Tariq</cp:lastModifiedBy>
  <cp:revision>559</cp:revision>
  <dcterms:created xsi:type="dcterms:W3CDTF">2016-02-17T14:20:29Z</dcterms:created>
  <dcterms:modified xsi:type="dcterms:W3CDTF">2023-03-29T10:40:24Z</dcterms:modified>
</cp:coreProperties>
</file>