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h7F1KGVfzLKdZ2y+0d7vg+ZoES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754"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6"/>
          <p:cNvSpPr>
            <a:spLocks noGrp="1"/>
          </p:cNvSpPr>
          <p:nvPr>
            <p:ph type="pic" idx="2"/>
          </p:nvPr>
        </p:nvSpPr>
        <p:spPr>
          <a:xfrm>
            <a:off x="1792288" y="612775"/>
            <a:ext cx="5486400" cy="4114800"/>
          </a:xfrm>
          <a:prstGeom prst="rect">
            <a:avLst/>
          </a:prstGeom>
          <a:noFill/>
          <a:ln>
            <a:noFill/>
          </a:ln>
        </p:spPr>
      </p:sp>
      <p:sp>
        <p:nvSpPr>
          <p:cNvPr id="68" name="Google Shape;68;p2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Shape 87"/>
        <p:cNvGrpSpPr/>
        <p:nvPr/>
      </p:nvGrpSpPr>
      <p:grpSpPr>
        <a:xfrm>
          <a:off x="0" y="0"/>
          <a:ext cx="0" cy="0"/>
          <a:chOff x="0" y="0"/>
          <a:chExt cx="0" cy="0"/>
        </a:xfrm>
      </p:grpSpPr>
      <p:grpSp>
        <p:nvGrpSpPr>
          <p:cNvPr id="88" name="Google Shape;88;p1"/>
          <p:cNvGrpSpPr/>
          <p:nvPr/>
        </p:nvGrpSpPr>
        <p:grpSpPr>
          <a:xfrm>
            <a:off x="16580188" y="9351544"/>
            <a:ext cx="739985" cy="70556"/>
            <a:chOff x="210" y="0"/>
            <a:chExt cx="986646" cy="94074"/>
          </a:xfrm>
        </p:grpSpPr>
        <p:sp>
          <p:nvSpPr>
            <p:cNvPr id="89" name="Google Shape;89;p1"/>
            <p:cNvSpPr/>
            <p:nvPr/>
          </p:nvSpPr>
          <p:spPr>
            <a:xfrm>
              <a:off x="210" y="0"/>
              <a:ext cx="93654" cy="9407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
            <p:cNvSpPr/>
            <p:nvPr/>
          </p:nvSpPr>
          <p:spPr>
            <a:xfrm>
              <a:off x="225988" y="0"/>
              <a:ext cx="93654" cy="9407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p:nvPr/>
          </p:nvSpPr>
          <p:spPr>
            <a:xfrm>
              <a:off x="447848" y="0"/>
              <a:ext cx="93654" cy="9407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
            <p:cNvSpPr/>
            <p:nvPr/>
          </p:nvSpPr>
          <p:spPr>
            <a:xfrm>
              <a:off x="670521" y="0"/>
              <a:ext cx="93654" cy="9407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a:off x="893202" y="0"/>
              <a:ext cx="93654" cy="9407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4" name="Google Shape;94;p1"/>
          <p:cNvPicPr preferRelativeResize="0"/>
          <p:nvPr/>
        </p:nvPicPr>
        <p:blipFill rotWithShape="1">
          <a:blip r:embed="rId3">
            <a:alphaModFix amt="18999"/>
          </a:blip>
          <a:srcRect t="2506" r="3921" b="2505"/>
          <a:stretch/>
        </p:blipFill>
        <p:spPr>
          <a:xfrm>
            <a:off x="0" y="0"/>
            <a:ext cx="15646835" cy="10287000"/>
          </a:xfrm>
          <a:prstGeom prst="rect">
            <a:avLst/>
          </a:prstGeom>
          <a:noFill/>
          <a:ln>
            <a:noFill/>
          </a:ln>
        </p:spPr>
      </p:pic>
      <p:pic>
        <p:nvPicPr>
          <p:cNvPr id="95" name="Google Shape;95;p1"/>
          <p:cNvPicPr preferRelativeResize="0"/>
          <p:nvPr/>
        </p:nvPicPr>
        <p:blipFill rotWithShape="1">
          <a:blip r:embed="rId4">
            <a:alphaModFix/>
          </a:blip>
          <a:srcRect l="21885" t="27756" r="21351" b="25620"/>
          <a:stretch/>
        </p:blipFill>
        <p:spPr>
          <a:xfrm>
            <a:off x="16137296" y="1028700"/>
            <a:ext cx="1122004" cy="921535"/>
          </a:xfrm>
          <a:prstGeom prst="rect">
            <a:avLst/>
          </a:prstGeom>
          <a:noFill/>
          <a:ln>
            <a:noFill/>
          </a:ln>
        </p:spPr>
      </p:pic>
      <p:pic>
        <p:nvPicPr>
          <p:cNvPr id="96" name="Google Shape;96;p1"/>
          <p:cNvPicPr preferRelativeResize="0"/>
          <p:nvPr/>
        </p:nvPicPr>
        <p:blipFill rotWithShape="1">
          <a:blip r:embed="rId5">
            <a:alphaModFix/>
          </a:blip>
          <a:srcRect/>
          <a:stretch/>
        </p:blipFill>
        <p:spPr>
          <a:xfrm>
            <a:off x="7873140" y="1489468"/>
            <a:ext cx="2541719" cy="2541719"/>
          </a:xfrm>
          <a:prstGeom prst="rect">
            <a:avLst/>
          </a:prstGeom>
          <a:noFill/>
          <a:ln>
            <a:noFill/>
          </a:ln>
        </p:spPr>
      </p:pic>
      <p:sp>
        <p:nvSpPr>
          <p:cNvPr id="97" name="Google Shape;97;p1"/>
          <p:cNvSpPr txBox="1"/>
          <p:nvPr/>
        </p:nvSpPr>
        <p:spPr>
          <a:xfrm>
            <a:off x="2641165" y="4355037"/>
            <a:ext cx="13005671" cy="79810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200" b="1" i="0" u="none" strike="noStrike" cap="none">
                <a:solidFill>
                  <a:srgbClr val="FFFFFF"/>
                </a:solidFill>
                <a:latin typeface="Times"/>
                <a:ea typeface="Times"/>
                <a:cs typeface="Times"/>
                <a:sym typeface="Times"/>
              </a:rPr>
              <a:t>Boosting Operational Efficiency</a:t>
            </a:r>
            <a:endParaRPr/>
          </a:p>
        </p:txBody>
      </p:sp>
      <p:sp>
        <p:nvSpPr>
          <p:cNvPr id="98" name="Google Shape;98;p1"/>
          <p:cNvSpPr txBox="1"/>
          <p:nvPr/>
        </p:nvSpPr>
        <p:spPr>
          <a:xfrm>
            <a:off x="2855152" y="5480686"/>
            <a:ext cx="12577696" cy="154096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200" b="0" i="0" u="none" strike="noStrike" cap="none">
                <a:solidFill>
                  <a:srgbClr val="FFFFFF"/>
                </a:solidFill>
                <a:latin typeface="Times New Roman"/>
                <a:ea typeface="Times New Roman"/>
                <a:cs typeface="Times New Roman"/>
                <a:sym typeface="Times New Roman"/>
              </a:rPr>
              <a:t>Overcoming Manual Processes In Government Contracting With NetSuite</a:t>
            </a:r>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250"/>
                                        <p:tgtEl>
                                          <p:spTgt spid="97"/>
                                        </p:tgtEl>
                                        <p:attrNameLst>
                                          <p:attrName>ppt_w</p:attrName>
                                        </p:attrNameLst>
                                      </p:cBhvr>
                                      <p:tavLst>
                                        <p:tav tm="0">
                                          <p:val>
                                            <p:strVal val="0"/>
                                          </p:val>
                                        </p:tav>
                                        <p:tav tm="100000">
                                          <p:val>
                                            <p:strVal val="#ppt_w"/>
                                          </p:val>
                                        </p:tav>
                                      </p:tavLst>
                                    </p:anim>
                                    <p:anim calcmode="lin" valueType="num">
                                      <p:cBhvr additive="base">
                                        <p:cTn id="8" dur="250"/>
                                        <p:tgtEl>
                                          <p:spTgt spid="9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p:tgtEl>
                                          <p:spTgt spid="98"/>
                                        </p:tgtEl>
                                        <p:attrNameLst>
                                          <p:attrName>ppt_w</p:attrName>
                                        </p:attrNameLst>
                                      </p:cBhvr>
                                      <p:tavLst>
                                        <p:tav tm="0">
                                          <p:val>
                                            <p:strVal val="0"/>
                                          </p:val>
                                        </p:tav>
                                        <p:tav tm="100000">
                                          <p:val>
                                            <p:strVal val="#ppt_w"/>
                                          </p:val>
                                        </p:tav>
                                      </p:tavLst>
                                    </p:anim>
                                    <p:anim calcmode="lin" valueType="num">
                                      <p:cBhvr additive="base">
                                        <p:cTn id="12" dur="250"/>
                                        <p:tgtEl>
                                          <p:spTgt spid="9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0"/>
          <p:cNvPicPr preferRelativeResize="0"/>
          <p:nvPr/>
        </p:nvPicPr>
        <p:blipFill rotWithShape="1">
          <a:blip r:embed="rId3">
            <a:alphaModFix/>
          </a:blip>
          <a:srcRect l="8222" r="8221"/>
          <a:stretch/>
        </p:blipFill>
        <p:spPr>
          <a:xfrm>
            <a:off x="0" y="0"/>
            <a:ext cx="18288000" cy="10287000"/>
          </a:xfrm>
          <a:prstGeom prst="rect">
            <a:avLst/>
          </a:prstGeom>
          <a:noFill/>
          <a:ln>
            <a:noFill/>
          </a:ln>
        </p:spPr>
      </p:pic>
      <p:cxnSp>
        <p:nvCxnSpPr>
          <p:cNvPr id="220" name="Google Shape;220;p10"/>
          <p:cNvCxnSpPr/>
          <p:nvPr/>
        </p:nvCxnSpPr>
        <p:spPr>
          <a:xfrm rot="-5400000">
            <a:off x="7939767" y="5489278"/>
            <a:ext cx="2688354" cy="0"/>
          </a:xfrm>
          <a:prstGeom prst="straightConnector1">
            <a:avLst/>
          </a:prstGeom>
          <a:noFill/>
          <a:ln w="38100" cap="rnd" cmpd="sng">
            <a:solidFill>
              <a:srgbClr val="FFFFFF"/>
            </a:solidFill>
            <a:prstDash val="dot"/>
            <a:round/>
            <a:headEnd type="none" w="sm" len="sm"/>
            <a:tailEnd type="none" w="sm" len="sm"/>
          </a:ln>
        </p:spPr>
      </p:cxnSp>
      <p:cxnSp>
        <p:nvCxnSpPr>
          <p:cNvPr id="221" name="Google Shape;221;p10"/>
          <p:cNvCxnSpPr/>
          <p:nvPr/>
        </p:nvCxnSpPr>
        <p:spPr>
          <a:xfrm rot="-5400000">
            <a:off x="8545154" y="9529160"/>
            <a:ext cx="1477580" cy="0"/>
          </a:xfrm>
          <a:prstGeom prst="straightConnector1">
            <a:avLst/>
          </a:prstGeom>
          <a:noFill/>
          <a:ln w="38100" cap="rnd" cmpd="sng">
            <a:solidFill>
              <a:srgbClr val="FFFFFF"/>
            </a:solidFill>
            <a:prstDash val="dot"/>
            <a:round/>
            <a:headEnd type="none" w="sm" len="sm"/>
            <a:tailEnd type="none" w="sm" len="sm"/>
          </a:ln>
        </p:spPr>
      </p:cxnSp>
      <p:cxnSp>
        <p:nvCxnSpPr>
          <p:cNvPr id="222" name="Google Shape;222;p10"/>
          <p:cNvCxnSpPr/>
          <p:nvPr/>
        </p:nvCxnSpPr>
        <p:spPr>
          <a:xfrm>
            <a:off x="1144417" y="9094062"/>
            <a:ext cx="3265220" cy="0"/>
          </a:xfrm>
          <a:prstGeom prst="straightConnector1">
            <a:avLst/>
          </a:prstGeom>
          <a:noFill/>
          <a:ln w="19050" cap="flat" cmpd="sng">
            <a:solidFill>
              <a:srgbClr val="FFFFFF"/>
            </a:solidFill>
            <a:prstDash val="solid"/>
            <a:round/>
            <a:headEnd type="none" w="sm" len="sm"/>
            <a:tailEnd type="none" w="sm" len="sm"/>
          </a:ln>
        </p:spPr>
      </p:cxnSp>
      <p:pic>
        <p:nvPicPr>
          <p:cNvPr id="223" name="Google Shape;223;p10"/>
          <p:cNvPicPr preferRelativeResize="0"/>
          <p:nvPr/>
        </p:nvPicPr>
        <p:blipFill rotWithShape="1">
          <a:blip r:embed="rId4">
            <a:alphaModFix/>
          </a:blip>
          <a:srcRect l="21885" t="27756" r="21351" b="25620"/>
          <a:stretch/>
        </p:blipFill>
        <p:spPr>
          <a:xfrm>
            <a:off x="16137296" y="1028700"/>
            <a:ext cx="1122004" cy="921535"/>
          </a:xfrm>
          <a:prstGeom prst="rect">
            <a:avLst/>
          </a:prstGeom>
          <a:noFill/>
          <a:ln>
            <a:noFill/>
          </a:ln>
        </p:spPr>
      </p:pic>
      <p:pic>
        <p:nvPicPr>
          <p:cNvPr id="224" name="Google Shape;224;p10"/>
          <p:cNvPicPr preferRelativeResize="0"/>
          <p:nvPr/>
        </p:nvPicPr>
        <p:blipFill rotWithShape="1">
          <a:blip r:embed="rId5">
            <a:alphaModFix/>
          </a:blip>
          <a:srcRect/>
          <a:stretch/>
        </p:blipFill>
        <p:spPr>
          <a:xfrm>
            <a:off x="2315591" y="3450928"/>
            <a:ext cx="4188092" cy="4114800"/>
          </a:xfrm>
          <a:prstGeom prst="rect">
            <a:avLst/>
          </a:prstGeom>
          <a:noFill/>
          <a:ln>
            <a:noFill/>
          </a:ln>
        </p:spPr>
      </p:pic>
      <p:sp>
        <p:nvSpPr>
          <p:cNvPr id="225" name="Google Shape;225;p10"/>
          <p:cNvSpPr txBox="1"/>
          <p:nvPr/>
        </p:nvSpPr>
        <p:spPr>
          <a:xfrm>
            <a:off x="9954845" y="2768840"/>
            <a:ext cx="6668749" cy="1092186"/>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FDC300"/>
                </a:solidFill>
                <a:latin typeface="Times New Roman"/>
                <a:ea typeface="Times New Roman"/>
                <a:cs typeface="Times New Roman"/>
                <a:sym typeface="Times New Roman"/>
              </a:rPr>
              <a:t>THE SIGNIFICANCE OF DATA SECURITY AND IT CONTROLS FOR GOVERNMENT CONTRACTORS</a:t>
            </a:r>
            <a:endParaRPr/>
          </a:p>
        </p:txBody>
      </p:sp>
      <p:sp>
        <p:nvSpPr>
          <p:cNvPr id="226" name="Google Shape;226;p10"/>
          <p:cNvSpPr txBox="1"/>
          <p:nvPr/>
        </p:nvSpPr>
        <p:spPr>
          <a:xfrm>
            <a:off x="10139013" y="6190687"/>
            <a:ext cx="6668749" cy="73976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FDC300"/>
                </a:solidFill>
                <a:latin typeface="Times New Roman"/>
                <a:ea typeface="Times New Roman"/>
                <a:cs typeface="Times New Roman"/>
                <a:sym typeface="Times New Roman"/>
              </a:rPr>
              <a:t>COMMON SECURITY VULNERABILITIES AND IT CONTROL CHALLENGES</a:t>
            </a:r>
            <a:endParaRPr/>
          </a:p>
        </p:txBody>
      </p:sp>
      <p:sp>
        <p:nvSpPr>
          <p:cNvPr id="227" name="Google Shape;227;p10"/>
          <p:cNvSpPr txBox="1"/>
          <p:nvPr/>
        </p:nvSpPr>
        <p:spPr>
          <a:xfrm>
            <a:off x="10139013" y="4068901"/>
            <a:ext cx="6672727" cy="1738812"/>
          </a:xfrm>
          <a:prstGeom prst="rect">
            <a:avLst/>
          </a:prstGeom>
          <a:noFill/>
          <a:ln>
            <a:noFill/>
          </a:ln>
        </p:spPr>
        <p:txBody>
          <a:bodyPr spcFirstLastPara="1" wrap="square" lIns="0" tIns="0" rIns="0" bIns="0" anchor="t" anchorCtr="0">
            <a:spAutoFit/>
          </a:bodyPr>
          <a:lstStyle/>
          <a:p>
            <a:pPr marL="0" marR="0" lvl="0" indent="0" algn="ctr" rtl="0">
              <a:lnSpc>
                <a:spcPct val="151000"/>
              </a:lnSpc>
              <a:spcBef>
                <a:spcPts val="0"/>
              </a:spcBef>
              <a:spcAft>
                <a:spcPts val="0"/>
              </a:spcAft>
              <a:buNone/>
            </a:pPr>
            <a:r>
              <a:rPr lang="en-US" sz="1800" b="0" i="0" u="none" strike="noStrike" cap="none">
                <a:solidFill>
                  <a:srgbClr val="FFFFFF"/>
                </a:solidFill>
                <a:latin typeface="Times New Roman"/>
                <a:ea typeface="Times New Roman"/>
                <a:cs typeface="Times New Roman"/>
                <a:sym typeface="Times New Roman"/>
              </a:rPr>
              <a:t>Contractors must protect sensitive information, comply with regulations, mitigate cybersecurity risks, safeguard intellectual property, and ensure business continuity. This involves implementing robust data security measures, adhering to guidelines, and maintaining strong IT controls.</a:t>
            </a:r>
            <a:endParaRPr/>
          </a:p>
        </p:txBody>
      </p:sp>
      <p:sp>
        <p:nvSpPr>
          <p:cNvPr id="228" name="Google Shape;228;p10"/>
          <p:cNvSpPr txBox="1"/>
          <p:nvPr/>
        </p:nvSpPr>
        <p:spPr>
          <a:xfrm>
            <a:off x="10135034" y="7140002"/>
            <a:ext cx="6672727" cy="2081698"/>
          </a:xfrm>
          <a:prstGeom prst="rect">
            <a:avLst/>
          </a:prstGeom>
          <a:noFill/>
          <a:ln>
            <a:noFill/>
          </a:ln>
        </p:spPr>
        <p:txBody>
          <a:bodyPr spcFirstLastPara="1" wrap="square" lIns="0" tIns="0" rIns="0" bIns="0" anchor="t" anchorCtr="0">
            <a:spAutoFit/>
          </a:bodyPr>
          <a:lstStyle/>
          <a:p>
            <a:pPr marL="0" marR="0" lvl="0" indent="0" algn="ctr" rtl="0">
              <a:lnSpc>
                <a:spcPct val="151000"/>
              </a:lnSpc>
              <a:spcBef>
                <a:spcPts val="0"/>
              </a:spcBef>
              <a:spcAft>
                <a:spcPts val="0"/>
              </a:spcAft>
              <a:buNone/>
            </a:pPr>
            <a:r>
              <a:rPr lang="en-US" sz="1800" b="0" i="0" u="none" strike="noStrike" cap="none">
                <a:solidFill>
                  <a:srgbClr val="FFFFFF"/>
                </a:solidFill>
                <a:latin typeface="Times New Roman"/>
                <a:ea typeface="Times New Roman"/>
                <a:cs typeface="Times New Roman"/>
                <a:sym typeface="Times New Roman"/>
              </a:rPr>
              <a:t>Contractors must address insider threats, weak access controls, patch management, security awareness, supply chain risks, and incident response. This involves implementing strong access controls, timely patching, educating employees, ensuring supply chain security, and having effective incident response plans.</a:t>
            </a:r>
            <a:endParaRPr/>
          </a:p>
        </p:txBody>
      </p:sp>
      <p:sp>
        <p:nvSpPr>
          <p:cNvPr id="229" name="Google Shape;229;p10"/>
          <p:cNvSpPr txBox="1"/>
          <p:nvPr/>
        </p:nvSpPr>
        <p:spPr>
          <a:xfrm>
            <a:off x="1144417" y="1044566"/>
            <a:ext cx="12552487" cy="1026576"/>
          </a:xfrm>
          <a:prstGeom prst="rect">
            <a:avLst/>
          </a:prstGeom>
          <a:noFill/>
          <a:ln>
            <a:noFill/>
          </a:ln>
        </p:spPr>
        <p:txBody>
          <a:bodyPr spcFirstLastPara="1" wrap="square" lIns="0" tIns="0" rIns="0" bIns="0" anchor="t" anchorCtr="0">
            <a:spAutoFit/>
          </a:bodyPr>
          <a:lstStyle/>
          <a:p>
            <a:pPr marL="0" marR="0" lvl="0" indent="0" algn="l" rtl="0">
              <a:lnSpc>
                <a:spcPct val="128000"/>
              </a:lnSpc>
              <a:spcBef>
                <a:spcPts val="0"/>
              </a:spcBef>
              <a:spcAft>
                <a:spcPts val="0"/>
              </a:spcAft>
              <a:buNone/>
            </a:pPr>
            <a:r>
              <a:rPr lang="en-US" sz="3000" b="0" i="0" u="none" strike="noStrike" cap="none">
                <a:solidFill>
                  <a:srgbClr val="FFFFFF"/>
                </a:solidFill>
                <a:latin typeface="Times New Roman"/>
                <a:ea typeface="Times New Roman"/>
                <a:cs typeface="Times New Roman"/>
                <a:sym typeface="Times New Roman"/>
              </a:rPr>
              <a:t>COMPLIANCE CHALLENGE 5: ADDRESSING SECURITY AND IT CONTROLS</a:t>
            </a:r>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250"/>
                                        <p:tgtEl>
                                          <p:spTgt spid="229"/>
                                        </p:tgtEl>
                                      </p:cBhvr>
                                    </p:animEffect>
                                  </p:childTnLst>
                                </p:cTn>
                              </p:par>
                              <p:par>
                                <p:cTn id="8" presetID="10" presetClass="entr" presetSubtype="0" fill="hold" nodeType="withEffect">
                                  <p:stCondLst>
                                    <p:cond delay="0"/>
                                  </p:stCondLst>
                                  <p:childTnLst>
                                    <p:set>
                                      <p:cBhvr>
                                        <p:cTn id="9" dur="1" fill="hold">
                                          <p:stCondLst>
                                            <p:cond delay="0"/>
                                          </p:stCondLst>
                                        </p:cTn>
                                        <p:tgtEl>
                                          <p:spTgt spid="224"/>
                                        </p:tgtEl>
                                        <p:attrNameLst>
                                          <p:attrName>style.visibility</p:attrName>
                                        </p:attrNameLst>
                                      </p:cBhvr>
                                      <p:to>
                                        <p:strVal val="visible"/>
                                      </p:to>
                                    </p:set>
                                    <p:animEffect transition="in" filter="fade">
                                      <p:cBhvr>
                                        <p:cTn id="10" dur="20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11"/>
          <p:cNvPicPr preferRelativeResize="0"/>
          <p:nvPr/>
        </p:nvPicPr>
        <p:blipFill rotWithShape="1">
          <a:blip r:embed="rId3">
            <a:alphaModFix/>
          </a:blip>
          <a:srcRect t="11538" b="11537"/>
          <a:stretch/>
        </p:blipFill>
        <p:spPr>
          <a:xfrm>
            <a:off x="0" y="0"/>
            <a:ext cx="18288000" cy="10287000"/>
          </a:xfrm>
          <a:prstGeom prst="rect">
            <a:avLst/>
          </a:prstGeom>
          <a:noFill/>
          <a:ln>
            <a:noFill/>
          </a:ln>
        </p:spPr>
      </p:pic>
      <p:cxnSp>
        <p:nvCxnSpPr>
          <p:cNvPr id="235" name="Google Shape;235;p11"/>
          <p:cNvCxnSpPr/>
          <p:nvPr/>
        </p:nvCxnSpPr>
        <p:spPr>
          <a:xfrm>
            <a:off x="2504221" y="6383967"/>
            <a:ext cx="13279557" cy="0"/>
          </a:xfrm>
          <a:prstGeom prst="straightConnector1">
            <a:avLst/>
          </a:prstGeom>
          <a:noFill/>
          <a:ln w="19050" cap="flat" cmpd="sng">
            <a:solidFill>
              <a:srgbClr val="FFFFFF"/>
            </a:solidFill>
            <a:prstDash val="solid"/>
            <a:round/>
            <a:headEnd type="none" w="sm" len="sm"/>
            <a:tailEnd type="none" w="sm" len="sm"/>
          </a:ln>
        </p:spPr>
      </p:cxnSp>
      <p:sp>
        <p:nvSpPr>
          <p:cNvPr id="236" name="Google Shape;236;p11"/>
          <p:cNvSpPr txBox="1"/>
          <p:nvPr/>
        </p:nvSpPr>
        <p:spPr>
          <a:xfrm>
            <a:off x="2270263" y="3880693"/>
            <a:ext cx="13747475" cy="2101129"/>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3600" b="1" i="0" u="none" strike="noStrike" cap="none" dirty="0">
                <a:solidFill>
                  <a:srgbClr val="FDC300"/>
                </a:solidFill>
                <a:latin typeface="Times"/>
                <a:ea typeface="Times"/>
                <a:cs typeface="Times"/>
                <a:sym typeface="Times"/>
              </a:rPr>
              <a:t>STREAMLINING GOVERNMENT CONTRACTOR OPERATIONS:</a:t>
            </a:r>
            <a:r>
              <a:rPr lang="en-US" sz="3600" b="1" i="0" u="none" strike="noStrike" cap="none" dirty="0">
                <a:solidFill>
                  <a:srgbClr val="FFFFFF"/>
                </a:solidFill>
                <a:latin typeface="Times"/>
                <a:ea typeface="Times"/>
                <a:cs typeface="Times"/>
                <a:sym typeface="Times"/>
              </a:rPr>
              <a:t> </a:t>
            </a:r>
            <a:r>
              <a:rPr lang="en-US" sz="3600" b="0" i="0" u="none" strike="noStrike" cap="none" dirty="0">
                <a:solidFill>
                  <a:srgbClr val="4A7DEE"/>
                </a:solidFill>
                <a:latin typeface="Times New Roman"/>
                <a:ea typeface="Times New Roman"/>
                <a:cs typeface="Times New Roman"/>
                <a:sym typeface="Times New Roman"/>
              </a:rPr>
              <a:t>OVERCOMING TEDIOUS AND TIME-CONSUMING MANUAL PROCESSES WITH FOLIO3</a:t>
            </a:r>
            <a:endParaRPr dirty="0"/>
          </a:p>
        </p:txBody>
      </p:sp>
      <p:pic>
        <p:nvPicPr>
          <p:cNvPr id="237" name="Google Shape;237;p11"/>
          <p:cNvPicPr preferRelativeResize="0"/>
          <p:nvPr/>
        </p:nvPicPr>
        <p:blipFill rotWithShape="1">
          <a:blip r:embed="rId4">
            <a:alphaModFix/>
          </a:blip>
          <a:srcRect l="21885" t="27756" r="21351" b="25620"/>
          <a:stretch/>
        </p:blipFill>
        <p:spPr>
          <a:xfrm>
            <a:off x="16137296" y="1028700"/>
            <a:ext cx="1122004" cy="9215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Shape 241"/>
        <p:cNvGrpSpPr/>
        <p:nvPr/>
      </p:nvGrpSpPr>
      <p:grpSpPr>
        <a:xfrm>
          <a:off x="0" y="0"/>
          <a:ext cx="0" cy="0"/>
          <a:chOff x="0" y="0"/>
          <a:chExt cx="0" cy="0"/>
        </a:xfrm>
      </p:grpSpPr>
      <p:pic>
        <p:nvPicPr>
          <p:cNvPr id="242" name="Google Shape;242;p12"/>
          <p:cNvPicPr preferRelativeResize="0"/>
          <p:nvPr/>
        </p:nvPicPr>
        <p:blipFill rotWithShape="1">
          <a:blip r:embed="rId3">
            <a:alphaModFix/>
          </a:blip>
          <a:srcRect l="314" r="313"/>
          <a:stretch/>
        </p:blipFill>
        <p:spPr>
          <a:xfrm>
            <a:off x="835916" y="5397354"/>
            <a:ext cx="3927332" cy="4052238"/>
          </a:xfrm>
          <a:prstGeom prst="rect">
            <a:avLst/>
          </a:prstGeom>
          <a:noFill/>
          <a:ln>
            <a:noFill/>
          </a:ln>
        </p:spPr>
      </p:pic>
      <p:pic>
        <p:nvPicPr>
          <p:cNvPr id="243" name="Google Shape;243;p12"/>
          <p:cNvPicPr preferRelativeResize="0"/>
          <p:nvPr/>
        </p:nvPicPr>
        <p:blipFill rotWithShape="1">
          <a:blip r:embed="rId4">
            <a:alphaModFix/>
          </a:blip>
          <a:srcRect t="328" b="327"/>
          <a:stretch/>
        </p:blipFill>
        <p:spPr>
          <a:xfrm>
            <a:off x="3877783" y="785439"/>
            <a:ext cx="3940609" cy="4013808"/>
          </a:xfrm>
          <a:prstGeom prst="rect">
            <a:avLst/>
          </a:prstGeom>
          <a:noFill/>
          <a:ln>
            <a:noFill/>
          </a:ln>
        </p:spPr>
      </p:pic>
      <p:pic>
        <p:nvPicPr>
          <p:cNvPr id="244" name="Google Shape;244;p12"/>
          <p:cNvPicPr preferRelativeResize="0"/>
          <p:nvPr/>
        </p:nvPicPr>
        <p:blipFill rotWithShape="1">
          <a:blip r:embed="rId5">
            <a:alphaModFix/>
          </a:blip>
          <a:srcRect l="21885" t="27756" r="21351" b="25620"/>
          <a:stretch/>
        </p:blipFill>
        <p:spPr>
          <a:xfrm>
            <a:off x="16137296" y="1028700"/>
            <a:ext cx="1122004" cy="921535"/>
          </a:xfrm>
          <a:prstGeom prst="rect">
            <a:avLst/>
          </a:prstGeom>
          <a:noFill/>
          <a:ln>
            <a:noFill/>
          </a:ln>
        </p:spPr>
      </p:pic>
      <p:pic>
        <p:nvPicPr>
          <p:cNvPr id="245" name="Google Shape;245;p12"/>
          <p:cNvPicPr preferRelativeResize="0"/>
          <p:nvPr/>
        </p:nvPicPr>
        <p:blipFill rotWithShape="1">
          <a:blip r:embed="rId6">
            <a:alphaModFix amt="21999"/>
          </a:blip>
          <a:srcRect/>
          <a:stretch/>
        </p:blipFill>
        <p:spPr>
          <a:xfrm>
            <a:off x="2463321" y="3300053"/>
            <a:ext cx="2828925" cy="4114800"/>
          </a:xfrm>
          <a:prstGeom prst="rect">
            <a:avLst/>
          </a:prstGeom>
          <a:noFill/>
          <a:ln>
            <a:noFill/>
          </a:ln>
        </p:spPr>
      </p:pic>
      <p:sp>
        <p:nvSpPr>
          <p:cNvPr id="246" name="Google Shape;246;p12"/>
          <p:cNvSpPr txBox="1"/>
          <p:nvPr/>
        </p:nvSpPr>
        <p:spPr>
          <a:xfrm>
            <a:off x="1291395" y="990975"/>
            <a:ext cx="5249981" cy="819948"/>
          </a:xfrm>
          <a:prstGeom prst="rect">
            <a:avLst/>
          </a:prstGeom>
          <a:noFill/>
          <a:ln>
            <a:noFill/>
          </a:ln>
        </p:spPr>
        <p:txBody>
          <a:bodyPr spcFirstLastPara="1" wrap="square" lIns="0" tIns="0" rIns="0" bIns="0" anchor="t" anchorCtr="0">
            <a:spAutoFit/>
          </a:bodyPr>
          <a:lstStyle/>
          <a:p>
            <a:pPr marL="0" marR="0" lvl="0" indent="0" algn="l" rtl="0">
              <a:lnSpc>
                <a:spcPct val="128006"/>
              </a:lnSpc>
              <a:spcBef>
                <a:spcPts val="0"/>
              </a:spcBef>
              <a:spcAft>
                <a:spcPts val="0"/>
              </a:spcAft>
              <a:buNone/>
            </a:pPr>
            <a:r>
              <a:rPr lang="en-US" sz="4599" b="0" i="0" u="none" strike="noStrike" cap="none">
                <a:solidFill>
                  <a:srgbClr val="FFFFFF"/>
                </a:solidFill>
                <a:latin typeface="Times New Roman"/>
                <a:ea typeface="Times New Roman"/>
                <a:cs typeface="Times New Roman"/>
                <a:sym typeface="Times New Roman"/>
              </a:rPr>
              <a:t>OUR SERVICE</a:t>
            </a:r>
            <a:endParaRPr/>
          </a:p>
        </p:txBody>
      </p:sp>
      <p:sp>
        <p:nvSpPr>
          <p:cNvPr id="247" name="Google Shape;247;p12"/>
          <p:cNvSpPr txBox="1"/>
          <p:nvPr/>
        </p:nvSpPr>
        <p:spPr>
          <a:xfrm>
            <a:off x="8355162" y="2790886"/>
            <a:ext cx="7895873" cy="365092"/>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2000" b="0" i="0" u="none" strike="noStrike" cap="none">
                <a:solidFill>
                  <a:srgbClr val="4A7DEE"/>
                </a:solidFill>
                <a:latin typeface="Times New Roman"/>
                <a:ea typeface="Times New Roman"/>
                <a:cs typeface="Times New Roman"/>
                <a:sym typeface="Times New Roman"/>
              </a:rPr>
              <a:t>CONTRACT MANAGEMENT</a:t>
            </a:r>
            <a:endParaRPr/>
          </a:p>
        </p:txBody>
      </p:sp>
      <p:sp>
        <p:nvSpPr>
          <p:cNvPr id="248" name="Google Shape;248;p12"/>
          <p:cNvSpPr txBox="1"/>
          <p:nvPr/>
        </p:nvSpPr>
        <p:spPr>
          <a:xfrm>
            <a:off x="8355162" y="3204803"/>
            <a:ext cx="8343137" cy="712441"/>
          </a:xfrm>
          <a:prstGeom prst="rect">
            <a:avLst/>
          </a:prstGeom>
          <a:noFill/>
          <a:ln>
            <a:noFill/>
          </a:ln>
        </p:spPr>
        <p:txBody>
          <a:bodyPr spcFirstLastPara="1" wrap="square" lIns="0" tIns="0" rIns="0" bIns="0" anchor="t" anchorCtr="0">
            <a:spAutoFit/>
          </a:bodyPr>
          <a:lstStyle/>
          <a:p>
            <a:pPr marL="388622" marR="0" lvl="1" indent="-194310" algn="just" rtl="0">
              <a:lnSpc>
                <a:spcPct val="150000"/>
              </a:lnSpc>
              <a:spcBef>
                <a:spcPts val="0"/>
              </a:spcBef>
              <a:spcAft>
                <a:spcPts val="0"/>
              </a:spcAft>
              <a:buClr>
                <a:srgbClr val="FFFFFF"/>
              </a:buClr>
              <a:buSzPts val="1800"/>
              <a:buFont typeface="Arial"/>
              <a:buChar char="•"/>
            </a:pPr>
            <a:r>
              <a:rPr lang="en-US" sz="1800" b="0" i="0" u="none" strike="noStrike" cap="none">
                <a:solidFill>
                  <a:srgbClr val="FFFFFF"/>
                </a:solidFill>
                <a:latin typeface="Times New Roman"/>
                <a:ea typeface="Times New Roman"/>
                <a:cs typeface="Times New Roman"/>
                <a:sym typeface="Times New Roman"/>
              </a:rPr>
              <a:t>Facilitate efficient creation, tracking, and management of government contracts.</a:t>
            </a:r>
            <a:endParaRPr/>
          </a:p>
          <a:p>
            <a:pPr marL="388622" marR="0" lvl="1" indent="-194310" algn="just" rtl="0">
              <a:lnSpc>
                <a:spcPct val="150000"/>
              </a:lnSpc>
              <a:spcBef>
                <a:spcPts val="0"/>
              </a:spcBef>
              <a:spcAft>
                <a:spcPts val="0"/>
              </a:spcAft>
              <a:buClr>
                <a:srgbClr val="FFFFFF"/>
              </a:buClr>
              <a:buSzPts val="1800"/>
              <a:buFont typeface="Arial"/>
              <a:buChar char="•"/>
            </a:pPr>
            <a:r>
              <a:rPr lang="en-US" sz="1800" b="0" i="0" u="none" strike="noStrike" cap="none">
                <a:solidFill>
                  <a:srgbClr val="FFFFFF"/>
                </a:solidFill>
                <a:latin typeface="Times New Roman"/>
                <a:ea typeface="Times New Roman"/>
                <a:cs typeface="Times New Roman"/>
                <a:sym typeface="Times New Roman"/>
              </a:rPr>
              <a:t>Ensure compliance with regulations and contract terms.</a:t>
            </a:r>
            <a:endParaRPr/>
          </a:p>
        </p:txBody>
      </p:sp>
      <p:sp>
        <p:nvSpPr>
          <p:cNvPr id="249" name="Google Shape;249;p12"/>
          <p:cNvSpPr txBox="1"/>
          <p:nvPr/>
        </p:nvSpPr>
        <p:spPr>
          <a:xfrm>
            <a:off x="8355162" y="4660194"/>
            <a:ext cx="8343137" cy="365092"/>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2000" b="0" i="0" u="none" strike="noStrike" cap="none">
                <a:solidFill>
                  <a:srgbClr val="4A7DEE"/>
                </a:solidFill>
                <a:latin typeface="Times New Roman"/>
                <a:ea typeface="Times New Roman"/>
                <a:cs typeface="Times New Roman"/>
                <a:sym typeface="Times New Roman"/>
              </a:rPr>
              <a:t>FINANCIAL MANAGEMENT</a:t>
            </a:r>
            <a:endParaRPr/>
          </a:p>
        </p:txBody>
      </p:sp>
      <p:sp>
        <p:nvSpPr>
          <p:cNvPr id="250" name="Google Shape;250;p12"/>
          <p:cNvSpPr txBox="1"/>
          <p:nvPr/>
        </p:nvSpPr>
        <p:spPr>
          <a:xfrm>
            <a:off x="8355162" y="5038563"/>
            <a:ext cx="8343137" cy="712441"/>
          </a:xfrm>
          <a:prstGeom prst="rect">
            <a:avLst/>
          </a:prstGeom>
          <a:noFill/>
          <a:ln>
            <a:noFill/>
          </a:ln>
        </p:spPr>
        <p:txBody>
          <a:bodyPr spcFirstLastPara="1" wrap="square" lIns="0" tIns="0" rIns="0" bIns="0" anchor="t" anchorCtr="0">
            <a:spAutoFit/>
          </a:bodyPr>
          <a:lstStyle/>
          <a:p>
            <a:pPr marL="388622" marR="0" lvl="1" indent="-194310" algn="just" rtl="0">
              <a:lnSpc>
                <a:spcPct val="150000"/>
              </a:lnSpc>
              <a:spcBef>
                <a:spcPts val="0"/>
              </a:spcBef>
              <a:spcAft>
                <a:spcPts val="0"/>
              </a:spcAft>
              <a:buClr>
                <a:srgbClr val="FFFFFF"/>
              </a:buClr>
              <a:buSzPts val="1800"/>
              <a:buFont typeface="Arial"/>
              <a:buChar char="•"/>
            </a:pPr>
            <a:r>
              <a:rPr lang="en-US" sz="1800" b="0" i="0" u="none" strike="noStrike" cap="none">
                <a:solidFill>
                  <a:srgbClr val="FFFFFF"/>
                </a:solidFill>
                <a:latin typeface="Times New Roman"/>
                <a:ea typeface="Times New Roman"/>
                <a:cs typeface="Times New Roman"/>
                <a:sym typeface="Times New Roman"/>
              </a:rPr>
              <a:t>Simplify budgeting, expense tracking, billing, and revenue recognition.</a:t>
            </a:r>
            <a:endParaRPr/>
          </a:p>
          <a:p>
            <a:pPr marL="388622" marR="0" lvl="1" indent="-194310" algn="just" rtl="0">
              <a:lnSpc>
                <a:spcPct val="150000"/>
              </a:lnSpc>
              <a:spcBef>
                <a:spcPts val="0"/>
              </a:spcBef>
              <a:spcAft>
                <a:spcPts val="0"/>
              </a:spcAft>
              <a:buClr>
                <a:srgbClr val="FFFFFF"/>
              </a:buClr>
              <a:buSzPts val="1800"/>
              <a:buFont typeface="Arial"/>
              <a:buChar char="•"/>
            </a:pPr>
            <a:r>
              <a:rPr lang="en-US" sz="1800" b="0" i="0" u="none" strike="noStrike" cap="none">
                <a:solidFill>
                  <a:srgbClr val="FFFFFF"/>
                </a:solidFill>
                <a:latin typeface="Times New Roman"/>
                <a:ea typeface="Times New Roman"/>
                <a:cs typeface="Times New Roman"/>
                <a:sym typeface="Times New Roman"/>
              </a:rPr>
              <a:t>Ensure accurate financial management throughout the contract lifecycle.</a:t>
            </a:r>
            <a:endParaRPr/>
          </a:p>
        </p:txBody>
      </p:sp>
      <p:sp>
        <p:nvSpPr>
          <p:cNvPr id="251" name="Google Shape;251;p12"/>
          <p:cNvSpPr txBox="1"/>
          <p:nvPr/>
        </p:nvSpPr>
        <p:spPr>
          <a:xfrm>
            <a:off x="8355162" y="6493954"/>
            <a:ext cx="8185279" cy="365092"/>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2000" b="0" i="0" u="none" strike="noStrike" cap="none">
                <a:solidFill>
                  <a:srgbClr val="4A7DEE"/>
                </a:solidFill>
                <a:latin typeface="Times New Roman"/>
                <a:ea typeface="Times New Roman"/>
                <a:cs typeface="Times New Roman"/>
                <a:sym typeface="Times New Roman"/>
              </a:rPr>
              <a:t>PROCUREMENT AND SUPPLY CHAIN MANAGEMENT</a:t>
            </a:r>
            <a:endParaRPr/>
          </a:p>
        </p:txBody>
      </p:sp>
      <p:sp>
        <p:nvSpPr>
          <p:cNvPr id="252" name="Google Shape;252;p12"/>
          <p:cNvSpPr txBox="1"/>
          <p:nvPr/>
        </p:nvSpPr>
        <p:spPr>
          <a:xfrm>
            <a:off x="8355162" y="6881820"/>
            <a:ext cx="8343137" cy="1055327"/>
          </a:xfrm>
          <a:prstGeom prst="rect">
            <a:avLst/>
          </a:prstGeom>
          <a:noFill/>
          <a:ln>
            <a:noFill/>
          </a:ln>
        </p:spPr>
        <p:txBody>
          <a:bodyPr spcFirstLastPara="1" wrap="square" lIns="0" tIns="0" rIns="0" bIns="0" anchor="t" anchorCtr="0">
            <a:spAutoFit/>
          </a:bodyPr>
          <a:lstStyle/>
          <a:p>
            <a:pPr marL="388622" marR="0" lvl="1" indent="-194310" algn="just" rtl="0">
              <a:lnSpc>
                <a:spcPct val="150000"/>
              </a:lnSpc>
              <a:spcBef>
                <a:spcPts val="0"/>
              </a:spcBef>
              <a:spcAft>
                <a:spcPts val="0"/>
              </a:spcAft>
              <a:buClr>
                <a:srgbClr val="FFFFFF"/>
              </a:buClr>
              <a:buSzPts val="1800"/>
              <a:buFont typeface="Arial"/>
              <a:buChar char="•"/>
            </a:pPr>
            <a:r>
              <a:rPr lang="en-US" sz="1800" b="0" i="0" u="none" strike="noStrike" cap="none">
                <a:solidFill>
                  <a:srgbClr val="FFFFFF"/>
                </a:solidFill>
                <a:latin typeface="Times New Roman"/>
                <a:ea typeface="Times New Roman"/>
                <a:cs typeface="Times New Roman"/>
                <a:sym typeface="Times New Roman"/>
              </a:rPr>
              <a:t>Streamline the procurement process, including vendor management and purchase orders.</a:t>
            </a:r>
            <a:endParaRPr/>
          </a:p>
          <a:p>
            <a:pPr marL="388622" marR="0" lvl="1" indent="-194310" algn="just" rtl="0">
              <a:lnSpc>
                <a:spcPct val="150000"/>
              </a:lnSpc>
              <a:spcBef>
                <a:spcPts val="0"/>
              </a:spcBef>
              <a:spcAft>
                <a:spcPts val="0"/>
              </a:spcAft>
              <a:buClr>
                <a:srgbClr val="FFFFFF"/>
              </a:buClr>
              <a:buSzPts val="1800"/>
              <a:buFont typeface="Arial"/>
              <a:buChar char="•"/>
            </a:pPr>
            <a:r>
              <a:rPr lang="en-US" sz="1800" b="0" i="0" u="none" strike="noStrike" cap="none">
                <a:solidFill>
                  <a:srgbClr val="FFFFFF"/>
                </a:solidFill>
                <a:latin typeface="Times New Roman"/>
                <a:ea typeface="Times New Roman"/>
                <a:cs typeface="Times New Roman"/>
                <a:sym typeface="Times New Roman"/>
              </a:rPr>
              <a:t>Enable efficient inventory tracking and supply chain operations.</a:t>
            </a:r>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47"/>
                                        </p:tgtEl>
                                        <p:attrNameLst>
                                          <p:attrName>style.visibility</p:attrName>
                                        </p:attrNameLst>
                                      </p:cBhvr>
                                      <p:to>
                                        <p:strVal val="visible"/>
                                      </p:to>
                                    </p:set>
                                    <p:anim calcmode="lin" valueType="num">
                                      <p:cBhvr additive="base">
                                        <p:cTn id="7" dur="250"/>
                                        <p:tgtEl>
                                          <p:spTgt spid="247"/>
                                        </p:tgtEl>
                                        <p:attrNameLst>
                                          <p:attrName>ppt_w</p:attrName>
                                        </p:attrNameLst>
                                      </p:cBhvr>
                                      <p:tavLst>
                                        <p:tav tm="0">
                                          <p:val>
                                            <p:strVal val="0"/>
                                          </p:val>
                                        </p:tav>
                                        <p:tav tm="100000">
                                          <p:val>
                                            <p:strVal val="#ppt_w"/>
                                          </p:val>
                                        </p:tav>
                                      </p:tavLst>
                                    </p:anim>
                                    <p:anim calcmode="lin" valueType="num">
                                      <p:cBhvr additive="base">
                                        <p:cTn id="8" dur="250"/>
                                        <p:tgtEl>
                                          <p:spTgt spid="24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49"/>
                                        </p:tgtEl>
                                        <p:attrNameLst>
                                          <p:attrName>style.visibility</p:attrName>
                                        </p:attrNameLst>
                                      </p:cBhvr>
                                      <p:to>
                                        <p:strVal val="visible"/>
                                      </p:to>
                                    </p:set>
                                    <p:anim calcmode="lin" valueType="num">
                                      <p:cBhvr additive="base">
                                        <p:cTn id="11" dur="250"/>
                                        <p:tgtEl>
                                          <p:spTgt spid="249"/>
                                        </p:tgtEl>
                                        <p:attrNameLst>
                                          <p:attrName>ppt_w</p:attrName>
                                        </p:attrNameLst>
                                      </p:cBhvr>
                                      <p:tavLst>
                                        <p:tav tm="0">
                                          <p:val>
                                            <p:strVal val="0"/>
                                          </p:val>
                                        </p:tav>
                                        <p:tav tm="100000">
                                          <p:val>
                                            <p:strVal val="#ppt_w"/>
                                          </p:val>
                                        </p:tav>
                                      </p:tavLst>
                                    </p:anim>
                                    <p:anim calcmode="lin" valueType="num">
                                      <p:cBhvr additive="base">
                                        <p:cTn id="12" dur="250"/>
                                        <p:tgtEl>
                                          <p:spTgt spid="249"/>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48"/>
                                        </p:tgtEl>
                                        <p:attrNameLst>
                                          <p:attrName>style.visibility</p:attrName>
                                        </p:attrNameLst>
                                      </p:cBhvr>
                                      <p:to>
                                        <p:strVal val="visible"/>
                                      </p:to>
                                    </p:set>
                                    <p:anim calcmode="lin" valueType="num">
                                      <p:cBhvr additive="base">
                                        <p:cTn id="15" dur="250"/>
                                        <p:tgtEl>
                                          <p:spTgt spid="248"/>
                                        </p:tgtEl>
                                        <p:attrNameLst>
                                          <p:attrName>ppt_w</p:attrName>
                                        </p:attrNameLst>
                                      </p:cBhvr>
                                      <p:tavLst>
                                        <p:tav tm="0">
                                          <p:val>
                                            <p:strVal val="0"/>
                                          </p:val>
                                        </p:tav>
                                        <p:tav tm="100000">
                                          <p:val>
                                            <p:strVal val="#ppt_w"/>
                                          </p:val>
                                        </p:tav>
                                      </p:tavLst>
                                    </p:anim>
                                    <p:anim calcmode="lin" valueType="num">
                                      <p:cBhvr additive="base">
                                        <p:cTn id="16" dur="250"/>
                                        <p:tgtEl>
                                          <p:spTgt spid="248"/>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50"/>
                                        </p:tgtEl>
                                        <p:attrNameLst>
                                          <p:attrName>style.visibility</p:attrName>
                                        </p:attrNameLst>
                                      </p:cBhvr>
                                      <p:to>
                                        <p:strVal val="visible"/>
                                      </p:to>
                                    </p:set>
                                    <p:anim calcmode="lin" valueType="num">
                                      <p:cBhvr additive="base">
                                        <p:cTn id="19" dur="250"/>
                                        <p:tgtEl>
                                          <p:spTgt spid="250"/>
                                        </p:tgtEl>
                                        <p:attrNameLst>
                                          <p:attrName>ppt_w</p:attrName>
                                        </p:attrNameLst>
                                      </p:cBhvr>
                                      <p:tavLst>
                                        <p:tav tm="0">
                                          <p:val>
                                            <p:strVal val="0"/>
                                          </p:val>
                                        </p:tav>
                                        <p:tav tm="100000">
                                          <p:val>
                                            <p:strVal val="#ppt_w"/>
                                          </p:val>
                                        </p:tav>
                                      </p:tavLst>
                                    </p:anim>
                                    <p:anim calcmode="lin" valueType="num">
                                      <p:cBhvr additive="base">
                                        <p:cTn id="20" dur="250"/>
                                        <p:tgtEl>
                                          <p:spTgt spid="250"/>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51"/>
                                        </p:tgtEl>
                                        <p:attrNameLst>
                                          <p:attrName>style.visibility</p:attrName>
                                        </p:attrNameLst>
                                      </p:cBhvr>
                                      <p:to>
                                        <p:strVal val="visible"/>
                                      </p:to>
                                    </p:set>
                                    <p:anim calcmode="lin" valueType="num">
                                      <p:cBhvr additive="base">
                                        <p:cTn id="23" dur="250"/>
                                        <p:tgtEl>
                                          <p:spTgt spid="251"/>
                                        </p:tgtEl>
                                        <p:attrNameLst>
                                          <p:attrName>ppt_w</p:attrName>
                                        </p:attrNameLst>
                                      </p:cBhvr>
                                      <p:tavLst>
                                        <p:tav tm="0">
                                          <p:val>
                                            <p:strVal val="0"/>
                                          </p:val>
                                        </p:tav>
                                        <p:tav tm="100000">
                                          <p:val>
                                            <p:strVal val="#ppt_w"/>
                                          </p:val>
                                        </p:tav>
                                      </p:tavLst>
                                    </p:anim>
                                    <p:anim calcmode="lin" valueType="num">
                                      <p:cBhvr additive="base">
                                        <p:cTn id="24" dur="250"/>
                                        <p:tgtEl>
                                          <p:spTgt spid="251"/>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52"/>
                                        </p:tgtEl>
                                        <p:attrNameLst>
                                          <p:attrName>style.visibility</p:attrName>
                                        </p:attrNameLst>
                                      </p:cBhvr>
                                      <p:to>
                                        <p:strVal val="visible"/>
                                      </p:to>
                                    </p:set>
                                    <p:anim calcmode="lin" valueType="num">
                                      <p:cBhvr additive="base">
                                        <p:cTn id="27" dur="250"/>
                                        <p:tgtEl>
                                          <p:spTgt spid="252"/>
                                        </p:tgtEl>
                                        <p:attrNameLst>
                                          <p:attrName>ppt_w</p:attrName>
                                        </p:attrNameLst>
                                      </p:cBhvr>
                                      <p:tavLst>
                                        <p:tav tm="0">
                                          <p:val>
                                            <p:strVal val="0"/>
                                          </p:val>
                                        </p:tav>
                                        <p:tav tm="100000">
                                          <p:val>
                                            <p:strVal val="#ppt_w"/>
                                          </p:val>
                                        </p:tav>
                                      </p:tavLst>
                                    </p:anim>
                                    <p:anim calcmode="lin" valueType="num">
                                      <p:cBhvr additive="base">
                                        <p:cTn id="28" dur="250"/>
                                        <p:tgtEl>
                                          <p:spTgt spid="25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Shape 256"/>
        <p:cNvGrpSpPr/>
        <p:nvPr/>
      </p:nvGrpSpPr>
      <p:grpSpPr>
        <a:xfrm>
          <a:off x="0" y="0"/>
          <a:ext cx="0" cy="0"/>
          <a:chOff x="0" y="0"/>
          <a:chExt cx="0" cy="0"/>
        </a:xfrm>
      </p:grpSpPr>
      <p:pic>
        <p:nvPicPr>
          <p:cNvPr id="257" name="Google Shape;257;p13"/>
          <p:cNvPicPr preferRelativeResize="0"/>
          <p:nvPr/>
        </p:nvPicPr>
        <p:blipFill rotWithShape="1">
          <a:blip r:embed="rId3">
            <a:alphaModFix/>
          </a:blip>
          <a:srcRect l="314" r="313"/>
          <a:stretch/>
        </p:blipFill>
        <p:spPr>
          <a:xfrm>
            <a:off x="10671468" y="5206062"/>
            <a:ext cx="3927332" cy="4052238"/>
          </a:xfrm>
          <a:prstGeom prst="rect">
            <a:avLst/>
          </a:prstGeom>
          <a:noFill/>
          <a:ln>
            <a:noFill/>
          </a:ln>
        </p:spPr>
      </p:pic>
      <p:pic>
        <p:nvPicPr>
          <p:cNvPr id="258" name="Google Shape;258;p13"/>
          <p:cNvPicPr preferRelativeResize="0"/>
          <p:nvPr/>
        </p:nvPicPr>
        <p:blipFill rotWithShape="1">
          <a:blip r:embed="rId4">
            <a:alphaModFix/>
          </a:blip>
          <a:srcRect t="328" b="327"/>
          <a:stretch/>
        </p:blipFill>
        <p:spPr>
          <a:xfrm>
            <a:off x="13713335" y="594146"/>
            <a:ext cx="3940609" cy="4013808"/>
          </a:xfrm>
          <a:prstGeom prst="rect">
            <a:avLst/>
          </a:prstGeom>
          <a:noFill/>
          <a:ln>
            <a:noFill/>
          </a:ln>
        </p:spPr>
      </p:pic>
      <p:pic>
        <p:nvPicPr>
          <p:cNvPr id="259" name="Google Shape;259;p13"/>
          <p:cNvPicPr preferRelativeResize="0"/>
          <p:nvPr/>
        </p:nvPicPr>
        <p:blipFill rotWithShape="1">
          <a:blip r:embed="rId5">
            <a:alphaModFix/>
          </a:blip>
          <a:srcRect l="21885" t="27756" r="21351" b="25620"/>
          <a:stretch/>
        </p:blipFill>
        <p:spPr>
          <a:xfrm>
            <a:off x="16137296" y="1028700"/>
            <a:ext cx="1122004" cy="921535"/>
          </a:xfrm>
          <a:prstGeom prst="rect">
            <a:avLst/>
          </a:prstGeom>
          <a:noFill/>
          <a:ln>
            <a:noFill/>
          </a:ln>
        </p:spPr>
      </p:pic>
      <p:pic>
        <p:nvPicPr>
          <p:cNvPr id="260" name="Google Shape;260;p13"/>
          <p:cNvPicPr preferRelativeResize="0"/>
          <p:nvPr/>
        </p:nvPicPr>
        <p:blipFill rotWithShape="1">
          <a:blip r:embed="rId6">
            <a:alphaModFix amt="31000"/>
          </a:blip>
          <a:srcRect/>
          <a:stretch/>
        </p:blipFill>
        <p:spPr>
          <a:xfrm>
            <a:off x="11584242" y="3287975"/>
            <a:ext cx="3549015" cy="4114800"/>
          </a:xfrm>
          <a:prstGeom prst="rect">
            <a:avLst/>
          </a:prstGeom>
          <a:noFill/>
          <a:ln>
            <a:noFill/>
          </a:ln>
        </p:spPr>
      </p:pic>
      <p:sp>
        <p:nvSpPr>
          <p:cNvPr id="261" name="Google Shape;261;p13"/>
          <p:cNvSpPr txBox="1"/>
          <p:nvPr/>
        </p:nvSpPr>
        <p:spPr>
          <a:xfrm>
            <a:off x="1475963" y="2108407"/>
            <a:ext cx="7895873" cy="365092"/>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2000" b="0" i="0" u="none" strike="noStrike" cap="none">
                <a:solidFill>
                  <a:srgbClr val="4A7DEE"/>
                </a:solidFill>
                <a:latin typeface="Times New Roman"/>
                <a:ea typeface="Times New Roman"/>
                <a:cs typeface="Times New Roman"/>
                <a:sym typeface="Times New Roman"/>
              </a:rPr>
              <a:t>PROJECT MANAGEMENT</a:t>
            </a:r>
            <a:endParaRPr/>
          </a:p>
        </p:txBody>
      </p:sp>
      <p:sp>
        <p:nvSpPr>
          <p:cNvPr id="262" name="Google Shape;262;p13"/>
          <p:cNvSpPr txBox="1"/>
          <p:nvPr/>
        </p:nvSpPr>
        <p:spPr>
          <a:xfrm>
            <a:off x="1475963" y="2586382"/>
            <a:ext cx="8343137" cy="1055327"/>
          </a:xfrm>
          <a:prstGeom prst="rect">
            <a:avLst/>
          </a:prstGeom>
          <a:noFill/>
          <a:ln>
            <a:noFill/>
          </a:ln>
        </p:spPr>
        <p:txBody>
          <a:bodyPr spcFirstLastPara="1" wrap="square" lIns="0" tIns="0" rIns="0" bIns="0" anchor="t" anchorCtr="0">
            <a:spAutoFit/>
          </a:bodyPr>
          <a:lstStyle/>
          <a:p>
            <a:pPr marL="388622" marR="0" lvl="1" indent="-194310" algn="just" rtl="0">
              <a:lnSpc>
                <a:spcPct val="150000"/>
              </a:lnSpc>
              <a:spcBef>
                <a:spcPts val="0"/>
              </a:spcBef>
              <a:spcAft>
                <a:spcPts val="0"/>
              </a:spcAft>
              <a:buClr>
                <a:srgbClr val="FFFFFF"/>
              </a:buClr>
              <a:buSzPts val="1800"/>
              <a:buFont typeface="Arial"/>
              <a:buChar char="•"/>
            </a:pPr>
            <a:r>
              <a:rPr lang="en-US" sz="1800" b="0" i="0" u="none" strike="noStrike" cap="none">
                <a:solidFill>
                  <a:srgbClr val="FFFFFF"/>
                </a:solidFill>
                <a:latin typeface="Times New Roman"/>
                <a:ea typeface="Times New Roman"/>
                <a:cs typeface="Times New Roman"/>
                <a:sym typeface="Times New Roman"/>
              </a:rPr>
              <a:t>Assist in planning, executing, and monitoring government projects.</a:t>
            </a:r>
            <a:endParaRPr/>
          </a:p>
          <a:p>
            <a:pPr marL="388622" marR="0" lvl="1" indent="-194310" algn="just" rtl="0">
              <a:lnSpc>
                <a:spcPct val="150000"/>
              </a:lnSpc>
              <a:spcBef>
                <a:spcPts val="0"/>
              </a:spcBef>
              <a:spcAft>
                <a:spcPts val="0"/>
              </a:spcAft>
              <a:buClr>
                <a:srgbClr val="FFFFFF"/>
              </a:buClr>
              <a:buSzPts val="1800"/>
              <a:buFont typeface="Arial"/>
              <a:buChar char="•"/>
            </a:pPr>
            <a:r>
              <a:rPr lang="en-US" sz="1800" b="0" i="0" u="none" strike="noStrike" cap="none">
                <a:solidFill>
                  <a:srgbClr val="FFFFFF"/>
                </a:solidFill>
                <a:latin typeface="Times New Roman"/>
                <a:ea typeface="Times New Roman"/>
                <a:cs typeface="Times New Roman"/>
                <a:sym typeface="Times New Roman"/>
              </a:rPr>
              <a:t>Enable effective resource allocation, task tracking, and project performance evaluation.</a:t>
            </a:r>
            <a:endParaRPr/>
          </a:p>
        </p:txBody>
      </p:sp>
      <p:sp>
        <p:nvSpPr>
          <p:cNvPr id="263" name="Google Shape;263;p13"/>
          <p:cNvSpPr txBox="1"/>
          <p:nvPr/>
        </p:nvSpPr>
        <p:spPr>
          <a:xfrm>
            <a:off x="1475963" y="4130737"/>
            <a:ext cx="8343137" cy="365092"/>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2000" b="0" i="0" u="none" strike="noStrike" cap="none">
                <a:solidFill>
                  <a:srgbClr val="4A7DEE"/>
                </a:solidFill>
                <a:latin typeface="Times New Roman"/>
                <a:ea typeface="Times New Roman"/>
                <a:cs typeface="Times New Roman"/>
                <a:sym typeface="Times New Roman"/>
              </a:rPr>
              <a:t>TIME AND EXPENSE TRACKING</a:t>
            </a:r>
            <a:endParaRPr/>
          </a:p>
        </p:txBody>
      </p:sp>
      <p:sp>
        <p:nvSpPr>
          <p:cNvPr id="264" name="Google Shape;264;p13"/>
          <p:cNvSpPr txBox="1"/>
          <p:nvPr/>
        </p:nvSpPr>
        <p:spPr>
          <a:xfrm>
            <a:off x="1475963" y="4618765"/>
            <a:ext cx="8343137" cy="712441"/>
          </a:xfrm>
          <a:prstGeom prst="rect">
            <a:avLst/>
          </a:prstGeom>
          <a:noFill/>
          <a:ln>
            <a:noFill/>
          </a:ln>
        </p:spPr>
        <p:txBody>
          <a:bodyPr spcFirstLastPara="1" wrap="square" lIns="0" tIns="0" rIns="0" bIns="0" anchor="t" anchorCtr="0">
            <a:spAutoFit/>
          </a:bodyPr>
          <a:lstStyle/>
          <a:p>
            <a:pPr marL="388622" marR="0" lvl="1" indent="-194310" algn="just" rtl="0">
              <a:lnSpc>
                <a:spcPct val="150000"/>
              </a:lnSpc>
              <a:spcBef>
                <a:spcPts val="0"/>
              </a:spcBef>
              <a:spcAft>
                <a:spcPts val="0"/>
              </a:spcAft>
              <a:buClr>
                <a:srgbClr val="FFFFFF"/>
              </a:buClr>
              <a:buSzPts val="1800"/>
              <a:buFont typeface="Arial"/>
              <a:buChar char="•"/>
            </a:pPr>
            <a:r>
              <a:rPr lang="en-US" sz="1800" b="0" i="0" u="none" strike="noStrike" cap="none">
                <a:solidFill>
                  <a:srgbClr val="FFFFFF"/>
                </a:solidFill>
                <a:latin typeface="Times New Roman"/>
                <a:ea typeface="Times New Roman"/>
                <a:cs typeface="Times New Roman"/>
                <a:sym typeface="Times New Roman"/>
              </a:rPr>
              <a:t>Simplify the recording and tracking of employee hours and expenses.</a:t>
            </a:r>
            <a:endParaRPr/>
          </a:p>
          <a:p>
            <a:pPr marL="388622" marR="0" lvl="1" indent="-194310" algn="just" rtl="0">
              <a:lnSpc>
                <a:spcPct val="150000"/>
              </a:lnSpc>
              <a:spcBef>
                <a:spcPts val="0"/>
              </a:spcBef>
              <a:spcAft>
                <a:spcPts val="0"/>
              </a:spcAft>
              <a:buClr>
                <a:srgbClr val="FFFFFF"/>
              </a:buClr>
              <a:buSzPts val="1800"/>
              <a:buFont typeface="Arial"/>
              <a:buChar char="•"/>
            </a:pPr>
            <a:r>
              <a:rPr lang="en-US" sz="1800" b="0" i="0" u="none" strike="noStrike" cap="none">
                <a:solidFill>
                  <a:srgbClr val="FFFFFF"/>
                </a:solidFill>
                <a:latin typeface="Times New Roman"/>
                <a:ea typeface="Times New Roman"/>
                <a:cs typeface="Times New Roman"/>
                <a:sym typeface="Times New Roman"/>
              </a:rPr>
              <a:t>Ensure accurate billing and project costing.</a:t>
            </a:r>
            <a:endParaRPr/>
          </a:p>
        </p:txBody>
      </p:sp>
      <p:sp>
        <p:nvSpPr>
          <p:cNvPr id="265" name="Google Shape;265;p13"/>
          <p:cNvSpPr txBox="1"/>
          <p:nvPr/>
        </p:nvSpPr>
        <p:spPr>
          <a:xfrm>
            <a:off x="1554892" y="5816981"/>
            <a:ext cx="8185279" cy="365092"/>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2000" b="0" i="0" u="none" strike="noStrike" cap="none">
                <a:solidFill>
                  <a:srgbClr val="4A7DEE"/>
                </a:solidFill>
                <a:latin typeface="Times New Roman"/>
                <a:ea typeface="Times New Roman"/>
                <a:cs typeface="Times New Roman"/>
                <a:sym typeface="Times New Roman"/>
              </a:rPr>
              <a:t>REPORTING AND ANALYTICS</a:t>
            </a:r>
            <a:endParaRPr/>
          </a:p>
        </p:txBody>
      </p:sp>
      <p:sp>
        <p:nvSpPr>
          <p:cNvPr id="266" name="Google Shape;266;p13"/>
          <p:cNvSpPr txBox="1"/>
          <p:nvPr/>
        </p:nvSpPr>
        <p:spPr>
          <a:xfrm>
            <a:off x="1554892" y="6305898"/>
            <a:ext cx="8343137" cy="712441"/>
          </a:xfrm>
          <a:prstGeom prst="rect">
            <a:avLst/>
          </a:prstGeom>
          <a:noFill/>
          <a:ln>
            <a:noFill/>
          </a:ln>
        </p:spPr>
        <p:txBody>
          <a:bodyPr spcFirstLastPara="1" wrap="square" lIns="0" tIns="0" rIns="0" bIns="0" anchor="t" anchorCtr="0">
            <a:spAutoFit/>
          </a:bodyPr>
          <a:lstStyle/>
          <a:p>
            <a:pPr marL="388622" marR="0" lvl="1" indent="-194310" algn="just" rtl="0">
              <a:lnSpc>
                <a:spcPct val="150000"/>
              </a:lnSpc>
              <a:spcBef>
                <a:spcPts val="0"/>
              </a:spcBef>
              <a:spcAft>
                <a:spcPts val="0"/>
              </a:spcAft>
              <a:buClr>
                <a:srgbClr val="FFFFFF"/>
              </a:buClr>
              <a:buSzPts val="1800"/>
              <a:buFont typeface="Arial"/>
              <a:buChar char="•"/>
            </a:pPr>
            <a:r>
              <a:rPr lang="en-US" sz="1800" b="0" i="0" u="none" strike="noStrike" cap="none">
                <a:solidFill>
                  <a:srgbClr val="FFFFFF"/>
                </a:solidFill>
                <a:latin typeface="Times New Roman"/>
                <a:ea typeface="Times New Roman"/>
                <a:cs typeface="Times New Roman"/>
                <a:sym typeface="Times New Roman"/>
              </a:rPr>
              <a:t>Provide robust reporting and analytics capabilities for real-time insights.</a:t>
            </a:r>
            <a:endParaRPr/>
          </a:p>
          <a:p>
            <a:pPr marL="388622" marR="0" lvl="1" indent="-194310" algn="just" rtl="0">
              <a:lnSpc>
                <a:spcPct val="150000"/>
              </a:lnSpc>
              <a:spcBef>
                <a:spcPts val="0"/>
              </a:spcBef>
              <a:spcAft>
                <a:spcPts val="0"/>
              </a:spcAft>
              <a:buClr>
                <a:srgbClr val="FFFFFF"/>
              </a:buClr>
              <a:buSzPts val="1800"/>
              <a:buFont typeface="Arial"/>
              <a:buChar char="•"/>
            </a:pPr>
            <a:r>
              <a:rPr lang="en-US" sz="1800" b="0" i="0" u="none" strike="noStrike" cap="none">
                <a:solidFill>
                  <a:srgbClr val="FFFFFF"/>
                </a:solidFill>
                <a:latin typeface="Times New Roman"/>
                <a:ea typeface="Times New Roman"/>
                <a:cs typeface="Times New Roman"/>
                <a:sym typeface="Times New Roman"/>
              </a:rPr>
              <a:t>Support informed decision-making and compliance reporting.</a:t>
            </a:r>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62"/>
                                        </p:tgtEl>
                                        <p:attrNameLst>
                                          <p:attrName>style.visibility</p:attrName>
                                        </p:attrNameLst>
                                      </p:cBhvr>
                                      <p:to>
                                        <p:strVal val="visible"/>
                                      </p:to>
                                    </p:set>
                                    <p:anim calcmode="lin" valueType="num">
                                      <p:cBhvr additive="base">
                                        <p:cTn id="7" dur="250"/>
                                        <p:tgtEl>
                                          <p:spTgt spid="262"/>
                                        </p:tgtEl>
                                        <p:attrNameLst>
                                          <p:attrName>ppt_w</p:attrName>
                                        </p:attrNameLst>
                                      </p:cBhvr>
                                      <p:tavLst>
                                        <p:tav tm="0">
                                          <p:val>
                                            <p:strVal val="0"/>
                                          </p:val>
                                        </p:tav>
                                        <p:tav tm="100000">
                                          <p:val>
                                            <p:strVal val="#ppt_w"/>
                                          </p:val>
                                        </p:tav>
                                      </p:tavLst>
                                    </p:anim>
                                    <p:anim calcmode="lin" valueType="num">
                                      <p:cBhvr additive="base">
                                        <p:cTn id="8" dur="250"/>
                                        <p:tgtEl>
                                          <p:spTgt spid="262"/>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61"/>
                                        </p:tgtEl>
                                        <p:attrNameLst>
                                          <p:attrName>style.visibility</p:attrName>
                                        </p:attrNameLst>
                                      </p:cBhvr>
                                      <p:to>
                                        <p:strVal val="visible"/>
                                      </p:to>
                                    </p:set>
                                    <p:anim calcmode="lin" valueType="num">
                                      <p:cBhvr additive="base">
                                        <p:cTn id="11" dur="250"/>
                                        <p:tgtEl>
                                          <p:spTgt spid="261"/>
                                        </p:tgtEl>
                                        <p:attrNameLst>
                                          <p:attrName>ppt_w</p:attrName>
                                        </p:attrNameLst>
                                      </p:cBhvr>
                                      <p:tavLst>
                                        <p:tav tm="0">
                                          <p:val>
                                            <p:strVal val="0"/>
                                          </p:val>
                                        </p:tav>
                                        <p:tav tm="100000">
                                          <p:val>
                                            <p:strVal val="#ppt_w"/>
                                          </p:val>
                                        </p:tav>
                                      </p:tavLst>
                                    </p:anim>
                                    <p:anim calcmode="lin" valueType="num">
                                      <p:cBhvr additive="base">
                                        <p:cTn id="12" dur="250"/>
                                        <p:tgtEl>
                                          <p:spTgt spid="261"/>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64"/>
                                        </p:tgtEl>
                                        <p:attrNameLst>
                                          <p:attrName>style.visibility</p:attrName>
                                        </p:attrNameLst>
                                      </p:cBhvr>
                                      <p:to>
                                        <p:strVal val="visible"/>
                                      </p:to>
                                    </p:set>
                                    <p:anim calcmode="lin" valueType="num">
                                      <p:cBhvr additive="base">
                                        <p:cTn id="15" dur="250"/>
                                        <p:tgtEl>
                                          <p:spTgt spid="264"/>
                                        </p:tgtEl>
                                        <p:attrNameLst>
                                          <p:attrName>ppt_w</p:attrName>
                                        </p:attrNameLst>
                                      </p:cBhvr>
                                      <p:tavLst>
                                        <p:tav tm="0">
                                          <p:val>
                                            <p:strVal val="0"/>
                                          </p:val>
                                        </p:tav>
                                        <p:tav tm="100000">
                                          <p:val>
                                            <p:strVal val="#ppt_w"/>
                                          </p:val>
                                        </p:tav>
                                      </p:tavLst>
                                    </p:anim>
                                    <p:anim calcmode="lin" valueType="num">
                                      <p:cBhvr additive="base">
                                        <p:cTn id="16" dur="250"/>
                                        <p:tgtEl>
                                          <p:spTgt spid="264"/>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63"/>
                                        </p:tgtEl>
                                        <p:attrNameLst>
                                          <p:attrName>style.visibility</p:attrName>
                                        </p:attrNameLst>
                                      </p:cBhvr>
                                      <p:to>
                                        <p:strVal val="visible"/>
                                      </p:to>
                                    </p:set>
                                    <p:anim calcmode="lin" valueType="num">
                                      <p:cBhvr additive="base">
                                        <p:cTn id="19" dur="250"/>
                                        <p:tgtEl>
                                          <p:spTgt spid="263"/>
                                        </p:tgtEl>
                                        <p:attrNameLst>
                                          <p:attrName>ppt_w</p:attrName>
                                        </p:attrNameLst>
                                      </p:cBhvr>
                                      <p:tavLst>
                                        <p:tav tm="0">
                                          <p:val>
                                            <p:strVal val="0"/>
                                          </p:val>
                                        </p:tav>
                                        <p:tav tm="100000">
                                          <p:val>
                                            <p:strVal val="#ppt_w"/>
                                          </p:val>
                                        </p:tav>
                                      </p:tavLst>
                                    </p:anim>
                                    <p:anim calcmode="lin" valueType="num">
                                      <p:cBhvr additive="base">
                                        <p:cTn id="20" dur="250"/>
                                        <p:tgtEl>
                                          <p:spTgt spid="263"/>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65"/>
                                        </p:tgtEl>
                                        <p:attrNameLst>
                                          <p:attrName>style.visibility</p:attrName>
                                        </p:attrNameLst>
                                      </p:cBhvr>
                                      <p:to>
                                        <p:strVal val="visible"/>
                                      </p:to>
                                    </p:set>
                                    <p:anim calcmode="lin" valueType="num">
                                      <p:cBhvr additive="base">
                                        <p:cTn id="23" dur="250"/>
                                        <p:tgtEl>
                                          <p:spTgt spid="265"/>
                                        </p:tgtEl>
                                        <p:attrNameLst>
                                          <p:attrName>ppt_w</p:attrName>
                                        </p:attrNameLst>
                                      </p:cBhvr>
                                      <p:tavLst>
                                        <p:tav tm="0">
                                          <p:val>
                                            <p:strVal val="0"/>
                                          </p:val>
                                        </p:tav>
                                        <p:tav tm="100000">
                                          <p:val>
                                            <p:strVal val="#ppt_w"/>
                                          </p:val>
                                        </p:tav>
                                      </p:tavLst>
                                    </p:anim>
                                    <p:anim calcmode="lin" valueType="num">
                                      <p:cBhvr additive="base">
                                        <p:cTn id="24" dur="250"/>
                                        <p:tgtEl>
                                          <p:spTgt spid="265"/>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66"/>
                                        </p:tgtEl>
                                        <p:attrNameLst>
                                          <p:attrName>style.visibility</p:attrName>
                                        </p:attrNameLst>
                                      </p:cBhvr>
                                      <p:to>
                                        <p:strVal val="visible"/>
                                      </p:to>
                                    </p:set>
                                    <p:anim calcmode="lin" valueType="num">
                                      <p:cBhvr additive="base">
                                        <p:cTn id="27" dur="250"/>
                                        <p:tgtEl>
                                          <p:spTgt spid="266"/>
                                        </p:tgtEl>
                                        <p:attrNameLst>
                                          <p:attrName>ppt_w</p:attrName>
                                        </p:attrNameLst>
                                      </p:cBhvr>
                                      <p:tavLst>
                                        <p:tav tm="0">
                                          <p:val>
                                            <p:strVal val="0"/>
                                          </p:val>
                                        </p:tav>
                                        <p:tav tm="100000">
                                          <p:val>
                                            <p:strVal val="#ppt_w"/>
                                          </p:val>
                                        </p:tav>
                                      </p:tavLst>
                                    </p:anim>
                                    <p:anim calcmode="lin" valueType="num">
                                      <p:cBhvr additive="base">
                                        <p:cTn id="28" dur="250"/>
                                        <p:tgtEl>
                                          <p:spTgt spid="266"/>
                                        </p:tgtEl>
                                        <p:attrNameLst>
                                          <p:attrName>ppt_h</p:attrName>
                                        </p:attrNameLst>
                                      </p:cBhvr>
                                      <p:tavLst>
                                        <p:tav tm="0">
                                          <p:val>
                                            <p:strVal val="0"/>
                                          </p:val>
                                        </p:tav>
                                        <p:tav tm="100000">
                                          <p:val>
                                            <p:strVal val="#ppt_h"/>
                                          </p:val>
                                        </p:tav>
                                      </p:tavLst>
                                    </p:anim>
                                  </p:childTnLst>
                                </p:cTn>
                              </p:par>
                              <p:par>
                                <p:cTn id="29" presetID="10" presetClass="entr" presetSubtype="0" fill="hold" nodeType="withEffect">
                                  <p:stCondLst>
                                    <p:cond delay="0"/>
                                  </p:stCondLst>
                                  <p:childTnLst>
                                    <p:set>
                                      <p:cBhvr>
                                        <p:cTn id="30" dur="1" fill="hold">
                                          <p:stCondLst>
                                            <p:cond delay="0"/>
                                          </p:stCondLst>
                                        </p:cTn>
                                        <p:tgtEl>
                                          <p:spTgt spid="260"/>
                                        </p:tgtEl>
                                        <p:attrNameLst>
                                          <p:attrName>style.visibility</p:attrName>
                                        </p:attrNameLst>
                                      </p:cBhvr>
                                      <p:to>
                                        <p:strVal val="visible"/>
                                      </p:to>
                                    </p:set>
                                    <p:animEffect transition="in" filter="fade">
                                      <p:cBhvr>
                                        <p:cTn id="31" dur="683"/>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14"/>
          <p:cNvPicPr preferRelativeResize="0"/>
          <p:nvPr/>
        </p:nvPicPr>
        <p:blipFill rotWithShape="1">
          <a:blip r:embed="rId3">
            <a:alphaModFix/>
          </a:blip>
          <a:srcRect t="3607" b="3607"/>
          <a:stretch/>
        </p:blipFill>
        <p:spPr>
          <a:xfrm>
            <a:off x="0" y="0"/>
            <a:ext cx="18288000" cy="10287000"/>
          </a:xfrm>
          <a:prstGeom prst="rect">
            <a:avLst/>
          </a:prstGeom>
          <a:noFill/>
          <a:ln>
            <a:noFill/>
          </a:ln>
        </p:spPr>
      </p:pic>
      <p:cxnSp>
        <p:nvCxnSpPr>
          <p:cNvPr id="272" name="Google Shape;272;p14"/>
          <p:cNvCxnSpPr/>
          <p:nvPr/>
        </p:nvCxnSpPr>
        <p:spPr>
          <a:xfrm>
            <a:off x="8049560" y="9116683"/>
            <a:ext cx="2343436" cy="0"/>
          </a:xfrm>
          <a:prstGeom prst="straightConnector1">
            <a:avLst/>
          </a:prstGeom>
          <a:noFill/>
          <a:ln w="66675" cap="rnd" cmpd="sng">
            <a:solidFill>
              <a:srgbClr val="FFFFFF"/>
            </a:solidFill>
            <a:prstDash val="dot"/>
            <a:round/>
            <a:headEnd type="none" w="sm" len="sm"/>
            <a:tailEnd type="none" w="sm" len="sm"/>
          </a:ln>
        </p:spPr>
      </p:cxnSp>
      <p:pic>
        <p:nvPicPr>
          <p:cNvPr id="273" name="Google Shape;273;p14"/>
          <p:cNvPicPr preferRelativeResize="0"/>
          <p:nvPr/>
        </p:nvPicPr>
        <p:blipFill rotWithShape="1">
          <a:blip r:embed="rId4">
            <a:alphaModFix/>
          </a:blip>
          <a:srcRect l="21885" t="27756" r="21351" b="25620"/>
          <a:stretch/>
        </p:blipFill>
        <p:spPr>
          <a:xfrm>
            <a:off x="16137296" y="1028700"/>
            <a:ext cx="1122004" cy="921535"/>
          </a:xfrm>
          <a:prstGeom prst="rect">
            <a:avLst/>
          </a:prstGeom>
          <a:noFill/>
          <a:ln>
            <a:noFill/>
          </a:ln>
        </p:spPr>
      </p:pic>
      <p:pic>
        <p:nvPicPr>
          <p:cNvPr id="274" name="Google Shape;274;p14"/>
          <p:cNvPicPr preferRelativeResize="0"/>
          <p:nvPr/>
        </p:nvPicPr>
        <p:blipFill rotWithShape="1">
          <a:blip r:embed="rId5">
            <a:alphaModFix/>
          </a:blip>
          <a:srcRect/>
          <a:stretch/>
        </p:blipFill>
        <p:spPr>
          <a:xfrm>
            <a:off x="8548625" y="1028700"/>
            <a:ext cx="1190750" cy="2005473"/>
          </a:xfrm>
          <a:prstGeom prst="rect">
            <a:avLst/>
          </a:prstGeom>
          <a:noFill/>
          <a:ln>
            <a:noFill/>
          </a:ln>
        </p:spPr>
      </p:pic>
      <p:sp>
        <p:nvSpPr>
          <p:cNvPr id="275" name="Google Shape;275;p14"/>
          <p:cNvSpPr txBox="1"/>
          <p:nvPr/>
        </p:nvSpPr>
        <p:spPr>
          <a:xfrm>
            <a:off x="2389821" y="3845474"/>
            <a:ext cx="13747475" cy="1415358"/>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3600" b="1" i="0" u="none" strike="noStrike" cap="none">
                <a:solidFill>
                  <a:srgbClr val="FDC300"/>
                </a:solidFill>
                <a:latin typeface="Times"/>
                <a:ea typeface="Times"/>
                <a:cs typeface="Times"/>
                <a:sym typeface="Times"/>
              </a:rPr>
              <a:t>ACHIEVE COMPLIANCE EXCELLENCE WITH FOLIO3</a:t>
            </a:r>
            <a:endParaRPr/>
          </a:p>
        </p:txBody>
      </p:sp>
      <p:sp>
        <p:nvSpPr>
          <p:cNvPr id="276" name="Google Shape;276;p14"/>
          <p:cNvSpPr txBox="1"/>
          <p:nvPr/>
        </p:nvSpPr>
        <p:spPr>
          <a:xfrm>
            <a:off x="4258997" y="5644543"/>
            <a:ext cx="10009124" cy="1357872"/>
          </a:xfrm>
          <a:prstGeom prst="rect">
            <a:avLst/>
          </a:prstGeom>
          <a:noFill/>
          <a:ln>
            <a:noFill/>
          </a:ln>
        </p:spPr>
        <p:txBody>
          <a:bodyPr spcFirstLastPara="1" wrap="square" lIns="0" tIns="0" rIns="0" bIns="0" anchor="t" anchorCtr="0">
            <a:spAutoFit/>
          </a:bodyPr>
          <a:lstStyle/>
          <a:p>
            <a:pPr marL="0" marR="0" lvl="0" indent="0" algn="ctr" rtl="0">
              <a:lnSpc>
                <a:spcPct val="151000"/>
              </a:lnSpc>
              <a:spcBef>
                <a:spcPts val="0"/>
              </a:spcBef>
              <a:spcAft>
                <a:spcPts val="0"/>
              </a:spcAft>
              <a:buNone/>
            </a:pPr>
            <a:r>
              <a:rPr lang="en-US" sz="1800" b="0" i="0" u="none" strike="noStrike" cap="none">
                <a:solidFill>
                  <a:schemeClr val="lt1"/>
                </a:solidFill>
                <a:latin typeface="Calibri"/>
                <a:ea typeface="Calibri"/>
                <a:cs typeface="Calibri"/>
                <a:sym typeface="Calibri"/>
              </a:rPr>
              <a:t>Folio3, an acclaimed NetSuite Alliance Partner, facilitates smooth DCAA and NetSuite implementations tailored to your organization's requirements. With their customized DCAA on Demand Solution, Folio3 provides a desired solution that ensures compliance across all government facets. Their partnership with DCAA enables them to serve corporations, military, and government agencies effectively.</a:t>
            </a: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250"/>
                                        <p:tgtEl>
                                          <p:spTgt spid="275"/>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74"/>
                                        </p:tgtEl>
                                        <p:attrNameLst>
                                          <p:attrName>style.visibility</p:attrName>
                                        </p:attrNameLst>
                                      </p:cBhvr>
                                      <p:to>
                                        <p:strVal val="visible"/>
                                      </p:to>
                                    </p:set>
                                    <p:animEffect transition="in" filter="fade">
                                      <p:cBhvr>
                                        <p:cTn id="11" dur="250"/>
                                        <p:tgtEl>
                                          <p:spTgt spid="274"/>
                                        </p:tgtEl>
                                      </p:cBhvr>
                                    </p:animEffect>
                                  </p:childTnLst>
                                </p:cTn>
                              </p:par>
                              <p:par>
                                <p:cTn id="12" presetID="10" presetClass="entr" presetSubtype="0" fill="hold" nodeType="withEffect">
                                  <p:stCondLst>
                                    <p:cond delay="0"/>
                                  </p:stCondLst>
                                  <p:childTnLst>
                                    <p:set>
                                      <p:cBhvr>
                                        <p:cTn id="13" dur="1" fill="hold">
                                          <p:stCondLst>
                                            <p:cond delay="0"/>
                                          </p:stCondLst>
                                        </p:cTn>
                                        <p:tgtEl>
                                          <p:spTgt spid="276"/>
                                        </p:tgtEl>
                                        <p:attrNameLst>
                                          <p:attrName>style.visibility</p:attrName>
                                        </p:attrNameLst>
                                      </p:cBhvr>
                                      <p:to>
                                        <p:strVal val="visible"/>
                                      </p:to>
                                    </p:set>
                                    <p:animEffect transition="in" filter="fade">
                                      <p:cBhvr>
                                        <p:cTn id="14" dur="25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15"/>
          <p:cNvPicPr preferRelativeResize="0"/>
          <p:nvPr/>
        </p:nvPicPr>
        <p:blipFill rotWithShape="1">
          <a:blip r:embed="rId3">
            <a:alphaModFix/>
          </a:blip>
          <a:srcRect t="7865" b="7865"/>
          <a:stretch/>
        </p:blipFill>
        <p:spPr>
          <a:xfrm>
            <a:off x="0" y="0"/>
            <a:ext cx="18288000" cy="10287000"/>
          </a:xfrm>
          <a:prstGeom prst="rect">
            <a:avLst/>
          </a:prstGeom>
          <a:noFill/>
          <a:ln>
            <a:noFill/>
          </a:ln>
        </p:spPr>
      </p:pic>
      <p:sp>
        <p:nvSpPr>
          <p:cNvPr id="282" name="Google Shape;282;p15"/>
          <p:cNvSpPr txBox="1"/>
          <p:nvPr/>
        </p:nvSpPr>
        <p:spPr>
          <a:xfrm>
            <a:off x="1600533" y="6967254"/>
            <a:ext cx="7170076" cy="1209627"/>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6000" b="1" i="0" u="none" strike="noStrike" cap="none">
                <a:solidFill>
                  <a:srgbClr val="4A7DEE"/>
                </a:solidFill>
                <a:latin typeface="Times"/>
                <a:ea typeface="Times"/>
                <a:cs typeface="Times"/>
                <a:sym typeface="Times"/>
              </a:rPr>
              <a:t>GET IN TOUCH</a:t>
            </a:r>
            <a:endParaRPr/>
          </a:p>
        </p:txBody>
      </p:sp>
      <p:pic>
        <p:nvPicPr>
          <p:cNvPr id="283" name="Google Shape;283;p15"/>
          <p:cNvPicPr preferRelativeResize="0"/>
          <p:nvPr/>
        </p:nvPicPr>
        <p:blipFill rotWithShape="1">
          <a:blip r:embed="rId4">
            <a:alphaModFix/>
          </a:blip>
          <a:srcRect/>
          <a:stretch/>
        </p:blipFill>
        <p:spPr>
          <a:xfrm>
            <a:off x="1905196" y="4162081"/>
            <a:ext cx="497042" cy="497042"/>
          </a:xfrm>
          <a:prstGeom prst="rect">
            <a:avLst/>
          </a:prstGeom>
          <a:noFill/>
          <a:ln>
            <a:noFill/>
          </a:ln>
        </p:spPr>
      </p:pic>
      <p:pic>
        <p:nvPicPr>
          <p:cNvPr id="284" name="Google Shape;284;p15"/>
          <p:cNvPicPr preferRelativeResize="0"/>
          <p:nvPr/>
        </p:nvPicPr>
        <p:blipFill rotWithShape="1">
          <a:blip r:embed="rId5">
            <a:alphaModFix/>
          </a:blip>
          <a:srcRect/>
          <a:stretch/>
        </p:blipFill>
        <p:spPr>
          <a:xfrm>
            <a:off x="1905196" y="4874799"/>
            <a:ext cx="516578" cy="516578"/>
          </a:xfrm>
          <a:prstGeom prst="rect">
            <a:avLst/>
          </a:prstGeom>
          <a:noFill/>
          <a:ln>
            <a:noFill/>
          </a:ln>
        </p:spPr>
      </p:pic>
      <p:pic>
        <p:nvPicPr>
          <p:cNvPr id="285" name="Google Shape;285;p15"/>
          <p:cNvPicPr preferRelativeResize="0"/>
          <p:nvPr/>
        </p:nvPicPr>
        <p:blipFill rotWithShape="1">
          <a:blip r:embed="rId6">
            <a:alphaModFix/>
          </a:blip>
          <a:srcRect/>
          <a:stretch/>
        </p:blipFill>
        <p:spPr>
          <a:xfrm>
            <a:off x="1905196" y="5608341"/>
            <a:ext cx="516578" cy="516578"/>
          </a:xfrm>
          <a:prstGeom prst="rect">
            <a:avLst/>
          </a:prstGeom>
          <a:noFill/>
          <a:ln>
            <a:noFill/>
          </a:ln>
        </p:spPr>
      </p:pic>
      <p:sp>
        <p:nvSpPr>
          <p:cNvPr id="286" name="Google Shape;286;p15"/>
          <p:cNvSpPr txBox="1"/>
          <p:nvPr/>
        </p:nvSpPr>
        <p:spPr>
          <a:xfrm>
            <a:off x="2875395" y="4135510"/>
            <a:ext cx="4981614" cy="619073"/>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600" b="0" i="0" u="none" strike="noStrike" cap="none">
                <a:solidFill>
                  <a:srgbClr val="FFFFFF"/>
                </a:solidFill>
                <a:latin typeface="Times New Roman"/>
                <a:ea typeface="Times New Roman"/>
                <a:cs typeface="Times New Roman"/>
                <a:sym typeface="Times New Roman"/>
              </a:rPr>
              <a:t> +1 (408) 365-4638</a:t>
            </a:r>
            <a:endParaRPr/>
          </a:p>
        </p:txBody>
      </p:sp>
      <p:sp>
        <p:nvSpPr>
          <p:cNvPr id="287" name="Google Shape;287;p15"/>
          <p:cNvSpPr txBox="1"/>
          <p:nvPr/>
        </p:nvSpPr>
        <p:spPr>
          <a:xfrm>
            <a:off x="2875395" y="4857996"/>
            <a:ext cx="5297330" cy="619073"/>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600" b="0" i="0" u="none" strike="noStrike" cap="none">
                <a:solidFill>
                  <a:srgbClr val="FFFFFF"/>
                </a:solidFill>
                <a:latin typeface="Times New Roman"/>
                <a:ea typeface="Times New Roman"/>
                <a:cs typeface="Times New Roman"/>
                <a:sym typeface="Times New Roman"/>
              </a:rPr>
              <a:t>netsuite.sales@folio3.com</a:t>
            </a:r>
            <a:endParaRPr/>
          </a:p>
        </p:txBody>
      </p:sp>
      <p:sp>
        <p:nvSpPr>
          <p:cNvPr id="288" name="Google Shape;288;p15"/>
          <p:cNvSpPr txBox="1"/>
          <p:nvPr/>
        </p:nvSpPr>
        <p:spPr>
          <a:xfrm>
            <a:off x="2875395" y="5591538"/>
            <a:ext cx="5139472" cy="619073"/>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600" b="0" i="0" u="none" strike="noStrike" cap="none">
                <a:solidFill>
                  <a:srgbClr val="FFFFFF"/>
                </a:solidFill>
                <a:latin typeface="Times New Roman"/>
                <a:ea typeface="Times New Roman"/>
                <a:cs typeface="Times New Roman"/>
                <a:sym typeface="Times New Roman"/>
              </a:rPr>
              <a:t>netsuite.folio3.com</a:t>
            </a:r>
            <a:endParaRPr/>
          </a:p>
        </p:txBody>
      </p:sp>
      <p:pic>
        <p:nvPicPr>
          <p:cNvPr id="289" name="Google Shape;289;p15"/>
          <p:cNvPicPr preferRelativeResize="0"/>
          <p:nvPr/>
        </p:nvPicPr>
        <p:blipFill rotWithShape="1">
          <a:blip r:embed="rId7">
            <a:alphaModFix/>
          </a:blip>
          <a:srcRect l="21885" t="27756" r="21351" b="25620"/>
          <a:stretch/>
        </p:blipFill>
        <p:spPr>
          <a:xfrm>
            <a:off x="16137296" y="1028700"/>
            <a:ext cx="1122004" cy="9215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Shape 293"/>
        <p:cNvGrpSpPr/>
        <p:nvPr/>
      </p:nvGrpSpPr>
      <p:grpSpPr>
        <a:xfrm>
          <a:off x="0" y="0"/>
          <a:ext cx="0" cy="0"/>
          <a:chOff x="0" y="0"/>
          <a:chExt cx="0" cy="0"/>
        </a:xfrm>
      </p:grpSpPr>
      <p:pic>
        <p:nvPicPr>
          <p:cNvPr id="294" name="Google Shape;294;p16"/>
          <p:cNvPicPr preferRelativeResize="0"/>
          <p:nvPr/>
        </p:nvPicPr>
        <p:blipFill rotWithShape="1">
          <a:blip r:embed="rId3">
            <a:alphaModFix/>
          </a:blip>
          <a:srcRect/>
          <a:stretch/>
        </p:blipFill>
        <p:spPr>
          <a:xfrm>
            <a:off x="0" y="0"/>
            <a:ext cx="13230868" cy="10287000"/>
          </a:xfrm>
          <a:prstGeom prst="rect">
            <a:avLst/>
          </a:prstGeom>
          <a:noFill/>
          <a:ln>
            <a:noFill/>
          </a:ln>
        </p:spPr>
      </p:pic>
      <p:cxnSp>
        <p:nvCxnSpPr>
          <p:cNvPr id="295" name="Google Shape;295;p16"/>
          <p:cNvCxnSpPr/>
          <p:nvPr/>
        </p:nvCxnSpPr>
        <p:spPr>
          <a:xfrm>
            <a:off x="4515505" y="3682862"/>
            <a:ext cx="9256990" cy="0"/>
          </a:xfrm>
          <a:prstGeom prst="straightConnector1">
            <a:avLst/>
          </a:prstGeom>
          <a:noFill/>
          <a:ln w="28575" cap="flat" cmpd="sng">
            <a:solidFill>
              <a:srgbClr val="FFFFFF"/>
            </a:solidFill>
            <a:prstDash val="solid"/>
            <a:round/>
            <a:headEnd type="none" w="sm" len="sm"/>
            <a:tailEnd type="none" w="sm" len="sm"/>
          </a:ln>
        </p:spPr>
      </p:cxnSp>
      <p:cxnSp>
        <p:nvCxnSpPr>
          <p:cNvPr id="296" name="Google Shape;296;p16"/>
          <p:cNvCxnSpPr/>
          <p:nvPr/>
        </p:nvCxnSpPr>
        <p:spPr>
          <a:xfrm>
            <a:off x="4515505" y="5871653"/>
            <a:ext cx="9256990" cy="0"/>
          </a:xfrm>
          <a:prstGeom prst="straightConnector1">
            <a:avLst/>
          </a:prstGeom>
          <a:noFill/>
          <a:ln w="28575" cap="flat" cmpd="sng">
            <a:solidFill>
              <a:srgbClr val="FFFFFF"/>
            </a:solidFill>
            <a:prstDash val="solid"/>
            <a:round/>
            <a:headEnd type="none" w="sm" len="sm"/>
            <a:tailEnd type="none" w="sm" len="sm"/>
          </a:ln>
        </p:spPr>
      </p:cxnSp>
      <p:sp>
        <p:nvSpPr>
          <p:cNvPr id="297" name="Google Shape;297;p16"/>
          <p:cNvSpPr txBox="1"/>
          <p:nvPr/>
        </p:nvSpPr>
        <p:spPr>
          <a:xfrm>
            <a:off x="2695943" y="3801592"/>
            <a:ext cx="12896100" cy="17394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1300" b="0" i="0" u="none" strike="noStrike" cap="none">
                <a:solidFill>
                  <a:srgbClr val="FFFFFF"/>
                </a:solidFill>
                <a:latin typeface="Times New Roman"/>
                <a:ea typeface="Times New Roman"/>
                <a:cs typeface="Times New Roman"/>
                <a:sym typeface="Times New Roman"/>
              </a:rPr>
              <a:t>THANK YOU</a:t>
            </a:r>
            <a:endParaRPr/>
          </a:p>
        </p:txBody>
      </p:sp>
    </p:spTree>
  </p:cSld>
  <p:clrMapOvr>
    <a:masterClrMapping/>
  </p:clrMapOvr>
  <mc:AlternateContent xmlns:mc="http://schemas.openxmlformats.org/markup-compatibility/2006" xmlns:p14="http://schemas.microsoft.com/office/powerpoint/2010/main">
    <mc:Choice Requires="p14">
      <p:transition p14:dur="250">
        <p14:glitter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Shape 102"/>
        <p:cNvGrpSpPr/>
        <p:nvPr/>
      </p:nvGrpSpPr>
      <p:grpSpPr>
        <a:xfrm>
          <a:off x="0" y="0"/>
          <a:ext cx="0" cy="0"/>
          <a:chOff x="0" y="0"/>
          <a:chExt cx="0" cy="0"/>
        </a:xfrm>
      </p:grpSpPr>
      <p:grpSp>
        <p:nvGrpSpPr>
          <p:cNvPr id="103" name="Google Shape;103;p2"/>
          <p:cNvGrpSpPr/>
          <p:nvPr/>
        </p:nvGrpSpPr>
        <p:grpSpPr>
          <a:xfrm>
            <a:off x="1028857" y="7409539"/>
            <a:ext cx="739985" cy="70556"/>
            <a:chOff x="210" y="0"/>
            <a:chExt cx="986646" cy="94074"/>
          </a:xfrm>
        </p:grpSpPr>
        <p:sp>
          <p:nvSpPr>
            <p:cNvPr id="104" name="Google Shape;104;p2"/>
            <p:cNvSpPr/>
            <p:nvPr/>
          </p:nvSpPr>
          <p:spPr>
            <a:xfrm>
              <a:off x="210" y="0"/>
              <a:ext cx="93654" cy="9407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25988" y="0"/>
              <a:ext cx="93654" cy="9407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447848" y="0"/>
              <a:ext cx="93654" cy="9407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670521" y="0"/>
              <a:ext cx="93654" cy="9407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93202" y="0"/>
              <a:ext cx="93654" cy="9407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9" name="Google Shape;109;p2"/>
          <p:cNvPicPr preferRelativeResize="0"/>
          <p:nvPr/>
        </p:nvPicPr>
        <p:blipFill rotWithShape="1">
          <a:blip r:embed="rId3">
            <a:alphaModFix amt="12000"/>
          </a:blip>
          <a:srcRect l="5750" r="5749"/>
          <a:stretch/>
        </p:blipFill>
        <p:spPr>
          <a:xfrm>
            <a:off x="6149373" y="0"/>
            <a:ext cx="12138627" cy="10287000"/>
          </a:xfrm>
          <a:prstGeom prst="rect">
            <a:avLst/>
          </a:prstGeom>
          <a:noFill/>
          <a:ln>
            <a:noFill/>
          </a:ln>
        </p:spPr>
      </p:pic>
      <p:cxnSp>
        <p:nvCxnSpPr>
          <p:cNvPr id="110" name="Google Shape;110;p2"/>
          <p:cNvCxnSpPr/>
          <p:nvPr/>
        </p:nvCxnSpPr>
        <p:spPr>
          <a:xfrm rot="10800000">
            <a:off x="7392349" y="3911485"/>
            <a:ext cx="0" cy="2464031"/>
          </a:xfrm>
          <a:prstGeom prst="straightConnector1">
            <a:avLst/>
          </a:prstGeom>
          <a:noFill/>
          <a:ln w="28575" cap="flat" cmpd="sng">
            <a:solidFill>
              <a:srgbClr val="FFFFFF"/>
            </a:solidFill>
            <a:prstDash val="solid"/>
            <a:round/>
            <a:headEnd type="none" w="sm" len="sm"/>
            <a:tailEnd type="none" w="sm" len="sm"/>
          </a:ln>
        </p:spPr>
      </p:cxnSp>
      <p:sp>
        <p:nvSpPr>
          <p:cNvPr id="111" name="Google Shape;111;p2"/>
          <p:cNvSpPr txBox="1"/>
          <p:nvPr/>
        </p:nvSpPr>
        <p:spPr>
          <a:xfrm>
            <a:off x="1028700" y="1063076"/>
            <a:ext cx="4791909" cy="1424102"/>
          </a:xfrm>
          <a:prstGeom prst="rect">
            <a:avLst/>
          </a:prstGeom>
          <a:noFill/>
          <a:ln>
            <a:noFill/>
          </a:ln>
        </p:spPr>
        <p:txBody>
          <a:bodyPr spcFirstLastPara="1" wrap="square" lIns="0" tIns="0" rIns="0" bIns="0" anchor="t" anchorCtr="0">
            <a:spAutoFit/>
          </a:bodyPr>
          <a:lstStyle/>
          <a:p>
            <a:pPr marL="0" marR="0" lvl="0" indent="0" algn="l" rtl="0">
              <a:lnSpc>
                <a:spcPct val="128000"/>
              </a:lnSpc>
              <a:spcBef>
                <a:spcPts val="0"/>
              </a:spcBef>
              <a:spcAft>
                <a:spcPts val="0"/>
              </a:spcAft>
              <a:buNone/>
            </a:pPr>
            <a:r>
              <a:rPr lang="en-US" sz="4200" b="0" i="0" u="none" strike="noStrike" cap="none">
                <a:solidFill>
                  <a:srgbClr val="FFFFFF"/>
                </a:solidFill>
                <a:latin typeface="Times New Roman"/>
                <a:ea typeface="Times New Roman"/>
                <a:cs typeface="Times New Roman"/>
                <a:sym typeface="Times New Roman"/>
              </a:rPr>
              <a:t>TABLE OF</a:t>
            </a:r>
            <a:endParaRPr/>
          </a:p>
          <a:p>
            <a:pPr marL="0" marR="0" lvl="0" indent="0" algn="l" rtl="0">
              <a:lnSpc>
                <a:spcPct val="128000"/>
              </a:lnSpc>
              <a:spcBef>
                <a:spcPts val="0"/>
              </a:spcBef>
              <a:spcAft>
                <a:spcPts val="0"/>
              </a:spcAft>
              <a:buNone/>
            </a:pPr>
            <a:r>
              <a:rPr lang="en-US" sz="4200" b="0" i="0" u="none" strike="noStrike" cap="none">
                <a:solidFill>
                  <a:srgbClr val="FFFFFF"/>
                </a:solidFill>
                <a:latin typeface="Times New Roman"/>
                <a:ea typeface="Times New Roman"/>
                <a:cs typeface="Times New Roman"/>
                <a:sym typeface="Times New Roman"/>
              </a:rPr>
              <a:t>CONTENT</a:t>
            </a:r>
            <a:endParaRPr/>
          </a:p>
        </p:txBody>
      </p:sp>
      <p:sp>
        <p:nvSpPr>
          <p:cNvPr id="112" name="Google Shape;112;p2"/>
          <p:cNvSpPr txBox="1"/>
          <p:nvPr/>
        </p:nvSpPr>
        <p:spPr>
          <a:xfrm>
            <a:off x="8130380" y="3739248"/>
            <a:ext cx="7248966" cy="2618004"/>
          </a:xfrm>
          <a:prstGeom prst="rect">
            <a:avLst/>
          </a:prstGeom>
          <a:noFill/>
          <a:ln>
            <a:noFill/>
          </a:ln>
        </p:spPr>
        <p:txBody>
          <a:bodyPr spcFirstLastPara="1" wrap="square" lIns="0" tIns="0" rIns="0" bIns="0" anchor="t" anchorCtr="0">
            <a:spAutoFit/>
          </a:bodyPr>
          <a:lstStyle/>
          <a:p>
            <a:pPr marL="345439" marR="0" lvl="1" indent="-172720" algn="l" rtl="0">
              <a:lnSpc>
                <a:spcPct val="219074"/>
              </a:lnSpc>
              <a:spcBef>
                <a:spcPts val="0"/>
              </a:spcBef>
              <a:spcAft>
                <a:spcPts val="0"/>
              </a:spcAft>
              <a:buClr>
                <a:srgbClr val="FFFFFF"/>
              </a:buClr>
              <a:buSzPts val="1599"/>
              <a:buFont typeface="Arial"/>
              <a:buChar char="•"/>
            </a:pPr>
            <a:r>
              <a:rPr lang="en-US" sz="1599" b="0" i="0" u="none" strike="noStrike" cap="none">
                <a:solidFill>
                  <a:srgbClr val="FFFFFF"/>
                </a:solidFill>
                <a:latin typeface="Times New Roman"/>
                <a:ea typeface="Times New Roman"/>
                <a:cs typeface="Times New Roman"/>
                <a:sym typeface="Times New Roman"/>
              </a:rPr>
              <a:t>Importance of compliance in the federal contracting industry</a:t>
            </a:r>
            <a:endParaRPr/>
          </a:p>
          <a:p>
            <a:pPr marL="345439" marR="0" lvl="1" indent="-172720" algn="l" rtl="0">
              <a:lnSpc>
                <a:spcPct val="219074"/>
              </a:lnSpc>
              <a:spcBef>
                <a:spcPts val="0"/>
              </a:spcBef>
              <a:spcAft>
                <a:spcPts val="0"/>
              </a:spcAft>
              <a:buClr>
                <a:srgbClr val="FFFFFF"/>
              </a:buClr>
              <a:buSzPts val="1599"/>
              <a:buFont typeface="Arial"/>
              <a:buChar char="•"/>
            </a:pPr>
            <a:r>
              <a:rPr lang="en-US" sz="1599" b="0" i="0" u="none" strike="noStrike" cap="none">
                <a:solidFill>
                  <a:srgbClr val="FFFFFF"/>
                </a:solidFill>
                <a:latin typeface="Times New Roman"/>
                <a:ea typeface="Times New Roman"/>
                <a:cs typeface="Times New Roman"/>
                <a:sym typeface="Times New Roman"/>
              </a:rPr>
              <a:t>Hurdles Faced by government contractors</a:t>
            </a:r>
            <a:endParaRPr/>
          </a:p>
          <a:p>
            <a:pPr marL="345439" marR="0" lvl="1" indent="-172720" algn="l" rtl="0">
              <a:lnSpc>
                <a:spcPct val="219074"/>
              </a:lnSpc>
              <a:spcBef>
                <a:spcPts val="0"/>
              </a:spcBef>
              <a:spcAft>
                <a:spcPts val="0"/>
              </a:spcAft>
              <a:buClr>
                <a:srgbClr val="FFFFFF"/>
              </a:buClr>
              <a:buSzPts val="1599"/>
              <a:buFont typeface="Arial"/>
              <a:buChar char="•"/>
            </a:pPr>
            <a:r>
              <a:rPr lang="en-US" sz="1599" b="0" i="0" u="none" strike="noStrike" cap="none">
                <a:solidFill>
                  <a:srgbClr val="FFFFFF"/>
                </a:solidFill>
                <a:latin typeface="Times New Roman"/>
                <a:ea typeface="Times New Roman"/>
                <a:cs typeface="Times New Roman"/>
                <a:sym typeface="Times New Roman"/>
              </a:rPr>
              <a:t>Role of an ERP System in addressing compliance issues</a:t>
            </a:r>
            <a:endParaRPr/>
          </a:p>
          <a:p>
            <a:pPr marL="345439" marR="0" lvl="1" indent="-172720" algn="l" rtl="0">
              <a:lnSpc>
                <a:spcPct val="219074"/>
              </a:lnSpc>
              <a:spcBef>
                <a:spcPts val="0"/>
              </a:spcBef>
              <a:spcAft>
                <a:spcPts val="0"/>
              </a:spcAft>
              <a:buClr>
                <a:srgbClr val="FFFFFF"/>
              </a:buClr>
              <a:buSzPts val="1599"/>
              <a:buFont typeface="Arial"/>
              <a:buChar char="•"/>
            </a:pPr>
            <a:r>
              <a:rPr lang="en-US" sz="1599" b="0" i="0" u="none" strike="noStrike" cap="none">
                <a:solidFill>
                  <a:srgbClr val="FFFFFF"/>
                </a:solidFill>
                <a:latin typeface="Times New Roman"/>
                <a:ea typeface="Times New Roman"/>
                <a:cs typeface="Times New Roman"/>
                <a:sym typeface="Times New Roman"/>
              </a:rPr>
              <a:t>Streamlining Government Contractor Operations: Overcoming Tedious and Time-Consuming Manual Processes with Folio3</a:t>
            </a:r>
            <a:endParaRPr/>
          </a:p>
          <a:p>
            <a:pPr marL="345439" marR="0" lvl="1" indent="-172720" algn="l" rtl="0">
              <a:lnSpc>
                <a:spcPct val="219074"/>
              </a:lnSpc>
              <a:spcBef>
                <a:spcPts val="0"/>
              </a:spcBef>
              <a:spcAft>
                <a:spcPts val="0"/>
              </a:spcAft>
              <a:buClr>
                <a:srgbClr val="FFFFFF"/>
              </a:buClr>
              <a:buSzPts val="1599"/>
              <a:buFont typeface="Arial"/>
              <a:buChar char="•"/>
            </a:pPr>
            <a:r>
              <a:rPr lang="en-US" sz="1599" b="0" i="0" u="none" strike="noStrike" cap="none">
                <a:solidFill>
                  <a:srgbClr val="FFFFFF"/>
                </a:solidFill>
                <a:latin typeface="Times New Roman"/>
                <a:ea typeface="Times New Roman"/>
                <a:cs typeface="Times New Roman"/>
                <a:sym typeface="Times New Roman"/>
              </a:rPr>
              <a:t>Achieve Compliance Excellence with Folio3</a:t>
            </a:r>
            <a:endParaRPr/>
          </a:p>
        </p:txBody>
      </p:sp>
      <p:pic>
        <p:nvPicPr>
          <p:cNvPr id="113" name="Google Shape;113;p2"/>
          <p:cNvPicPr preferRelativeResize="0"/>
          <p:nvPr/>
        </p:nvPicPr>
        <p:blipFill rotWithShape="1">
          <a:blip r:embed="rId4">
            <a:alphaModFix/>
          </a:blip>
          <a:srcRect l="21885" t="27756" r="21351" b="25620"/>
          <a:stretch/>
        </p:blipFill>
        <p:spPr>
          <a:xfrm>
            <a:off x="16137296" y="1028700"/>
            <a:ext cx="1122004" cy="9215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25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86A6B"/>
        </a:solidFill>
        <a:effectLst/>
      </p:bgPr>
    </p:bg>
    <p:spTree>
      <p:nvGrpSpPr>
        <p:cNvPr id="1" name="Shape 117"/>
        <p:cNvGrpSpPr/>
        <p:nvPr/>
      </p:nvGrpSpPr>
      <p:grpSpPr>
        <a:xfrm>
          <a:off x="0" y="0"/>
          <a:ext cx="0" cy="0"/>
          <a:chOff x="0" y="0"/>
          <a:chExt cx="0" cy="0"/>
        </a:xfrm>
      </p:grpSpPr>
      <p:pic>
        <p:nvPicPr>
          <p:cNvPr id="118" name="Google Shape;118;p3"/>
          <p:cNvPicPr preferRelativeResize="0"/>
          <p:nvPr/>
        </p:nvPicPr>
        <p:blipFill rotWithShape="1">
          <a:blip r:embed="rId3">
            <a:alphaModFix/>
          </a:blip>
          <a:srcRect t="6566" b="6566"/>
          <a:stretch/>
        </p:blipFill>
        <p:spPr>
          <a:xfrm>
            <a:off x="12070838" y="0"/>
            <a:ext cx="6217162" cy="10287000"/>
          </a:xfrm>
          <a:prstGeom prst="rect">
            <a:avLst/>
          </a:prstGeom>
          <a:noFill/>
          <a:ln>
            <a:noFill/>
          </a:ln>
        </p:spPr>
      </p:pic>
      <p:pic>
        <p:nvPicPr>
          <p:cNvPr id="119" name="Google Shape;119;p3"/>
          <p:cNvPicPr preferRelativeResize="0"/>
          <p:nvPr/>
        </p:nvPicPr>
        <p:blipFill rotWithShape="1">
          <a:blip r:embed="rId4">
            <a:alphaModFix/>
          </a:blip>
          <a:srcRect l="21885" t="27756" r="21351" b="25620"/>
          <a:stretch/>
        </p:blipFill>
        <p:spPr>
          <a:xfrm>
            <a:off x="16137296" y="1028700"/>
            <a:ext cx="1122004" cy="921535"/>
          </a:xfrm>
          <a:prstGeom prst="rect">
            <a:avLst/>
          </a:prstGeom>
          <a:noFill/>
          <a:ln>
            <a:noFill/>
          </a:ln>
        </p:spPr>
      </p:pic>
      <p:pic>
        <p:nvPicPr>
          <p:cNvPr id="120" name="Google Shape;120;p3"/>
          <p:cNvPicPr preferRelativeResize="0"/>
          <p:nvPr/>
        </p:nvPicPr>
        <p:blipFill rotWithShape="1">
          <a:blip r:embed="rId5">
            <a:alphaModFix amt="52000"/>
          </a:blip>
          <a:srcRect/>
          <a:stretch/>
        </p:blipFill>
        <p:spPr>
          <a:xfrm>
            <a:off x="13556887" y="3587712"/>
            <a:ext cx="3245064" cy="3375880"/>
          </a:xfrm>
          <a:prstGeom prst="rect">
            <a:avLst/>
          </a:prstGeom>
          <a:noFill/>
          <a:ln>
            <a:noFill/>
          </a:ln>
        </p:spPr>
      </p:pic>
      <p:sp>
        <p:nvSpPr>
          <p:cNvPr id="121" name="Google Shape;121;p3"/>
          <p:cNvSpPr txBox="1"/>
          <p:nvPr/>
        </p:nvSpPr>
        <p:spPr>
          <a:xfrm>
            <a:off x="1028700" y="977596"/>
            <a:ext cx="10816806" cy="1230220"/>
          </a:xfrm>
          <a:prstGeom prst="rect">
            <a:avLst/>
          </a:prstGeom>
          <a:noFill/>
          <a:ln>
            <a:noFill/>
          </a:ln>
        </p:spPr>
        <p:txBody>
          <a:bodyPr spcFirstLastPara="1" wrap="square" lIns="0" tIns="0" rIns="0" bIns="0" anchor="t" anchorCtr="0">
            <a:spAutoFit/>
          </a:bodyPr>
          <a:lstStyle/>
          <a:p>
            <a:pPr marL="0" marR="0" lvl="0" indent="0" algn="l" rtl="0">
              <a:lnSpc>
                <a:spcPct val="128000"/>
              </a:lnSpc>
              <a:spcBef>
                <a:spcPts val="0"/>
              </a:spcBef>
              <a:spcAft>
                <a:spcPts val="0"/>
              </a:spcAft>
              <a:buNone/>
            </a:pPr>
            <a:r>
              <a:rPr lang="en-US" sz="3600" b="1" i="0" u="none" strike="noStrike" cap="none">
                <a:solidFill>
                  <a:srgbClr val="FDC300"/>
                </a:solidFill>
                <a:latin typeface="Times"/>
                <a:ea typeface="Times"/>
                <a:cs typeface="Times"/>
                <a:sym typeface="Times"/>
              </a:rPr>
              <a:t>IMPORTANCE OF COMPLIANCE IN THE FEDERAL CONTRACTING INDUSTRY</a:t>
            </a:r>
            <a:endParaRPr/>
          </a:p>
        </p:txBody>
      </p:sp>
      <p:sp>
        <p:nvSpPr>
          <p:cNvPr id="122" name="Google Shape;122;p3"/>
          <p:cNvSpPr txBox="1"/>
          <p:nvPr/>
        </p:nvSpPr>
        <p:spPr>
          <a:xfrm>
            <a:off x="1028700" y="2834840"/>
            <a:ext cx="7895873" cy="310150"/>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2000" b="0" i="0" u="none" strike="noStrike" cap="none">
                <a:solidFill>
                  <a:srgbClr val="FFC000"/>
                </a:solidFill>
                <a:latin typeface="Times New Roman"/>
                <a:ea typeface="Times New Roman"/>
                <a:cs typeface="Times New Roman"/>
                <a:sym typeface="Times New Roman"/>
              </a:rPr>
              <a:t>LEGAL AND REGULATORY IMPERATIVES</a:t>
            </a:r>
            <a:endParaRPr/>
          </a:p>
        </p:txBody>
      </p:sp>
      <p:sp>
        <p:nvSpPr>
          <p:cNvPr id="123" name="Google Shape;123;p3"/>
          <p:cNvSpPr txBox="1"/>
          <p:nvPr/>
        </p:nvSpPr>
        <p:spPr>
          <a:xfrm>
            <a:off x="1028700" y="3297370"/>
            <a:ext cx="7895873" cy="61516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1800" b="0" i="0" u="none" strike="noStrike" cap="none">
                <a:solidFill>
                  <a:schemeClr val="lt1"/>
                </a:solidFill>
                <a:latin typeface="Times New Roman"/>
                <a:ea typeface="Times New Roman"/>
                <a:cs typeface="Times New Roman"/>
                <a:sym typeface="Times New Roman"/>
              </a:rPr>
              <a:t>Compliance ensures adherence to requisites, encompassing specific procurement rules, labor laws, security regulations, environmental benchmarks, and more.</a:t>
            </a:r>
            <a:endParaRPr/>
          </a:p>
        </p:txBody>
      </p:sp>
      <p:sp>
        <p:nvSpPr>
          <p:cNvPr id="124" name="Google Shape;124;p3"/>
          <p:cNvSpPr txBox="1"/>
          <p:nvPr/>
        </p:nvSpPr>
        <p:spPr>
          <a:xfrm>
            <a:off x="1028700" y="4290547"/>
            <a:ext cx="8343137" cy="310150"/>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2000" b="0" i="0" u="none" strike="noStrike" cap="none">
                <a:solidFill>
                  <a:srgbClr val="FFC000"/>
                </a:solidFill>
                <a:latin typeface="Times New Roman"/>
                <a:ea typeface="Times New Roman"/>
                <a:cs typeface="Times New Roman"/>
                <a:sym typeface="Times New Roman"/>
              </a:rPr>
              <a:t>MITIGATING PENALTIES  AND LEGAL CONSEQUENCES</a:t>
            </a:r>
            <a:endParaRPr/>
          </a:p>
        </p:txBody>
      </p:sp>
      <p:sp>
        <p:nvSpPr>
          <p:cNvPr id="125" name="Google Shape;125;p3"/>
          <p:cNvSpPr txBox="1"/>
          <p:nvPr/>
        </p:nvSpPr>
        <p:spPr>
          <a:xfrm>
            <a:off x="1028700" y="4750888"/>
            <a:ext cx="7895873" cy="61516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1800" b="0" i="0" u="none" strike="noStrike" cap="none">
                <a:solidFill>
                  <a:schemeClr val="lt1"/>
                </a:solidFill>
                <a:latin typeface="Times New Roman"/>
                <a:ea typeface="Times New Roman"/>
                <a:cs typeface="Times New Roman"/>
                <a:sym typeface="Times New Roman"/>
              </a:rPr>
              <a:t>Non-compliance can lead to penalties, contract termination, suspension, and legal action. Upholding compliance helps mitigate risks and maintain a good reputation.</a:t>
            </a:r>
            <a:endParaRPr/>
          </a:p>
        </p:txBody>
      </p:sp>
      <p:sp>
        <p:nvSpPr>
          <p:cNvPr id="126" name="Google Shape;126;p3"/>
          <p:cNvSpPr txBox="1"/>
          <p:nvPr/>
        </p:nvSpPr>
        <p:spPr>
          <a:xfrm>
            <a:off x="1028700" y="5726455"/>
            <a:ext cx="7895873" cy="310150"/>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2000" b="0" i="0" u="none" strike="noStrike" cap="none">
                <a:solidFill>
                  <a:srgbClr val="FFC000"/>
                </a:solidFill>
                <a:latin typeface="Times New Roman"/>
                <a:ea typeface="Times New Roman"/>
                <a:cs typeface="Times New Roman"/>
                <a:sym typeface="Times New Roman"/>
              </a:rPr>
              <a:t>NURTURING BUSINESS RELATIONSHIPS</a:t>
            </a:r>
            <a:endParaRPr/>
          </a:p>
        </p:txBody>
      </p:sp>
      <p:sp>
        <p:nvSpPr>
          <p:cNvPr id="127" name="Google Shape;127;p3"/>
          <p:cNvSpPr txBox="1"/>
          <p:nvPr/>
        </p:nvSpPr>
        <p:spPr>
          <a:xfrm>
            <a:off x="1028700" y="6186796"/>
            <a:ext cx="8115300" cy="93576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1800" b="0" i="0" u="none" strike="noStrike" cap="none">
                <a:solidFill>
                  <a:schemeClr val="lt1"/>
                </a:solidFill>
                <a:latin typeface="Times New Roman"/>
                <a:ea typeface="Times New Roman"/>
                <a:cs typeface="Times New Roman"/>
                <a:sym typeface="Times New Roman"/>
              </a:rPr>
              <a:t>The federal government highly values contractors that consistently demonstrate compliance. Upholding compliance fosters a positive track record and increases the likelihood of securing future contracts.</a:t>
            </a:r>
            <a:endParaRPr/>
          </a:p>
        </p:txBody>
      </p:sp>
      <p:sp>
        <p:nvSpPr>
          <p:cNvPr id="128" name="Google Shape;128;p3"/>
          <p:cNvSpPr txBox="1"/>
          <p:nvPr/>
        </p:nvSpPr>
        <p:spPr>
          <a:xfrm>
            <a:off x="1028700" y="7502558"/>
            <a:ext cx="8343137" cy="310150"/>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2000" b="0" i="0" u="none" strike="noStrike" cap="none">
                <a:solidFill>
                  <a:srgbClr val="FFC000"/>
                </a:solidFill>
                <a:latin typeface="Times New Roman"/>
                <a:ea typeface="Times New Roman"/>
                <a:cs typeface="Times New Roman"/>
                <a:sym typeface="Times New Roman"/>
              </a:rPr>
              <a:t>PROMOTING ETHICAL AND TRANSPARENT PRACTICES</a:t>
            </a:r>
            <a:endParaRPr/>
          </a:p>
        </p:txBody>
      </p:sp>
      <p:sp>
        <p:nvSpPr>
          <p:cNvPr id="129" name="Google Shape;129;p3"/>
          <p:cNvSpPr txBox="1"/>
          <p:nvPr/>
        </p:nvSpPr>
        <p:spPr>
          <a:xfrm>
            <a:off x="1028700" y="7962900"/>
            <a:ext cx="7895873" cy="93576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1800" b="0" i="0" u="none" strike="noStrike" cap="none">
                <a:solidFill>
                  <a:schemeClr val="lt1"/>
                </a:solidFill>
                <a:latin typeface="Times New Roman"/>
                <a:ea typeface="Times New Roman"/>
                <a:cs typeface="Times New Roman"/>
                <a:sym typeface="Times New Roman"/>
              </a:rPr>
              <a:t>Compliance advocates for ethical conduct and transparent business operations. It ensures fair competition, prevents corruption, and safeguards the interests of taxpayers.</a:t>
            </a:r>
            <a:endParaRPr/>
          </a:p>
        </p:txBody>
      </p:sp>
    </p:spTree>
  </p:cSld>
  <p:clrMapOvr>
    <a:masterClrMapping/>
  </p:clrMapOvr>
  <mc:AlternateContent xmlns:mc="http://schemas.openxmlformats.org/markup-compatibility/2006" xmlns:p14="http://schemas.microsoft.com/office/powerpoint/2010/main">
    <mc:Choice Requires="p14">
      <p:transition spd="med">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250"/>
                                        <p:tgtEl>
                                          <p:spTgt spid="123"/>
                                        </p:tgtEl>
                                      </p:cBhvr>
                                    </p:animEffect>
                                  </p:childTnLst>
                                </p:cTn>
                              </p:par>
                              <p:par>
                                <p:cTn id="8" presetID="10" presetClass="entr" presetSubtype="0" fill="hold"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fade">
                                      <p:cBhvr>
                                        <p:cTn id="10" dur="250"/>
                                        <p:tgtEl>
                                          <p:spTgt spid="125"/>
                                        </p:tgtEl>
                                      </p:cBhvr>
                                    </p:animEffect>
                                  </p:childTnLst>
                                </p:cTn>
                              </p:par>
                              <p:par>
                                <p:cTn id="11" presetID="10" presetClass="entr" presetSubtype="0" fill="hold" nodeType="withEffect">
                                  <p:stCondLst>
                                    <p:cond delay="0"/>
                                  </p:stCondLst>
                                  <p:childTnLst>
                                    <p:set>
                                      <p:cBhvr>
                                        <p:cTn id="12" dur="1" fill="hold">
                                          <p:stCondLst>
                                            <p:cond delay="0"/>
                                          </p:stCondLst>
                                        </p:cTn>
                                        <p:tgtEl>
                                          <p:spTgt spid="127"/>
                                        </p:tgtEl>
                                        <p:attrNameLst>
                                          <p:attrName>style.visibility</p:attrName>
                                        </p:attrNameLst>
                                      </p:cBhvr>
                                      <p:to>
                                        <p:strVal val="visible"/>
                                      </p:to>
                                    </p:set>
                                    <p:animEffect transition="in" filter="fade">
                                      <p:cBhvr>
                                        <p:cTn id="13" dur="250"/>
                                        <p:tgtEl>
                                          <p:spTgt spid="127"/>
                                        </p:tgtEl>
                                      </p:cBhvr>
                                    </p:animEffect>
                                  </p:childTnLst>
                                </p:cTn>
                              </p:par>
                              <p:par>
                                <p:cTn id="14" presetID="10" presetClass="entr" presetSubtype="0" fill="hold" nodeType="with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fade">
                                      <p:cBhvr>
                                        <p:cTn id="16" dur="25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txBox="1"/>
          <p:nvPr/>
        </p:nvSpPr>
        <p:spPr>
          <a:xfrm>
            <a:off x="6103095" y="1273570"/>
            <a:ext cx="10816806" cy="1230220"/>
          </a:xfrm>
          <a:prstGeom prst="rect">
            <a:avLst/>
          </a:prstGeom>
          <a:noFill/>
          <a:ln>
            <a:noFill/>
          </a:ln>
        </p:spPr>
        <p:txBody>
          <a:bodyPr spcFirstLastPara="1" wrap="square" lIns="0" tIns="0" rIns="0" bIns="0" anchor="t" anchorCtr="0">
            <a:spAutoFit/>
          </a:bodyPr>
          <a:lstStyle/>
          <a:p>
            <a:pPr marL="0" marR="0" lvl="0" indent="0" algn="l" rtl="0">
              <a:lnSpc>
                <a:spcPct val="128000"/>
              </a:lnSpc>
              <a:spcBef>
                <a:spcPts val="0"/>
              </a:spcBef>
              <a:spcAft>
                <a:spcPts val="0"/>
              </a:spcAft>
              <a:buNone/>
            </a:pPr>
            <a:r>
              <a:rPr lang="en-US" sz="3600" b="1" i="0" u="none" strike="noStrike" cap="none">
                <a:solidFill>
                  <a:srgbClr val="06090F"/>
                </a:solidFill>
                <a:latin typeface="Times"/>
                <a:ea typeface="Times"/>
                <a:cs typeface="Times"/>
                <a:sym typeface="Times"/>
              </a:rPr>
              <a:t>ROLE OF AN ERP SYSTEM IN ADDRESSING COMPLIANCE ISSUES</a:t>
            </a:r>
            <a:endParaRPr/>
          </a:p>
        </p:txBody>
      </p:sp>
      <p:pic>
        <p:nvPicPr>
          <p:cNvPr id="136" name="Google Shape;136;p4"/>
          <p:cNvPicPr preferRelativeResize="0"/>
          <p:nvPr/>
        </p:nvPicPr>
        <p:blipFill rotWithShape="1">
          <a:blip r:embed="rId3">
            <a:alphaModFix/>
          </a:blip>
          <a:srcRect l="21885" t="27756" r="21351" b="25620"/>
          <a:stretch/>
        </p:blipFill>
        <p:spPr>
          <a:xfrm>
            <a:off x="16137296" y="1028700"/>
            <a:ext cx="1122004" cy="921535"/>
          </a:xfrm>
          <a:prstGeom prst="rect">
            <a:avLst/>
          </a:prstGeom>
          <a:noFill/>
          <a:ln>
            <a:noFill/>
          </a:ln>
        </p:spPr>
      </p:pic>
      <p:pic>
        <p:nvPicPr>
          <p:cNvPr id="137" name="Google Shape;137;p4"/>
          <p:cNvPicPr preferRelativeResize="0"/>
          <p:nvPr/>
        </p:nvPicPr>
        <p:blipFill rotWithShape="1">
          <a:blip r:embed="rId4">
            <a:alphaModFix/>
          </a:blip>
          <a:srcRect/>
          <a:stretch/>
        </p:blipFill>
        <p:spPr>
          <a:xfrm>
            <a:off x="2884002" y="2019630"/>
            <a:ext cx="2205697" cy="2294614"/>
          </a:xfrm>
          <a:prstGeom prst="rect">
            <a:avLst/>
          </a:prstGeom>
          <a:noFill/>
          <a:ln>
            <a:noFill/>
          </a:ln>
        </p:spPr>
      </p:pic>
      <p:pic>
        <p:nvPicPr>
          <p:cNvPr id="138" name="Google Shape;138;p4"/>
          <p:cNvPicPr preferRelativeResize="0"/>
          <p:nvPr/>
        </p:nvPicPr>
        <p:blipFill rotWithShape="1">
          <a:blip r:embed="rId5">
            <a:alphaModFix/>
          </a:blip>
          <a:srcRect/>
          <a:stretch/>
        </p:blipFill>
        <p:spPr>
          <a:xfrm>
            <a:off x="1921735" y="5143500"/>
            <a:ext cx="2418915" cy="2331229"/>
          </a:xfrm>
          <a:prstGeom prst="rect">
            <a:avLst/>
          </a:prstGeom>
          <a:noFill/>
          <a:ln>
            <a:noFill/>
          </a:ln>
        </p:spPr>
      </p:pic>
      <p:sp>
        <p:nvSpPr>
          <p:cNvPr id="139" name="Google Shape;139;p4"/>
          <p:cNvSpPr txBox="1"/>
          <p:nvPr/>
        </p:nvSpPr>
        <p:spPr>
          <a:xfrm>
            <a:off x="6103095" y="3100262"/>
            <a:ext cx="7896000" cy="307800"/>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2000" b="0" i="0" u="none" strike="noStrike" cap="none">
                <a:solidFill>
                  <a:srgbClr val="4A7DEE"/>
                </a:solidFill>
                <a:latin typeface="Times New Roman"/>
                <a:ea typeface="Times New Roman"/>
                <a:cs typeface="Times New Roman"/>
                <a:sym typeface="Times New Roman"/>
              </a:rPr>
              <a:t>CENTRALIZED DATA </a:t>
            </a:r>
            <a:r>
              <a:rPr lang="en-US" sz="2000">
                <a:solidFill>
                  <a:srgbClr val="4A7DEE"/>
                </a:solidFill>
                <a:latin typeface="Times New Roman"/>
                <a:ea typeface="Times New Roman"/>
                <a:cs typeface="Times New Roman"/>
                <a:sym typeface="Times New Roman"/>
              </a:rPr>
              <a:t>MANAGEMENT </a:t>
            </a:r>
            <a:endParaRPr/>
          </a:p>
        </p:txBody>
      </p:sp>
      <p:sp>
        <p:nvSpPr>
          <p:cNvPr id="140" name="Google Shape;140;p4"/>
          <p:cNvSpPr txBox="1"/>
          <p:nvPr/>
        </p:nvSpPr>
        <p:spPr>
          <a:xfrm>
            <a:off x="6103095" y="3567575"/>
            <a:ext cx="7404941" cy="65904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1800" b="0" i="0" u="none" strike="noStrike" cap="none">
                <a:solidFill>
                  <a:srgbClr val="06090F"/>
                </a:solidFill>
                <a:latin typeface="Times New Roman"/>
                <a:ea typeface="Times New Roman"/>
                <a:cs typeface="Times New Roman"/>
                <a:sym typeface="Times New Roman"/>
              </a:rPr>
              <a:t>An ERP system provides a centralized platform for proficiently managing and storing contract-related data, compliance documents, and records. </a:t>
            </a:r>
            <a:endParaRPr/>
          </a:p>
        </p:txBody>
      </p:sp>
      <p:sp>
        <p:nvSpPr>
          <p:cNvPr id="141" name="Google Shape;141;p4"/>
          <p:cNvSpPr txBox="1"/>
          <p:nvPr/>
        </p:nvSpPr>
        <p:spPr>
          <a:xfrm>
            <a:off x="6103095" y="4559994"/>
            <a:ext cx="8343137" cy="365092"/>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2000" b="0" i="0" u="none" strike="noStrike" cap="none">
                <a:solidFill>
                  <a:srgbClr val="4A7DEE"/>
                </a:solidFill>
                <a:latin typeface="Times New Roman"/>
                <a:ea typeface="Times New Roman"/>
                <a:cs typeface="Times New Roman"/>
                <a:sym typeface="Times New Roman"/>
              </a:rPr>
              <a:t>AUTOMATION AND PROCESS STANDARDIZATION</a:t>
            </a:r>
            <a:endParaRPr/>
          </a:p>
        </p:txBody>
      </p:sp>
      <p:sp>
        <p:nvSpPr>
          <p:cNvPr id="142" name="Google Shape;142;p4"/>
          <p:cNvSpPr txBox="1"/>
          <p:nvPr/>
        </p:nvSpPr>
        <p:spPr>
          <a:xfrm>
            <a:off x="6103095" y="4991761"/>
            <a:ext cx="7404941" cy="65904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1800" b="0" i="0" u="none" strike="noStrike" cap="none">
                <a:solidFill>
                  <a:srgbClr val="06090F"/>
                </a:solidFill>
                <a:latin typeface="Times New Roman"/>
                <a:ea typeface="Times New Roman"/>
                <a:cs typeface="Times New Roman"/>
                <a:sym typeface="Times New Roman"/>
              </a:rPr>
              <a:t>ERP software streamlines compliance-related activities reduce manual errors and promotes consistency across diverse contracts.</a:t>
            </a:r>
            <a:endParaRPr/>
          </a:p>
        </p:txBody>
      </p:sp>
      <p:sp>
        <p:nvSpPr>
          <p:cNvPr id="143" name="Google Shape;143;p4"/>
          <p:cNvSpPr txBox="1"/>
          <p:nvPr/>
        </p:nvSpPr>
        <p:spPr>
          <a:xfrm>
            <a:off x="6103095" y="5984179"/>
            <a:ext cx="8185279" cy="365092"/>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2000" b="0" i="0" u="none" strike="noStrike" cap="none">
                <a:solidFill>
                  <a:srgbClr val="4A7DEE"/>
                </a:solidFill>
                <a:latin typeface="Times New Roman"/>
                <a:ea typeface="Times New Roman"/>
                <a:cs typeface="Times New Roman"/>
                <a:sym typeface="Times New Roman"/>
              </a:rPr>
              <a:t>COMPLIANCE TRACKING </a:t>
            </a:r>
            <a:endParaRPr/>
          </a:p>
        </p:txBody>
      </p:sp>
      <p:sp>
        <p:nvSpPr>
          <p:cNvPr id="144" name="Google Shape;144;p4"/>
          <p:cNvSpPr txBox="1"/>
          <p:nvPr/>
        </p:nvSpPr>
        <p:spPr>
          <a:xfrm>
            <a:off x="6103095" y="6454046"/>
            <a:ext cx="7404941" cy="973326"/>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1800" b="0" i="0" u="none" strike="noStrike" cap="none">
                <a:solidFill>
                  <a:srgbClr val="06090F"/>
                </a:solidFill>
                <a:latin typeface="Times New Roman"/>
                <a:ea typeface="Times New Roman"/>
                <a:cs typeface="Times New Roman"/>
                <a:sym typeface="Times New Roman"/>
              </a:rPr>
              <a:t>ERP systems can monitor compliance requirements associated with different contracts, encompassing regulatory obligations, certifications, audits, and reporting deadlines. </a:t>
            </a:r>
            <a:endParaRPr/>
          </a:p>
        </p:txBody>
      </p:sp>
      <p:sp>
        <p:nvSpPr>
          <p:cNvPr id="145" name="Google Shape;145;p4"/>
          <p:cNvSpPr txBox="1"/>
          <p:nvPr/>
        </p:nvSpPr>
        <p:spPr>
          <a:xfrm>
            <a:off x="6103095" y="7760747"/>
            <a:ext cx="8343137" cy="365092"/>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2000" b="0" i="0" u="none" strike="noStrike" cap="none">
                <a:solidFill>
                  <a:srgbClr val="4A7DEE"/>
                </a:solidFill>
                <a:latin typeface="Times New Roman"/>
                <a:ea typeface="Times New Roman"/>
                <a:cs typeface="Times New Roman"/>
                <a:sym typeface="Times New Roman"/>
              </a:rPr>
              <a:t>ENHANCED VISIBILITY AND AUDIT TRAIL</a:t>
            </a:r>
            <a:endParaRPr/>
          </a:p>
        </p:txBody>
      </p:sp>
      <p:sp>
        <p:nvSpPr>
          <p:cNvPr id="146" name="Google Shape;146;p4"/>
          <p:cNvSpPr txBox="1"/>
          <p:nvPr/>
        </p:nvSpPr>
        <p:spPr>
          <a:xfrm>
            <a:off x="6103095" y="8230614"/>
            <a:ext cx="7404941" cy="65904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1800" b="0" i="0" u="none" strike="noStrike" cap="none">
                <a:solidFill>
                  <a:srgbClr val="06090F"/>
                </a:solidFill>
                <a:latin typeface="Times New Roman"/>
                <a:ea typeface="Times New Roman"/>
                <a:cs typeface="Times New Roman"/>
                <a:sym typeface="Times New Roman"/>
              </a:rPr>
              <a:t>It establishes an audit trail, facilitating internal and external audits and evidencing adherence to regulatory requirements.</a:t>
            </a:r>
            <a:endParaRPr/>
          </a:p>
        </p:txBody>
      </p:sp>
      <p:pic>
        <p:nvPicPr>
          <p:cNvPr id="147" name="Google Shape;147;p4"/>
          <p:cNvPicPr preferRelativeResize="0"/>
          <p:nvPr/>
        </p:nvPicPr>
        <p:blipFill rotWithShape="1">
          <a:blip r:embed="rId6">
            <a:alphaModFix amt="65000"/>
          </a:blip>
          <a:srcRect t="76033" r="57149" b="3250"/>
          <a:stretch/>
        </p:blipFill>
        <p:spPr>
          <a:xfrm rot="-5400000">
            <a:off x="-4633674" y="4624626"/>
            <a:ext cx="10296047" cy="1028700"/>
          </a:xfrm>
          <a:prstGeom prst="rect">
            <a:avLst/>
          </a:prstGeom>
          <a:noFill/>
          <a:ln>
            <a:noFill/>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250"/>
                                        <p:tgtEl>
                                          <p:spTgt spid="139"/>
                                        </p:tgtEl>
                                      </p:cBhvr>
                                    </p:animEffect>
                                  </p:childTnLst>
                                </p:cTn>
                              </p:par>
                              <p:par>
                                <p:cTn id="8" presetID="10" presetClass="entr" presetSubtype="0" fill="hold" nodeType="withEffect">
                                  <p:stCondLst>
                                    <p:cond delay="0"/>
                                  </p:stCondLst>
                                  <p:childTnLst>
                                    <p:set>
                                      <p:cBhvr>
                                        <p:cTn id="9" dur="1" fill="hold">
                                          <p:stCondLst>
                                            <p:cond delay="0"/>
                                          </p:stCondLst>
                                        </p:cTn>
                                        <p:tgtEl>
                                          <p:spTgt spid="141"/>
                                        </p:tgtEl>
                                        <p:attrNameLst>
                                          <p:attrName>style.visibility</p:attrName>
                                        </p:attrNameLst>
                                      </p:cBhvr>
                                      <p:to>
                                        <p:strVal val="visible"/>
                                      </p:to>
                                    </p:set>
                                    <p:animEffect transition="in" filter="fade">
                                      <p:cBhvr>
                                        <p:cTn id="10" dur="250"/>
                                        <p:tgtEl>
                                          <p:spTgt spid="141"/>
                                        </p:tgtEl>
                                      </p:cBhvr>
                                    </p:animEffect>
                                  </p:childTnLst>
                                </p:cTn>
                              </p:par>
                              <p:par>
                                <p:cTn id="11" presetID="10" presetClass="entr" presetSubtype="0" fill="hold" nodeType="withEffect">
                                  <p:stCondLst>
                                    <p:cond delay="0"/>
                                  </p:stCondLst>
                                  <p:childTnLst>
                                    <p:set>
                                      <p:cBhvr>
                                        <p:cTn id="12" dur="1" fill="hold">
                                          <p:stCondLst>
                                            <p:cond delay="0"/>
                                          </p:stCondLst>
                                        </p:cTn>
                                        <p:tgtEl>
                                          <p:spTgt spid="140"/>
                                        </p:tgtEl>
                                        <p:attrNameLst>
                                          <p:attrName>style.visibility</p:attrName>
                                        </p:attrNameLst>
                                      </p:cBhvr>
                                      <p:to>
                                        <p:strVal val="visible"/>
                                      </p:to>
                                    </p:set>
                                    <p:animEffect transition="in" filter="fade">
                                      <p:cBhvr>
                                        <p:cTn id="13" dur="250"/>
                                        <p:tgtEl>
                                          <p:spTgt spid="140"/>
                                        </p:tgtEl>
                                      </p:cBhvr>
                                    </p:animEffect>
                                  </p:childTnLst>
                                </p:cTn>
                              </p:par>
                              <p:par>
                                <p:cTn id="14" presetID="10" presetClass="entr" presetSubtype="0" fill="hold" nodeType="withEffect">
                                  <p:stCondLst>
                                    <p:cond delay="0"/>
                                  </p:stCondLst>
                                  <p:childTnLst>
                                    <p:set>
                                      <p:cBhvr>
                                        <p:cTn id="15" dur="1" fill="hold">
                                          <p:stCondLst>
                                            <p:cond delay="0"/>
                                          </p:stCondLst>
                                        </p:cTn>
                                        <p:tgtEl>
                                          <p:spTgt spid="142"/>
                                        </p:tgtEl>
                                        <p:attrNameLst>
                                          <p:attrName>style.visibility</p:attrName>
                                        </p:attrNameLst>
                                      </p:cBhvr>
                                      <p:to>
                                        <p:strVal val="visible"/>
                                      </p:to>
                                    </p:set>
                                    <p:animEffect transition="in" filter="fade">
                                      <p:cBhvr>
                                        <p:cTn id="16" dur="250"/>
                                        <p:tgtEl>
                                          <p:spTgt spid="142"/>
                                        </p:tgtEl>
                                      </p:cBhvr>
                                    </p:animEffect>
                                  </p:childTnLst>
                                </p:cTn>
                              </p:par>
                              <p:par>
                                <p:cTn id="17" presetID="10" presetClass="entr" presetSubtype="0" fill="hold" nodeType="withEffect">
                                  <p:stCondLst>
                                    <p:cond delay="0"/>
                                  </p:stCondLst>
                                  <p:childTnLst>
                                    <p:set>
                                      <p:cBhvr>
                                        <p:cTn id="18" dur="1" fill="hold">
                                          <p:stCondLst>
                                            <p:cond delay="0"/>
                                          </p:stCondLst>
                                        </p:cTn>
                                        <p:tgtEl>
                                          <p:spTgt spid="143"/>
                                        </p:tgtEl>
                                        <p:attrNameLst>
                                          <p:attrName>style.visibility</p:attrName>
                                        </p:attrNameLst>
                                      </p:cBhvr>
                                      <p:to>
                                        <p:strVal val="visible"/>
                                      </p:to>
                                    </p:set>
                                    <p:animEffect transition="in" filter="fade">
                                      <p:cBhvr>
                                        <p:cTn id="19" dur="250"/>
                                        <p:tgtEl>
                                          <p:spTgt spid="143"/>
                                        </p:tgtEl>
                                      </p:cBhvr>
                                    </p:animEffect>
                                  </p:childTnLst>
                                </p:cTn>
                              </p:par>
                              <p:par>
                                <p:cTn id="20" presetID="10" presetClass="entr" presetSubtype="0" fill="hold" nodeType="withEffect">
                                  <p:stCondLst>
                                    <p:cond delay="0"/>
                                  </p:stCondLst>
                                  <p:childTnLst>
                                    <p:set>
                                      <p:cBhvr>
                                        <p:cTn id="21" dur="1" fill="hold">
                                          <p:stCondLst>
                                            <p:cond delay="0"/>
                                          </p:stCondLst>
                                        </p:cTn>
                                        <p:tgtEl>
                                          <p:spTgt spid="144"/>
                                        </p:tgtEl>
                                        <p:attrNameLst>
                                          <p:attrName>style.visibility</p:attrName>
                                        </p:attrNameLst>
                                      </p:cBhvr>
                                      <p:to>
                                        <p:strVal val="visible"/>
                                      </p:to>
                                    </p:set>
                                    <p:animEffect transition="in" filter="fade">
                                      <p:cBhvr>
                                        <p:cTn id="22" dur="250"/>
                                        <p:tgtEl>
                                          <p:spTgt spid="144"/>
                                        </p:tgtEl>
                                      </p:cBhvr>
                                    </p:animEffect>
                                  </p:childTnLst>
                                </p:cTn>
                              </p:par>
                              <p:par>
                                <p:cTn id="23" presetID="10" presetClass="entr" presetSubtype="0" fill="hold" nodeType="withEffect">
                                  <p:stCondLst>
                                    <p:cond delay="0"/>
                                  </p:stCondLst>
                                  <p:childTnLst>
                                    <p:set>
                                      <p:cBhvr>
                                        <p:cTn id="24" dur="1" fill="hold">
                                          <p:stCondLst>
                                            <p:cond delay="0"/>
                                          </p:stCondLst>
                                        </p:cTn>
                                        <p:tgtEl>
                                          <p:spTgt spid="145"/>
                                        </p:tgtEl>
                                        <p:attrNameLst>
                                          <p:attrName>style.visibility</p:attrName>
                                        </p:attrNameLst>
                                      </p:cBhvr>
                                      <p:to>
                                        <p:strVal val="visible"/>
                                      </p:to>
                                    </p:set>
                                    <p:animEffect transition="in" filter="fade">
                                      <p:cBhvr>
                                        <p:cTn id="25" dur="250"/>
                                        <p:tgtEl>
                                          <p:spTgt spid="145"/>
                                        </p:tgtEl>
                                      </p:cBhvr>
                                    </p:animEffect>
                                  </p:childTnLst>
                                </p:cTn>
                              </p:par>
                              <p:par>
                                <p:cTn id="26" presetID="10" presetClass="entr" presetSubtype="0" fill="hold" nodeType="withEffect">
                                  <p:stCondLst>
                                    <p:cond delay="0"/>
                                  </p:stCondLst>
                                  <p:childTnLst>
                                    <p:set>
                                      <p:cBhvr>
                                        <p:cTn id="27" dur="1" fill="hold">
                                          <p:stCondLst>
                                            <p:cond delay="0"/>
                                          </p:stCondLst>
                                        </p:cTn>
                                        <p:tgtEl>
                                          <p:spTgt spid="146"/>
                                        </p:tgtEl>
                                        <p:attrNameLst>
                                          <p:attrName>style.visibility</p:attrName>
                                        </p:attrNameLst>
                                      </p:cBhvr>
                                      <p:to>
                                        <p:strVal val="visible"/>
                                      </p:to>
                                    </p:set>
                                    <p:animEffect transition="in" filter="fade">
                                      <p:cBhvr>
                                        <p:cTn id="28" dur="25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Shape 151"/>
        <p:cNvGrpSpPr/>
        <p:nvPr/>
      </p:nvGrpSpPr>
      <p:grpSpPr>
        <a:xfrm>
          <a:off x="0" y="0"/>
          <a:ext cx="0" cy="0"/>
          <a:chOff x="0" y="0"/>
          <a:chExt cx="0" cy="0"/>
        </a:xfrm>
      </p:grpSpPr>
      <p:pic>
        <p:nvPicPr>
          <p:cNvPr id="152" name="Google Shape;152;p5"/>
          <p:cNvPicPr preferRelativeResize="0"/>
          <p:nvPr/>
        </p:nvPicPr>
        <p:blipFill rotWithShape="1">
          <a:blip r:embed="rId3">
            <a:alphaModFix amt="7999"/>
          </a:blip>
          <a:srcRect t="22451" b="22451"/>
          <a:stretch/>
        </p:blipFill>
        <p:spPr>
          <a:xfrm>
            <a:off x="0" y="0"/>
            <a:ext cx="18288000" cy="6713220"/>
          </a:xfrm>
          <a:prstGeom prst="rect">
            <a:avLst/>
          </a:prstGeom>
          <a:noFill/>
          <a:ln>
            <a:noFill/>
          </a:ln>
        </p:spPr>
      </p:pic>
      <p:pic>
        <p:nvPicPr>
          <p:cNvPr id="153" name="Google Shape;153;p5"/>
          <p:cNvPicPr preferRelativeResize="0"/>
          <p:nvPr/>
        </p:nvPicPr>
        <p:blipFill rotWithShape="1">
          <a:blip r:embed="rId4">
            <a:alphaModFix/>
          </a:blip>
          <a:srcRect/>
          <a:stretch/>
        </p:blipFill>
        <p:spPr>
          <a:xfrm>
            <a:off x="0" y="6507480"/>
            <a:ext cx="18288000" cy="3779520"/>
          </a:xfrm>
          <a:prstGeom prst="rect">
            <a:avLst/>
          </a:prstGeom>
          <a:noFill/>
          <a:ln>
            <a:noFill/>
          </a:ln>
        </p:spPr>
      </p:pic>
      <p:cxnSp>
        <p:nvCxnSpPr>
          <p:cNvPr id="154" name="Google Shape;154;p5"/>
          <p:cNvCxnSpPr/>
          <p:nvPr/>
        </p:nvCxnSpPr>
        <p:spPr>
          <a:xfrm rot="10800000">
            <a:off x="16123009" y="7078166"/>
            <a:ext cx="0" cy="1319074"/>
          </a:xfrm>
          <a:prstGeom prst="straightConnector1">
            <a:avLst/>
          </a:prstGeom>
          <a:noFill/>
          <a:ln w="28575" cap="flat" cmpd="sng">
            <a:solidFill>
              <a:srgbClr val="FFFFFF"/>
            </a:solidFill>
            <a:prstDash val="solid"/>
            <a:round/>
            <a:headEnd type="none" w="sm" len="sm"/>
            <a:tailEnd type="none" w="sm" len="sm"/>
          </a:ln>
        </p:spPr>
      </p:cxnSp>
      <p:pic>
        <p:nvPicPr>
          <p:cNvPr id="155" name="Google Shape;155;p5"/>
          <p:cNvPicPr preferRelativeResize="0"/>
          <p:nvPr/>
        </p:nvPicPr>
        <p:blipFill rotWithShape="1">
          <a:blip r:embed="rId5">
            <a:alphaModFix/>
          </a:blip>
          <a:srcRect l="21885" t="27756" r="21351" b="25620"/>
          <a:stretch/>
        </p:blipFill>
        <p:spPr>
          <a:xfrm>
            <a:off x="16137296" y="1028700"/>
            <a:ext cx="1122004" cy="921535"/>
          </a:xfrm>
          <a:prstGeom prst="rect">
            <a:avLst/>
          </a:prstGeom>
          <a:noFill/>
          <a:ln>
            <a:noFill/>
          </a:ln>
        </p:spPr>
      </p:pic>
      <p:pic>
        <p:nvPicPr>
          <p:cNvPr id="156" name="Google Shape;156;p5"/>
          <p:cNvPicPr preferRelativeResize="0"/>
          <p:nvPr/>
        </p:nvPicPr>
        <p:blipFill rotWithShape="1">
          <a:blip r:embed="rId6">
            <a:alphaModFix/>
          </a:blip>
          <a:srcRect/>
          <a:stretch/>
        </p:blipFill>
        <p:spPr>
          <a:xfrm>
            <a:off x="1493854" y="2367139"/>
            <a:ext cx="2921508" cy="4114800"/>
          </a:xfrm>
          <a:prstGeom prst="rect">
            <a:avLst/>
          </a:prstGeom>
          <a:noFill/>
          <a:ln>
            <a:noFill/>
          </a:ln>
        </p:spPr>
      </p:pic>
      <p:sp>
        <p:nvSpPr>
          <p:cNvPr id="157" name="Google Shape;157;p5"/>
          <p:cNvSpPr txBox="1"/>
          <p:nvPr/>
        </p:nvSpPr>
        <p:spPr>
          <a:xfrm>
            <a:off x="4908205" y="7070205"/>
            <a:ext cx="10421410" cy="1230220"/>
          </a:xfrm>
          <a:prstGeom prst="rect">
            <a:avLst/>
          </a:prstGeom>
          <a:noFill/>
          <a:ln>
            <a:noFill/>
          </a:ln>
        </p:spPr>
        <p:txBody>
          <a:bodyPr spcFirstLastPara="1" wrap="square" lIns="0" tIns="0" rIns="0" bIns="0" anchor="t" anchorCtr="0">
            <a:spAutoFit/>
          </a:bodyPr>
          <a:lstStyle/>
          <a:p>
            <a:pPr marL="0" marR="0" lvl="0" indent="0" algn="r" rtl="0">
              <a:lnSpc>
                <a:spcPct val="128000"/>
              </a:lnSpc>
              <a:spcBef>
                <a:spcPts val="0"/>
              </a:spcBef>
              <a:spcAft>
                <a:spcPts val="0"/>
              </a:spcAft>
              <a:buNone/>
            </a:pPr>
            <a:r>
              <a:rPr lang="en-US" sz="3600" b="1" i="0" u="none" strike="noStrike" cap="none">
                <a:solidFill>
                  <a:srgbClr val="FFFFFF"/>
                </a:solidFill>
                <a:latin typeface="Times"/>
                <a:ea typeface="Times"/>
                <a:cs typeface="Times"/>
                <a:sym typeface="Times"/>
              </a:rPr>
              <a:t>HURDLES FACED BY GOVERNMENT CONTRACTORS</a:t>
            </a:r>
            <a:endParaRPr/>
          </a:p>
        </p:txBody>
      </p:sp>
    </p:spTree>
  </p:cSld>
  <p:clrMapOvr>
    <a:masterClrMapping/>
  </p:clrMapOvr>
  <mc:AlternateContent xmlns:mc="http://schemas.openxmlformats.org/markup-compatibility/2006" xmlns:p14="http://schemas.microsoft.com/office/powerpoint/2010/main">
    <mc:Choice Requires="p14">
      <p:transition spd="slow">
        <p14:ferris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25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6"/>
          <p:cNvPicPr preferRelativeResize="0"/>
          <p:nvPr/>
        </p:nvPicPr>
        <p:blipFill rotWithShape="1">
          <a:blip r:embed="rId3">
            <a:alphaModFix amt="6999"/>
          </a:blip>
          <a:srcRect r="14444"/>
          <a:stretch/>
        </p:blipFill>
        <p:spPr>
          <a:xfrm>
            <a:off x="0" y="0"/>
            <a:ext cx="18288000" cy="10287000"/>
          </a:xfrm>
          <a:prstGeom prst="rect">
            <a:avLst/>
          </a:prstGeom>
          <a:noFill/>
          <a:ln>
            <a:noFill/>
          </a:ln>
        </p:spPr>
      </p:pic>
      <p:pic>
        <p:nvPicPr>
          <p:cNvPr id="163" name="Google Shape;163;p6"/>
          <p:cNvPicPr preferRelativeResize="0"/>
          <p:nvPr/>
        </p:nvPicPr>
        <p:blipFill rotWithShape="1">
          <a:blip r:embed="rId4">
            <a:alphaModFix/>
          </a:blip>
          <a:srcRect t="4088" b="4088"/>
          <a:stretch/>
        </p:blipFill>
        <p:spPr>
          <a:xfrm>
            <a:off x="0" y="0"/>
            <a:ext cx="15443676" cy="10287000"/>
          </a:xfrm>
          <a:prstGeom prst="rect">
            <a:avLst/>
          </a:prstGeom>
          <a:noFill/>
          <a:ln>
            <a:noFill/>
          </a:ln>
        </p:spPr>
      </p:pic>
      <p:pic>
        <p:nvPicPr>
          <p:cNvPr id="164" name="Google Shape;164;p6"/>
          <p:cNvPicPr preferRelativeResize="0"/>
          <p:nvPr/>
        </p:nvPicPr>
        <p:blipFill rotWithShape="1">
          <a:blip r:embed="rId5">
            <a:alphaModFix/>
          </a:blip>
          <a:srcRect l="21885" t="27756" r="21351" b="25620"/>
          <a:stretch/>
        </p:blipFill>
        <p:spPr>
          <a:xfrm>
            <a:off x="16137296" y="1028700"/>
            <a:ext cx="1122004" cy="921535"/>
          </a:xfrm>
          <a:prstGeom prst="rect">
            <a:avLst/>
          </a:prstGeom>
          <a:noFill/>
          <a:ln>
            <a:noFill/>
          </a:ln>
        </p:spPr>
      </p:pic>
      <p:pic>
        <p:nvPicPr>
          <p:cNvPr id="165" name="Google Shape;165;p6"/>
          <p:cNvPicPr preferRelativeResize="0"/>
          <p:nvPr/>
        </p:nvPicPr>
        <p:blipFill rotWithShape="1">
          <a:blip r:embed="rId6">
            <a:alphaModFix/>
          </a:blip>
          <a:srcRect/>
          <a:stretch/>
        </p:blipFill>
        <p:spPr>
          <a:xfrm flipH="1">
            <a:off x="13381117" y="6365317"/>
            <a:ext cx="3317181" cy="1758106"/>
          </a:xfrm>
          <a:prstGeom prst="rect">
            <a:avLst/>
          </a:prstGeom>
          <a:noFill/>
          <a:ln>
            <a:noFill/>
          </a:ln>
        </p:spPr>
      </p:pic>
      <p:sp>
        <p:nvSpPr>
          <p:cNvPr id="166" name="Google Shape;166;p6"/>
          <p:cNvSpPr txBox="1"/>
          <p:nvPr/>
        </p:nvSpPr>
        <p:spPr>
          <a:xfrm>
            <a:off x="1028700" y="2597709"/>
            <a:ext cx="9721605" cy="38734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2000" b="0" i="0" u="none" strike="noStrike" cap="none">
                <a:solidFill>
                  <a:srgbClr val="FDC300"/>
                </a:solidFill>
                <a:latin typeface="Times New Roman"/>
                <a:ea typeface="Times New Roman"/>
                <a:cs typeface="Times New Roman"/>
                <a:sym typeface="Times New Roman"/>
              </a:rPr>
              <a:t>UNDERSTANDING THE COMPLEX REGULATORY LANDSCAPE </a:t>
            </a:r>
            <a:endParaRPr/>
          </a:p>
        </p:txBody>
      </p:sp>
      <p:sp>
        <p:nvSpPr>
          <p:cNvPr id="167" name="Google Shape;167;p6"/>
          <p:cNvSpPr txBox="1"/>
          <p:nvPr/>
        </p:nvSpPr>
        <p:spPr>
          <a:xfrm>
            <a:off x="1028700" y="5952572"/>
            <a:ext cx="9484818" cy="73976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2000" b="0" i="0" u="none" strike="noStrike" cap="none">
                <a:solidFill>
                  <a:srgbClr val="FDC300"/>
                </a:solidFill>
                <a:latin typeface="Times New Roman"/>
                <a:ea typeface="Times New Roman"/>
                <a:cs typeface="Times New Roman"/>
                <a:sym typeface="Times New Roman"/>
              </a:rPr>
              <a:t>SPECIFIC REGULATIONS AND STANDARDS RELEVANT TO THE ARMY MICRO-VERTICAL</a:t>
            </a:r>
            <a:endParaRPr/>
          </a:p>
        </p:txBody>
      </p:sp>
      <p:sp>
        <p:nvSpPr>
          <p:cNvPr id="168" name="Google Shape;168;p6"/>
          <p:cNvSpPr txBox="1"/>
          <p:nvPr/>
        </p:nvSpPr>
        <p:spPr>
          <a:xfrm>
            <a:off x="1028700" y="3242224"/>
            <a:ext cx="9219837" cy="2081698"/>
          </a:xfrm>
          <a:prstGeom prst="rect">
            <a:avLst/>
          </a:prstGeom>
          <a:noFill/>
          <a:ln>
            <a:noFill/>
          </a:ln>
        </p:spPr>
        <p:txBody>
          <a:bodyPr spcFirstLastPara="1" wrap="square" lIns="0" tIns="0" rIns="0" bIns="0" anchor="t" anchorCtr="0">
            <a:spAutoFit/>
          </a:bodyPr>
          <a:lstStyle/>
          <a:p>
            <a:pPr marL="0" marR="0" lvl="0" indent="0" algn="just" rtl="0">
              <a:lnSpc>
                <a:spcPct val="151000"/>
              </a:lnSpc>
              <a:spcBef>
                <a:spcPts val="0"/>
              </a:spcBef>
              <a:spcAft>
                <a:spcPts val="0"/>
              </a:spcAft>
              <a:buNone/>
            </a:pPr>
            <a:r>
              <a:rPr lang="en-US" sz="1800" b="0" i="0" u="none" strike="noStrike" cap="none">
                <a:solidFill>
                  <a:srgbClr val="FFFFFF"/>
                </a:solidFill>
                <a:latin typeface="Times New Roman"/>
                <a:ea typeface="Times New Roman"/>
                <a:cs typeface="Times New Roman"/>
                <a:sym typeface="Times New Roman"/>
              </a:rPr>
              <a:t>The regulatory landscape for government contractors is complex, involving numerous laws, regulations, and standards that govern federal contracting. Contractors must navigate and comply with these regulations to avoid legal and financial risks. Staying updated is crucial; contractors often seek expert assistance and ERP systems to streamline compliance processes. Understanding and adhering to the regulatory landscape is essential for successful operation.</a:t>
            </a:r>
            <a:endParaRPr/>
          </a:p>
        </p:txBody>
      </p:sp>
      <p:sp>
        <p:nvSpPr>
          <p:cNvPr id="169" name="Google Shape;169;p6"/>
          <p:cNvSpPr txBox="1"/>
          <p:nvPr/>
        </p:nvSpPr>
        <p:spPr>
          <a:xfrm>
            <a:off x="1028700" y="6949513"/>
            <a:ext cx="9219837" cy="1738812"/>
          </a:xfrm>
          <a:prstGeom prst="rect">
            <a:avLst/>
          </a:prstGeom>
          <a:noFill/>
          <a:ln>
            <a:noFill/>
          </a:ln>
        </p:spPr>
        <p:txBody>
          <a:bodyPr spcFirstLastPara="1" wrap="square" lIns="0" tIns="0" rIns="0" bIns="0" anchor="t" anchorCtr="0">
            <a:spAutoFit/>
          </a:bodyPr>
          <a:lstStyle/>
          <a:p>
            <a:pPr marL="0" marR="0" lvl="0" indent="0" algn="just" rtl="0">
              <a:lnSpc>
                <a:spcPct val="151000"/>
              </a:lnSpc>
              <a:spcBef>
                <a:spcPts val="0"/>
              </a:spcBef>
              <a:spcAft>
                <a:spcPts val="0"/>
              </a:spcAft>
              <a:buNone/>
            </a:pPr>
            <a:r>
              <a:rPr lang="en-US" sz="1800" b="0" i="0" u="none" strike="noStrike" cap="none">
                <a:solidFill>
                  <a:srgbClr val="FFFFFF"/>
                </a:solidFill>
                <a:latin typeface="Times New Roman"/>
                <a:ea typeface="Times New Roman"/>
                <a:cs typeface="Times New Roman"/>
                <a:sym typeface="Times New Roman"/>
              </a:rPr>
              <a:t>Navigating complex rules and bars in the Army micSro-vertical requires compliance with various guidelines and laws. These include the Department of Defense Acquisition Regulations, Federal Acquisition Regulation (FAR), Defense Federal Acquisition Regulation Supplement (DFARS), and the National Defense Authorization Act (NDAA). </a:t>
            </a:r>
            <a:endParaRPr/>
          </a:p>
        </p:txBody>
      </p:sp>
      <p:sp>
        <p:nvSpPr>
          <p:cNvPr id="170" name="Google Shape;170;p6"/>
          <p:cNvSpPr txBox="1"/>
          <p:nvPr/>
        </p:nvSpPr>
        <p:spPr>
          <a:xfrm>
            <a:off x="1028700" y="942975"/>
            <a:ext cx="10421410" cy="1026576"/>
          </a:xfrm>
          <a:prstGeom prst="rect">
            <a:avLst/>
          </a:prstGeom>
          <a:noFill/>
          <a:ln>
            <a:noFill/>
          </a:ln>
        </p:spPr>
        <p:txBody>
          <a:bodyPr spcFirstLastPara="1" wrap="square" lIns="0" tIns="0" rIns="0" bIns="0" anchor="t" anchorCtr="0">
            <a:spAutoFit/>
          </a:bodyPr>
          <a:lstStyle/>
          <a:p>
            <a:pPr marL="0" marR="0" lvl="0" indent="0" algn="l" rtl="0">
              <a:lnSpc>
                <a:spcPct val="128000"/>
              </a:lnSpc>
              <a:spcBef>
                <a:spcPts val="0"/>
              </a:spcBef>
              <a:spcAft>
                <a:spcPts val="0"/>
              </a:spcAft>
              <a:buNone/>
            </a:pPr>
            <a:r>
              <a:rPr lang="en-US" sz="3000" b="0" i="0" u="none" strike="noStrike" cap="none">
                <a:solidFill>
                  <a:srgbClr val="FFFFFF"/>
                </a:solidFill>
                <a:latin typeface="Times New Roman"/>
                <a:ea typeface="Times New Roman"/>
                <a:cs typeface="Times New Roman"/>
                <a:sym typeface="Times New Roman"/>
              </a:rPr>
              <a:t>COMPLIANCE CHALLENGE 1: NAVIGATING COMPLEX REGULATIONS AND STANDARDS</a:t>
            </a:r>
            <a:endParaRPr/>
          </a:p>
        </p:txBody>
      </p:sp>
    </p:spTree>
  </p:cSld>
  <p:clrMapOvr>
    <a:masterClrMapping/>
  </p:clrMapOvr>
  <mc:AlternateContent xmlns:mc="http://schemas.openxmlformats.org/markup-compatibility/2006" xmlns:p14="http://schemas.microsoft.com/office/powerpoint/2010/main">
    <mc:Choice Requires="p14">
      <p:transition spd="med">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0"/>
                                        </p:tgtEl>
                                        <p:attrNameLst>
                                          <p:attrName>style.visibility</p:attrName>
                                        </p:attrNameLst>
                                      </p:cBhvr>
                                      <p:to>
                                        <p:strVal val="visible"/>
                                      </p:to>
                                    </p:set>
                                    <p:anim calcmode="lin" valueType="num">
                                      <p:cBhvr additive="base">
                                        <p:cTn id="7" dur="250"/>
                                        <p:tgtEl>
                                          <p:spTgt spid="170"/>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68"/>
                                        </p:tgtEl>
                                        <p:attrNameLst>
                                          <p:attrName>style.visibility</p:attrName>
                                        </p:attrNameLst>
                                      </p:cBhvr>
                                      <p:to>
                                        <p:strVal val="visible"/>
                                      </p:to>
                                    </p:set>
                                    <p:anim calcmode="lin" valueType="num">
                                      <p:cBhvr additive="base">
                                        <p:cTn id="10" dur="250"/>
                                        <p:tgtEl>
                                          <p:spTgt spid="168"/>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169"/>
                                        </p:tgtEl>
                                        <p:attrNameLst>
                                          <p:attrName>style.visibility</p:attrName>
                                        </p:attrNameLst>
                                      </p:cBhvr>
                                      <p:to>
                                        <p:strVal val="visible"/>
                                      </p:to>
                                    </p:set>
                                    <p:anim calcmode="lin" valueType="num">
                                      <p:cBhvr additive="base">
                                        <p:cTn id="13" dur="250"/>
                                        <p:tgtEl>
                                          <p:spTgt spid="169"/>
                                        </p:tgtEl>
                                        <p:attrNameLst>
                                          <p:attrName>ppt_x</p:attrName>
                                        </p:attrNameLst>
                                      </p:cBhvr>
                                      <p:tavLst>
                                        <p:tav tm="0">
                                          <p:val>
                                            <p:strVal val="#ppt_x-1"/>
                                          </p:val>
                                        </p:tav>
                                        <p:tav tm="100000">
                                          <p:val>
                                            <p:strVal val="#ppt_x"/>
                                          </p:val>
                                        </p:tav>
                                      </p:tavLst>
                                    </p:anim>
                                  </p:childTnLst>
                                </p:cTn>
                              </p:par>
                            </p:childTnLst>
                          </p:cTn>
                        </p:par>
                        <p:par>
                          <p:cTn id="14" fill="hold">
                            <p:stCondLst>
                              <p:cond delay="250"/>
                            </p:stCondLst>
                            <p:childTnLst>
                              <p:par>
                                <p:cTn id="15" presetID="10" presetClass="entr" presetSubtype="0" fill="hold" nodeType="afterEffect">
                                  <p:stCondLst>
                                    <p:cond delay="0"/>
                                  </p:stCondLst>
                                  <p:childTnLst>
                                    <p:set>
                                      <p:cBhvr>
                                        <p:cTn id="16" dur="1" fill="hold">
                                          <p:stCondLst>
                                            <p:cond delay="0"/>
                                          </p:stCondLst>
                                        </p:cTn>
                                        <p:tgtEl>
                                          <p:spTgt spid="165"/>
                                        </p:tgtEl>
                                        <p:attrNameLst>
                                          <p:attrName>style.visibility</p:attrName>
                                        </p:attrNameLst>
                                      </p:cBhvr>
                                      <p:to>
                                        <p:strVal val="visible"/>
                                      </p:to>
                                    </p:set>
                                    <p:animEffect transition="in" filter="fade">
                                      <p:cBhvr>
                                        <p:cTn id="17" dur="25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7"/>
          <p:cNvPicPr preferRelativeResize="0"/>
          <p:nvPr/>
        </p:nvPicPr>
        <p:blipFill rotWithShape="1">
          <a:blip r:embed="rId3">
            <a:alphaModFix/>
          </a:blip>
          <a:srcRect t="12569" r="3455" b="12568"/>
          <a:stretch/>
        </p:blipFill>
        <p:spPr>
          <a:xfrm>
            <a:off x="0" y="0"/>
            <a:ext cx="18288000" cy="10287000"/>
          </a:xfrm>
          <a:prstGeom prst="rect">
            <a:avLst/>
          </a:prstGeom>
          <a:noFill/>
          <a:ln>
            <a:noFill/>
          </a:ln>
        </p:spPr>
      </p:pic>
      <p:pic>
        <p:nvPicPr>
          <p:cNvPr id="176" name="Google Shape;176;p7"/>
          <p:cNvPicPr preferRelativeResize="0"/>
          <p:nvPr/>
        </p:nvPicPr>
        <p:blipFill rotWithShape="1">
          <a:blip r:embed="rId4">
            <a:alphaModFix/>
          </a:blip>
          <a:srcRect l="21885" t="27756" r="21351" b="25620"/>
          <a:stretch/>
        </p:blipFill>
        <p:spPr>
          <a:xfrm>
            <a:off x="16137296" y="1028700"/>
            <a:ext cx="1122004" cy="921535"/>
          </a:xfrm>
          <a:prstGeom prst="rect">
            <a:avLst/>
          </a:prstGeom>
          <a:noFill/>
          <a:ln>
            <a:noFill/>
          </a:ln>
        </p:spPr>
      </p:pic>
      <p:pic>
        <p:nvPicPr>
          <p:cNvPr id="177" name="Google Shape;177;p7"/>
          <p:cNvPicPr preferRelativeResize="0"/>
          <p:nvPr/>
        </p:nvPicPr>
        <p:blipFill rotWithShape="1">
          <a:blip r:embed="rId5">
            <a:alphaModFix/>
          </a:blip>
          <a:srcRect/>
          <a:stretch/>
        </p:blipFill>
        <p:spPr>
          <a:xfrm>
            <a:off x="1565446" y="4188254"/>
            <a:ext cx="2771397" cy="2936579"/>
          </a:xfrm>
          <a:prstGeom prst="rect">
            <a:avLst/>
          </a:prstGeom>
          <a:noFill/>
          <a:ln>
            <a:noFill/>
          </a:ln>
        </p:spPr>
      </p:pic>
      <p:sp>
        <p:nvSpPr>
          <p:cNvPr id="178" name="Google Shape;178;p7"/>
          <p:cNvSpPr txBox="1"/>
          <p:nvPr/>
        </p:nvSpPr>
        <p:spPr>
          <a:xfrm>
            <a:off x="5870608" y="3091301"/>
            <a:ext cx="8247324" cy="739765"/>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000" b="0" i="0" u="none" strike="noStrike" cap="none">
                <a:solidFill>
                  <a:srgbClr val="4A7DEE"/>
                </a:solidFill>
                <a:latin typeface="Times New Roman"/>
                <a:ea typeface="Times New Roman"/>
                <a:cs typeface="Times New Roman"/>
                <a:sym typeface="Times New Roman"/>
              </a:rPr>
              <a:t>THE SIGNIFICANCE OF PRECISE COST ACCOUNTING FOR GOVERNMENT CONTRACTORS</a:t>
            </a:r>
            <a:endParaRPr/>
          </a:p>
        </p:txBody>
      </p:sp>
      <p:sp>
        <p:nvSpPr>
          <p:cNvPr id="179" name="Google Shape;179;p7"/>
          <p:cNvSpPr txBox="1"/>
          <p:nvPr/>
        </p:nvSpPr>
        <p:spPr>
          <a:xfrm>
            <a:off x="5870608" y="6189359"/>
            <a:ext cx="8247324" cy="739765"/>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000" b="0" i="0" u="none" strike="noStrike" cap="none">
                <a:solidFill>
                  <a:srgbClr val="4A7DEE"/>
                </a:solidFill>
                <a:latin typeface="Times New Roman"/>
                <a:ea typeface="Times New Roman"/>
                <a:cs typeface="Times New Roman"/>
                <a:sym typeface="Times New Roman"/>
              </a:rPr>
              <a:t>COMMON PITFALLS AND CHALLENGES RELATED TO COST ACCOUNTING AND REPORTING</a:t>
            </a:r>
            <a:endParaRPr/>
          </a:p>
        </p:txBody>
      </p:sp>
      <p:sp>
        <p:nvSpPr>
          <p:cNvPr id="180" name="Google Shape;180;p7"/>
          <p:cNvSpPr txBox="1"/>
          <p:nvPr/>
        </p:nvSpPr>
        <p:spPr>
          <a:xfrm>
            <a:off x="5870608" y="4093004"/>
            <a:ext cx="8114834" cy="1395927"/>
          </a:xfrm>
          <a:prstGeom prst="rect">
            <a:avLst/>
          </a:prstGeom>
          <a:noFill/>
          <a:ln>
            <a:noFill/>
          </a:ln>
        </p:spPr>
        <p:txBody>
          <a:bodyPr spcFirstLastPara="1" wrap="square" lIns="0" tIns="0" rIns="0" bIns="0" anchor="t" anchorCtr="0">
            <a:spAutoFit/>
          </a:bodyPr>
          <a:lstStyle/>
          <a:p>
            <a:pPr marL="0" marR="0" lvl="0" indent="0" algn="just" rtl="0">
              <a:lnSpc>
                <a:spcPct val="151000"/>
              </a:lnSpc>
              <a:spcBef>
                <a:spcPts val="0"/>
              </a:spcBef>
              <a:spcAft>
                <a:spcPts val="0"/>
              </a:spcAft>
              <a:buNone/>
            </a:pPr>
            <a:r>
              <a:rPr lang="en-US" sz="1800" b="0" i="0" u="none" strike="noStrike" cap="none">
                <a:solidFill>
                  <a:srgbClr val="FFFFFF"/>
                </a:solidFill>
                <a:latin typeface="Times New Roman"/>
                <a:ea typeface="Times New Roman"/>
                <a:cs typeface="Times New Roman"/>
                <a:sym typeface="Times New Roman"/>
              </a:rPr>
              <a:t>Accurate cost accounting is vital for government contractors as it enables them to track effectively and report costs related to contract performance. It ensures financial management, contract fulfillment, and accountability in using taxpayer funds</a:t>
            </a:r>
            <a:endParaRPr/>
          </a:p>
        </p:txBody>
      </p:sp>
      <p:sp>
        <p:nvSpPr>
          <p:cNvPr id="181" name="Google Shape;181;p7"/>
          <p:cNvSpPr txBox="1"/>
          <p:nvPr/>
        </p:nvSpPr>
        <p:spPr>
          <a:xfrm>
            <a:off x="5870608" y="7186299"/>
            <a:ext cx="8247324" cy="1395927"/>
          </a:xfrm>
          <a:prstGeom prst="rect">
            <a:avLst/>
          </a:prstGeom>
          <a:noFill/>
          <a:ln>
            <a:noFill/>
          </a:ln>
        </p:spPr>
        <p:txBody>
          <a:bodyPr spcFirstLastPara="1" wrap="square" lIns="0" tIns="0" rIns="0" bIns="0" anchor="t" anchorCtr="0">
            <a:spAutoFit/>
          </a:bodyPr>
          <a:lstStyle/>
          <a:p>
            <a:pPr marL="0" marR="0" lvl="0" indent="0" algn="just" rtl="0">
              <a:lnSpc>
                <a:spcPct val="151000"/>
              </a:lnSpc>
              <a:spcBef>
                <a:spcPts val="0"/>
              </a:spcBef>
              <a:spcAft>
                <a:spcPts val="0"/>
              </a:spcAft>
              <a:buNone/>
            </a:pPr>
            <a:r>
              <a:rPr lang="en-US" sz="1800" b="0" i="0" u="none" strike="noStrike" cap="none">
                <a:solidFill>
                  <a:srgbClr val="FFFFFF"/>
                </a:solidFill>
                <a:latin typeface="Times New Roman"/>
                <a:ea typeface="Times New Roman"/>
                <a:cs typeface="Times New Roman"/>
                <a:sym typeface="Times New Roman"/>
              </a:rPr>
              <a:t>Government contractors need help with cost accounting and reporting, including inadequate cost allocation, inconsistent application of accounting standards, inefficient time and expense tracking, compliance with cost allowability rules, and complex indirect cost allocation. </a:t>
            </a:r>
            <a:endParaRPr/>
          </a:p>
        </p:txBody>
      </p:sp>
      <p:sp>
        <p:nvSpPr>
          <p:cNvPr id="182" name="Google Shape;182;p7"/>
          <p:cNvSpPr txBox="1"/>
          <p:nvPr/>
        </p:nvSpPr>
        <p:spPr>
          <a:xfrm>
            <a:off x="1565446" y="1021412"/>
            <a:ext cx="12552487" cy="1026576"/>
          </a:xfrm>
          <a:prstGeom prst="rect">
            <a:avLst/>
          </a:prstGeom>
          <a:noFill/>
          <a:ln>
            <a:noFill/>
          </a:ln>
        </p:spPr>
        <p:txBody>
          <a:bodyPr spcFirstLastPara="1" wrap="square" lIns="0" tIns="0" rIns="0" bIns="0" anchor="t" anchorCtr="0">
            <a:spAutoFit/>
          </a:bodyPr>
          <a:lstStyle/>
          <a:p>
            <a:pPr marL="0" marR="0" lvl="0" indent="0" algn="r" rtl="0">
              <a:lnSpc>
                <a:spcPct val="128000"/>
              </a:lnSpc>
              <a:spcBef>
                <a:spcPts val="0"/>
              </a:spcBef>
              <a:spcAft>
                <a:spcPts val="0"/>
              </a:spcAft>
              <a:buNone/>
            </a:pPr>
            <a:r>
              <a:rPr lang="en-US" sz="3000" b="0" i="0" u="none" strike="noStrike" cap="none">
                <a:solidFill>
                  <a:srgbClr val="FFFFFF"/>
                </a:solidFill>
                <a:latin typeface="Times New Roman"/>
                <a:ea typeface="Times New Roman"/>
                <a:cs typeface="Times New Roman"/>
                <a:sym typeface="Times New Roman"/>
              </a:rPr>
              <a:t>COMPLIANCE CHALLENGE 2: ENSURING ACCURATE COST ACCOUNTING AND REPORTING</a:t>
            </a:r>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250"/>
                                        <p:tgtEl>
                                          <p:spTgt spid="182"/>
                                        </p:tgtEl>
                                      </p:cBhvr>
                                    </p:animEffect>
                                  </p:childTnLst>
                                </p:cTn>
                              </p:par>
                              <p:par>
                                <p:cTn id="8" presetID="10" presetClass="entr" presetSubtype="0" fill="hold" nodeType="withEffect">
                                  <p:stCondLst>
                                    <p:cond delay="0"/>
                                  </p:stCondLst>
                                  <p:childTnLst>
                                    <p:set>
                                      <p:cBhvr>
                                        <p:cTn id="9" dur="1" fill="hold">
                                          <p:stCondLst>
                                            <p:cond delay="0"/>
                                          </p:stCondLst>
                                        </p:cTn>
                                        <p:tgtEl>
                                          <p:spTgt spid="180"/>
                                        </p:tgtEl>
                                        <p:attrNameLst>
                                          <p:attrName>style.visibility</p:attrName>
                                        </p:attrNameLst>
                                      </p:cBhvr>
                                      <p:to>
                                        <p:strVal val="visible"/>
                                      </p:to>
                                    </p:set>
                                    <p:animEffect transition="in" filter="fade">
                                      <p:cBhvr>
                                        <p:cTn id="10" dur="250"/>
                                        <p:tgtEl>
                                          <p:spTgt spid="180"/>
                                        </p:tgtEl>
                                      </p:cBhvr>
                                    </p:animEffect>
                                  </p:childTnLst>
                                </p:cTn>
                              </p:par>
                              <p:par>
                                <p:cTn id="11" presetID="10" presetClass="entr" presetSubtype="0" fill="hold" nodeType="withEffect">
                                  <p:stCondLst>
                                    <p:cond delay="0"/>
                                  </p:stCondLst>
                                  <p:childTnLst>
                                    <p:set>
                                      <p:cBhvr>
                                        <p:cTn id="12" dur="1" fill="hold">
                                          <p:stCondLst>
                                            <p:cond delay="0"/>
                                          </p:stCondLst>
                                        </p:cTn>
                                        <p:tgtEl>
                                          <p:spTgt spid="179"/>
                                        </p:tgtEl>
                                        <p:attrNameLst>
                                          <p:attrName>style.visibility</p:attrName>
                                        </p:attrNameLst>
                                      </p:cBhvr>
                                      <p:to>
                                        <p:strVal val="visible"/>
                                      </p:to>
                                    </p:set>
                                    <p:animEffect transition="in" filter="fade">
                                      <p:cBhvr>
                                        <p:cTn id="13" dur="250"/>
                                        <p:tgtEl>
                                          <p:spTgt spid="179"/>
                                        </p:tgtEl>
                                      </p:cBhvr>
                                    </p:animEffect>
                                  </p:childTnLst>
                                </p:cTn>
                              </p:par>
                              <p:par>
                                <p:cTn id="14" presetID="10" presetClass="entr" presetSubtype="0" fill="hold" nodeType="withEffect">
                                  <p:stCondLst>
                                    <p:cond delay="0"/>
                                  </p:stCondLst>
                                  <p:childTnLst>
                                    <p:set>
                                      <p:cBhvr>
                                        <p:cTn id="15" dur="1" fill="hold">
                                          <p:stCondLst>
                                            <p:cond delay="0"/>
                                          </p:stCondLst>
                                        </p:cTn>
                                        <p:tgtEl>
                                          <p:spTgt spid="181"/>
                                        </p:tgtEl>
                                        <p:attrNameLst>
                                          <p:attrName>style.visibility</p:attrName>
                                        </p:attrNameLst>
                                      </p:cBhvr>
                                      <p:to>
                                        <p:strVal val="visible"/>
                                      </p:to>
                                    </p:set>
                                    <p:animEffect transition="in" filter="fade">
                                      <p:cBhvr>
                                        <p:cTn id="16" dur="250"/>
                                        <p:tgtEl>
                                          <p:spTgt spid="181"/>
                                        </p:tgtEl>
                                      </p:cBhvr>
                                    </p:animEffect>
                                  </p:childTnLst>
                                </p:cTn>
                              </p:par>
                              <p:par>
                                <p:cTn id="17" presetID="10" presetClass="entr" presetSubtype="0" fill="hold" nodeType="withEffect">
                                  <p:stCondLst>
                                    <p:cond delay="0"/>
                                  </p:stCondLst>
                                  <p:childTnLst>
                                    <p:set>
                                      <p:cBhvr>
                                        <p:cTn id="18" dur="1" fill="hold">
                                          <p:stCondLst>
                                            <p:cond delay="0"/>
                                          </p:stCondLst>
                                        </p:cTn>
                                        <p:tgtEl>
                                          <p:spTgt spid="178"/>
                                        </p:tgtEl>
                                        <p:attrNameLst>
                                          <p:attrName>style.visibility</p:attrName>
                                        </p:attrNameLst>
                                      </p:cBhvr>
                                      <p:to>
                                        <p:strVal val="visible"/>
                                      </p:to>
                                    </p:set>
                                    <p:animEffect transition="in" filter="fade">
                                      <p:cBhvr>
                                        <p:cTn id="19" dur="25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8"/>
          <p:cNvPicPr preferRelativeResize="0"/>
          <p:nvPr/>
        </p:nvPicPr>
        <p:blipFill rotWithShape="1">
          <a:blip r:embed="rId3">
            <a:alphaModFix/>
          </a:blip>
          <a:srcRect l="21885" t="27756" r="21351" b="25620"/>
          <a:stretch/>
        </p:blipFill>
        <p:spPr>
          <a:xfrm>
            <a:off x="16137296" y="1028700"/>
            <a:ext cx="1122004" cy="921535"/>
          </a:xfrm>
          <a:prstGeom prst="rect">
            <a:avLst/>
          </a:prstGeom>
          <a:noFill/>
          <a:ln>
            <a:noFill/>
          </a:ln>
        </p:spPr>
      </p:pic>
      <p:grpSp>
        <p:nvGrpSpPr>
          <p:cNvPr id="188" name="Google Shape;188;p8"/>
          <p:cNvGrpSpPr/>
          <p:nvPr/>
        </p:nvGrpSpPr>
        <p:grpSpPr>
          <a:xfrm>
            <a:off x="9661865" y="2875193"/>
            <a:ext cx="6906859" cy="6877779"/>
            <a:chOff x="0" y="-19050"/>
            <a:chExt cx="1819090" cy="1709951"/>
          </a:xfrm>
        </p:grpSpPr>
        <p:sp>
          <p:nvSpPr>
            <p:cNvPr id="189" name="Google Shape;189;p8"/>
            <p:cNvSpPr/>
            <p:nvPr/>
          </p:nvSpPr>
          <p:spPr>
            <a:xfrm>
              <a:off x="0" y="0"/>
              <a:ext cx="1819090" cy="1690901"/>
            </a:xfrm>
            <a:custGeom>
              <a:avLst/>
              <a:gdLst/>
              <a:ahLst/>
              <a:cxnLst/>
              <a:rect l="l" t="t" r="r" b="b"/>
              <a:pathLst>
                <a:path w="1819090" h="1690901" extrusionOk="0">
                  <a:moveTo>
                    <a:pt x="57166" y="0"/>
                  </a:moveTo>
                  <a:lnTo>
                    <a:pt x="1761924" y="0"/>
                  </a:lnTo>
                  <a:cubicBezTo>
                    <a:pt x="1793496" y="0"/>
                    <a:pt x="1819090" y="25594"/>
                    <a:pt x="1819090" y="57166"/>
                  </a:cubicBezTo>
                  <a:lnTo>
                    <a:pt x="1819090" y="1633735"/>
                  </a:lnTo>
                  <a:cubicBezTo>
                    <a:pt x="1819090" y="1648896"/>
                    <a:pt x="1813067" y="1663437"/>
                    <a:pt x="1802347" y="1674158"/>
                  </a:cubicBezTo>
                  <a:cubicBezTo>
                    <a:pt x="1791626" y="1684878"/>
                    <a:pt x="1777086" y="1690901"/>
                    <a:pt x="1761924" y="1690901"/>
                  </a:cubicBezTo>
                  <a:lnTo>
                    <a:pt x="57166" y="1690901"/>
                  </a:lnTo>
                  <a:cubicBezTo>
                    <a:pt x="42005" y="1690901"/>
                    <a:pt x="27464" y="1684878"/>
                    <a:pt x="16744" y="1674158"/>
                  </a:cubicBezTo>
                  <a:cubicBezTo>
                    <a:pt x="6023" y="1663437"/>
                    <a:pt x="0" y="1648896"/>
                    <a:pt x="0" y="1633735"/>
                  </a:cubicBezTo>
                  <a:lnTo>
                    <a:pt x="0" y="57166"/>
                  </a:lnTo>
                  <a:cubicBezTo>
                    <a:pt x="0" y="42005"/>
                    <a:pt x="6023" y="27464"/>
                    <a:pt x="16744" y="16744"/>
                  </a:cubicBezTo>
                  <a:cubicBezTo>
                    <a:pt x="27464" y="6023"/>
                    <a:pt x="42005" y="0"/>
                    <a:pt x="57166" y="0"/>
                  </a:cubicBezTo>
                  <a:close/>
                </a:path>
              </a:pathLst>
            </a:custGeom>
            <a:solidFill>
              <a:srgbClr val="FFFFFF"/>
            </a:solidFill>
            <a:ln w="28575" cap="flat" cmpd="sng">
              <a:solidFill>
                <a:srgbClr val="FDC3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txBox="1"/>
            <p:nvPr/>
          </p:nvSpPr>
          <p:spPr>
            <a:xfrm>
              <a:off x="0" y="-19050"/>
              <a:ext cx="812800" cy="831850"/>
            </a:xfrm>
            <a:prstGeom prst="rect">
              <a:avLst/>
            </a:prstGeom>
            <a:noFill/>
            <a:ln>
              <a:noFill/>
            </a:ln>
          </p:spPr>
          <p:txBody>
            <a:bodyPr spcFirstLastPara="1" wrap="square" lIns="50800" tIns="50800" rIns="50800" bIns="50800" anchor="ctr" anchorCtr="0">
              <a:noAutofit/>
            </a:bodyPr>
            <a:lstStyle/>
            <a:p>
              <a:pPr marL="0" marR="0" lvl="0" indent="0" algn="ctr" rtl="0">
                <a:lnSpc>
                  <a:spcPct val="141055"/>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91" name="Google Shape;191;p8"/>
          <p:cNvPicPr preferRelativeResize="0"/>
          <p:nvPr/>
        </p:nvPicPr>
        <p:blipFill rotWithShape="1">
          <a:blip r:embed="rId4">
            <a:alphaModFix/>
          </a:blip>
          <a:srcRect/>
          <a:stretch/>
        </p:blipFill>
        <p:spPr>
          <a:xfrm>
            <a:off x="9320221" y="865551"/>
            <a:ext cx="1438477" cy="600564"/>
          </a:xfrm>
          <a:prstGeom prst="rect">
            <a:avLst/>
          </a:prstGeom>
          <a:noFill/>
          <a:ln>
            <a:noFill/>
          </a:ln>
        </p:spPr>
      </p:pic>
      <p:pic>
        <p:nvPicPr>
          <p:cNvPr id="192" name="Google Shape;192;p8"/>
          <p:cNvPicPr preferRelativeResize="0"/>
          <p:nvPr/>
        </p:nvPicPr>
        <p:blipFill rotWithShape="1">
          <a:blip r:embed="rId5">
            <a:alphaModFix/>
          </a:blip>
          <a:srcRect/>
          <a:stretch/>
        </p:blipFill>
        <p:spPr>
          <a:xfrm rot="5400000">
            <a:off x="655966" y="2990558"/>
            <a:ext cx="1713722" cy="484126"/>
          </a:xfrm>
          <a:prstGeom prst="rect">
            <a:avLst/>
          </a:prstGeom>
          <a:noFill/>
          <a:ln>
            <a:noFill/>
          </a:ln>
        </p:spPr>
      </p:pic>
      <p:sp>
        <p:nvSpPr>
          <p:cNvPr id="193" name="Google Shape;193;p8"/>
          <p:cNvSpPr txBox="1"/>
          <p:nvPr/>
        </p:nvSpPr>
        <p:spPr>
          <a:xfrm>
            <a:off x="1512826" y="4227163"/>
            <a:ext cx="6959097" cy="1092186"/>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EXPLORING THE COMPLEXITIES OF SUBCONTRACTOR MANAGEMENT AND SUPPLY CHAIN COMPLIANCE</a:t>
            </a:r>
            <a:endParaRPr/>
          </a:p>
        </p:txBody>
      </p:sp>
      <p:sp>
        <p:nvSpPr>
          <p:cNvPr id="194" name="Google Shape;194;p8"/>
          <p:cNvSpPr txBox="1"/>
          <p:nvPr/>
        </p:nvSpPr>
        <p:spPr>
          <a:xfrm>
            <a:off x="9320221" y="1875690"/>
            <a:ext cx="7248503" cy="73976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000000"/>
                </a:solidFill>
                <a:latin typeface="Times New Roman"/>
                <a:ea typeface="Times New Roman"/>
                <a:cs typeface="Times New Roman"/>
                <a:sym typeface="Times New Roman"/>
              </a:rPr>
              <a:t>RISKS ASSOCIATED WITH NON-COMPLIANT SUBCONTRACTORS AND SUPPLIERS</a:t>
            </a:r>
            <a:endParaRPr/>
          </a:p>
        </p:txBody>
      </p:sp>
      <p:sp>
        <p:nvSpPr>
          <p:cNvPr id="195" name="Google Shape;195;p8"/>
          <p:cNvSpPr txBox="1"/>
          <p:nvPr/>
        </p:nvSpPr>
        <p:spPr>
          <a:xfrm>
            <a:off x="1987342" y="5483847"/>
            <a:ext cx="6010066" cy="3110355"/>
          </a:xfrm>
          <a:prstGeom prst="rect">
            <a:avLst/>
          </a:prstGeom>
          <a:noFill/>
          <a:ln>
            <a:noFill/>
          </a:ln>
        </p:spPr>
        <p:txBody>
          <a:bodyPr spcFirstLastPara="1" wrap="square" lIns="0" tIns="0" rIns="0" bIns="0" anchor="t" anchorCtr="0">
            <a:spAutoFit/>
          </a:bodyPr>
          <a:lstStyle/>
          <a:p>
            <a:pPr marL="0" marR="0" lvl="0" indent="0" algn="ctr" rtl="0">
              <a:lnSpc>
                <a:spcPct val="151000"/>
              </a:lnSpc>
              <a:spcBef>
                <a:spcPts val="0"/>
              </a:spcBef>
              <a:spcAft>
                <a:spcPts val="0"/>
              </a:spcAft>
              <a:buNone/>
            </a:pPr>
            <a:r>
              <a:rPr lang="en-US" sz="1800" b="0" i="0" u="none" strike="noStrike" cap="none">
                <a:solidFill>
                  <a:srgbClr val="4A7DEE"/>
                </a:solidFill>
                <a:latin typeface="Times New Roman"/>
                <a:ea typeface="Times New Roman"/>
                <a:cs typeface="Times New Roman"/>
                <a:sym typeface="Times New Roman"/>
              </a:rPr>
              <a:t>Managing subcontractors and ensuring compliance within the supply chain can be a complex task for government contractors. It involves overseeing multiple subcontractors and suppliers at various project stages, ensuring their qualifications, regulatory compliance, and adherence to contractual requirements. Monitoring supply chain compliance involves tracking materials and services' origin, quality, and ethical sourcing.</a:t>
            </a:r>
            <a:endParaRPr/>
          </a:p>
        </p:txBody>
      </p:sp>
      <p:sp>
        <p:nvSpPr>
          <p:cNvPr id="196" name="Google Shape;196;p8"/>
          <p:cNvSpPr txBox="1"/>
          <p:nvPr/>
        </p:nvSpPr>
        <p:spPr>
          <a:xfrm>
            <a:off x="9924455" y="3061169"/>
            <a:ext cx="6376203" cy="6877780"/>
          </a:xfrm>
          <a:prstGeom prst="rect">
            <a:avLst/>
          </a:prstGeom>
          <a:noFill/>
          <a:ln>
            <a:noFill/>
          </a:ln>
        </p:spPr>
        <p:txBody>
          <a:bodyPr spcFirstLastPara="1" wrap="square" lIns="0" tIns="0" rIns="0" bIns="0" anchor="t" anchorCtr="0">
            <a:spAutoFit/>
          </a:bodyPr>
          <a:lstStyle/>
          <a:p>
            <a:pPr marL="388620" marR="0" lvl="1" indent="-194310" algn="l" rtl="0">
              <a:lnSpc>
                <a:spcPct val="151000"/>
              </a:lnSpc>
              <a:spcBef>
                <a:spcPts val="0"/>
              </a:spcBef>
              <a:spcAft>
                <a:spcPts val="0"/>
              </a:spcAft>
              <a:buClr>
                <a:srgbClr val="4A7DEE"/>
              </a:buClr>
              <a:buSzPts val="1800"/>
              <a:buFont typeface="Arial"/>
              <a:buChar char="•"/>
            </a:pPr>
            <a:r>
              <a:rPr lang="en-US" sz="1600" b="0" i="0" u="none" strike="noStrike" cap="none" dirty="0">
                <a:solidFill>
                  <a:srgbClr val="4A7DEE"/>
                </a:solidFill>
                <a:latin typeface="Times New Roman"/>
                <a:ea typeface="Times New Roman"/>
                <a:cs typeface="Times New Roman"/>
                <a:sym typeface="Times New Roman"/>
              </a:rPr>
              <a:t>Financial penalties</a:t>
            </a:r>
            <a:endParaRPr sz="1200" dirty="0"/>
          </a:p>
          <a:p>
            <a:pPr marL="388620" marR="0" lvl="1" indent="-194310" algn="l" rtl="0">
              <a:lnSpc>
                <a:spcPct val="151000"/>
              </a:lnSpc>
              <a:spcBef>
                <a:spcPts val="0"/>
              </a:spcBef>
              <a:spcAft>
                <a:spcPts val="0"/>
              </a:spcAft>
              <a:buClr>
                <a:srgbClr val="4A7DEE"/>
              </a:buClr>
              <a:buSzPts val="1800"/>
              <a:buFont typeface="Arial"/>
              <a:buChar char="•"/>
            </a:pPr>
            <a:r>
              <a:rPr lang="en-US" sz="1600" b="0" i="0" u="none" strike="noStrike" cap="none" dirty="0">
                <a:solidFill>
                  <a:srgbClr val="4A7DEE"/>
                </a:solidFill>
                <a:latin typeface="Times New Roman"/>
                <a:ea typeface="Times New Roman"/>
                <a:cs typeface="Times New Roman"/>
                <a:sym typeface="Times New Roman"/>
              </a:rPr>
              <a:t>Contract termination</a:t>
            </a:r>
            <a:endParaRPr sz="1200" dirty="0"/>
          </a:p>
          <a:p>
            <a:pPr marL="388620" marR="0" lvl="1" indent="-194310" algn="l" rtl="0">
              <a:lnSpc>
                <a:spcPct val="151000"/>
              </a:lnSpc>
              <a:spcBef>
                <a:spcPts val="0"/>
              </a:spcBef>
              <a:spcAft>
                <a:spcPts val="0"/>
              </a:spcAft>
              <a:buClr>
                <a:srgbClr val="4A7DEE"/>
              </a:buClr>
              <a:buSzPts val="1800"/>
              <a:buFont typeface="Arial"/>
              <a:buChar char="•"/>
            </a:pPr>
            <a:r>
              <a:rPr lang="en-US" sz="1600" b="0" i="0" u="none" strike="noStrike" cap="none" dirty="0">
                <a:solidFill>
                  <a:srgbClr val="4A7DEE"/>
                </a:solidFill>
                <a:latin typeface="Times New Roman"/>
                <a:ea typeface="Times New Roman"/>
                <a:cs typeface="Times New Roman"/>
                <a:sym typeface="Times New Roman"/>
              </a:rPr>
              <a:t>Reputational damage</a:t>
            </a:r>
            <a:endParaRPr sz="1200" dirty="0"/>
          </a:p>
          <a:p>
            <a:pPr marL="388620" marR="0" lvl="1" indent="-194310" algn="l" rtl="0">
              <a:lnSpc>
                <a:spcPct val="151000"/>
              </a:lnSpc>
              <a:spcBef>
                <a:spcPts val="0"/>
              </a:spcBef>
              <a:spcAft>
                <a:spcPts val="0"/>
              </a:spcAft>
              <a:buClr>
                <a:srgbClr val="4A7DEE"/>
              </a:buClr>
              <a:buSzPts val="1800"/>
              <a:buFont typeface="Arial"/>
              <a:buChar char="•"/>
            </a:pPr>
            <a:r>
              <a:rPr lang="en-US" sz="1600" b="0" i="0" u="none" strike="noStrike" cap="none" dirty="0">
                <a:solidFill>
                  <a:srgbClr val="4A7DEE"/>
                </a:solidFill>
                <a:latin typeface="Times New Roman"/>
                <a:ea typeface="Times New Roman"/>
                <a:cs typeface="Times New Roman"/>
                <a:sym typeface="Times New Roman"/>
              </a:rPr>
              <a:t>Loss of future business opportunities</a:t>
            </a:r>
            <a:endParaRPr sz="1200" dirty="0"/>
          </a:p>
          <a:p>
            <a:pPr marL="388620" marR="0" lvl="1" indent="-194310" algn="l" rtl="0">
              <a:lnSpc>
                <a:spcPct val="151000"/>
              </a:lnSpc>
              <a:spcBef>
                <a:spcPts val="0"/>
              </a:spcBef>
              <a:spcAft>
                <a:spcPts val="0"/>
              </a:spcAft>
              <a:buClr>
                <a:srgbClr val="4A7DEE"/>
              </a:buClr>
              <a:buSzPts val="1800"/>
              <a:buFont typeface="Arial"/>
              <a:buChar char="•"/>
            </a:pPr>
            <a:r>
              <a:rPr lang="en-US" sz="1600" b="0" i="0" u="none" strike="noStrike" cap="none" dirty="0">
                <a:solidFill>
                  <a:srgbClr val="4A7DEE"/>
                </a:solidFill>
                <a:latin typeface="Times New Roman"/>
                <a:ea typeface="Times New Roman"/>
                <a:cs typeface="Times New Roman"/>
                <a:sym typeface="Times New Roman"/>
              </a:rPr>
              <a:t>Delays and disruptions</a:t>
            </a:r>
            <a:endParaRPr sz="1200" dirty="0"/>
          </a:p>
          <a:p>
            <a:pPr marL="388620" marR="0" lvl="1" indent="-194310" algn="l" rtl="0">
              <a:lnSpc>
                <a:spcPct val="151000"/>
              </a:lnSpc>
              <a:spcBef>
                <a:spcPts val="0"/>
              </a:spcBef>
              <a:spcAft>
                <a:spcPts val="0"/>
              </a:spcAft>
              <a:buClr>
                <a:srgbClr val="4A7DEE"/>
              </a:buClr>
              <a:buSzPts val="1800"/>
              <a:buFont typeface="Arial"/>
              <a:buChar char="•"/>
            </a:pPr>
            <a:r>
              <a:rPr lang="en-US" sz="1600" b="0" i="0" u="none" strike="noStrike" cap="none" dirty="0">
                <a:solidFill>
                  <a:srgbClr val="4A7DEE"/>
                </a:solidFill>
                <a:latin typeface="Times New Roman"/>
                <a:ea typeface="Times New Roman"/>
                <a:cs typeface="Times New Roman"/>
                <a:sym typeface="Times New Roman"/>
              </a:rPr>
              <a:t>Cost overruns</a:t>
            </a:r>
            <a:endParaRPr sz="1200" dirty="0"/>
          </a:p>
          <a:p>
            <a:pPr marL="388620" marR="0" lvl="1" indent="-194310" algn="l" rtl="0">
              <a:lnSpc>
                <a:spcPct val="151000"/>
              </a:lnSpc>
              <a:spcBef>
                <a:spcPts val="0"/>
              </a:spcBef>
              <a:spcAft>
                <a:spcPts val="0"/>
              </a:spcAft>
              <a:buClr>
                <a:srgbClr val="4A7DEE"/>
              </a:buClr>
              <a:buSzPts val="1800"/>
              <a:buFont typeface="Arial"/>
              <a:buChar char="•"/>
            </a:pPr>
            <a:r>
              <a:rPr lang="en-US" sz="1600" b="0" i="0" u="none" strike="noStrike" cap="none" dirty="0">
                <a:solidFill>
                  <a:srgbClr val="4A7DEE"/>
                </a:solidFill>
                <a:latin typeface="Times New Roman"/>
                <a:ea typeface="Times New Roman"/>
                <a:cs typeface="Times New Roman"/>
                <a:sym typeface="Times New Roman"/>
              </a:rPr>
              <a:t>Impact on project timelines and budgets</a:t>
            </a:r>
            <a:endParaRPr sz="1200" dirty="0"/>
          </a:p>
          <a:p>
            <a:pPr marL="388620" marR="0" lvl="1" indent="-194310" algn="l" rtl="0">
              <a:lnSpc>
                <a:spcPct val="151000"/>
              </a:lnSpc>
              <a:spcBef>
                <a:spcPts val="0"/>
              </a:spcBef>
              <a:spcAft>
                <a:spcPts val="0"/>
              </a:spcAft>
              <a:buClr>
                <a:srgbClr val="4A7DEE"/>
              </a:buClr>
              <a:buSzPts val="1800"/>
              <a:buFont typeface="Arial"/>
              <a:buChar char="•"/>
            </a:pPr>
            <a:r>
              <a:rPr lang="en-US" sz="1600" b="0" i="0" u="none" strike="noStrike" cap="none" dirty="0">
                <a:solidFill>
                  <a:srgbClr val="4A7DEE"/>
                </a:solidFill>
                <a:latin typeface="Times New Roman"/>
                <a:ea typeface="Times New Roman"/>
                <a:cs typeface="Times New Roman"/>
                <a:sym typeface="Times New Roman"/>
              </a:rPr>
              <a:t>Harm to contractor's reputation</a:t>
            </a:r>
            <a:endParaRPr sz="1200" dirty="0"/>
          </a:p>
          <a:p>
            <a:pPr marL="388620" marR="0" lvl="1" indent="-194310" algn="l" rtl="0">
              <a:lnSpc>
                <a:spcPct val="151000"/>
              </a:lnSpc>
              <a:spcBef>
                <a:spcPts val="0"/>
              </a:spcBef>
              <a:spcAft>
                <a:spcPts val="0"/>
              </a:spcAft>
              <a:buClr>
                <a:srgbClr val="4A7DEE"/>
              </a:buClr>
              <a:buSzPts val="1800"/>
              <a:buFont typeface="Arial"/>
              <a:buChar char="•"/>
            </a:pPr>
            <a:r>
              <a:rPr lang="en-US" sz="1600" b="0" i="0" u="none" strike="noStrike" cap="none" dirty="0">
                <a:solidFill>
                  <a:srgbClr val="4A7DEE"/>
                </a:solidFill>
                <a:latin typeface="Times New Roman"/>
                <a:ea typeface="Times New Roman"/>
                <a:cs typeface="Times New Roman"/>
                <a:sym typeface="Times New Roman"/>
              </a:rPr>
              <a:t>Negative publicity</a:t>
            </a:r>
            <a:endParaRPr sz="1200" dirty="0"/>
          </a:p>
          <a:p>
            <a:pPr marL="388620" marR="0" lvl="1" indent="-194310" algn="l" rtl="0">
              <a:lnSpc>
                <a:spcPct val="151000"/>
              </a:lnSpc>
              <a:spcBef>
                <a:spcPts val="0"/>
              </a:spcBef>
              <a:spcAft>
                <a:spcPts val="0"/>
              </a:spcAft>
              <a:buClr>
                <a:srgbClr val="4A7DEE"/>
              </a:buClr>
              <a:buSzPts val="1800"/>
              <a:buFont typeface="Arial"/>
              <a:buChar char="•"/>
            </a:pPr>
            <a:r>
              <a:rPr lang="en-US" sz="1600" b="0" i="0" u="none" strike="noStrike" cap="none" dirty="0">
                <a:solidFill>
                  <a:srgbClr val="4A7DEE"/>
                </a:solidFill>
                <a:latin typeface="Times New Roman"/>
                <a:ea typeface="Times New Roman"/>
                <a:cs typeface="Times New Roman"/>
                <a:sym typeface="Times New Roman"/>
              </a:rPr>
              <a:t>Environmental violations</a:t>
            </a:r>
            <a:endParaRPr sz="1200" dirty="0"/>
          </a:p>
          <a:p>
            <a:pPr marL="388620" marR="0" lvl="1" indent="-194310" algn="l" rtl="0">
              <a:lnSpc>
                <a:spcPct val="151000"/>
              </a:lnSpc>
              <a:spcBef>
                <a:spcPts val="0"/>
              </a:spcBef>
              <a:spcAft>
                <a:spcPts val="0"/>
              </a:spcAft>
              <a:buClr>
                <a:srgbClr val="4A7DEE"/>
              </a:buClr>
              <a:buSzPts val="1800"/>
              <a:buFont typeface="Arial"/>
              <a:buChar char="•"/>
            </a:pPr>
            <a:r>
              <a:rPr lang="en-US" sz="1600" b="0" i="0" u="none" strike="noStrike" cap="none" dirty="0">
                <a:solidFill>
                  <a:srgbClr val="4A7DEE"/>
                </a:solidFill>
                <a:latin typeface="Times New Roman"/>
                <a:ea typeface="Times New Roman"/>
                <a:cs typeface="Times New Roman"/>
                <a:sym typeface="Times New Roman"/>
              </a:rPr>
              <a:t>Disorders within the supply chain</a:t>
            </a:r>
            <a:endParaRPr sz="1200" dirty="0"/>
          </a:p>
          <a:p>
            <a:pPr marL="388620" marR="0" lvl="1" indent="-194310" algn="l" rtl="0">
              <a:lnSpc>
                <a:spcPct val="151000"/>
              </a:lnSpc>
              <a:spcBef>
                <a:spcPts val="0"/>
              </a:spcBef>
              <a:spcAft>
                <a:spcPts val="0"/>
              </a:spcAft>
              <a:buClr>
                <a:srgbClr val="4A7DEE"/>
              </a:buClr>
              <a:buSzPts val="1800"/>
              <a:buFont typeface="Arial"/>
              <a:buChar char="•"/>
            </a:pPr>
            <a:r>
              <a:rPr lang="en-US" sz="1600" b="0" i="0" u="none" strike="noStrike" cap="none" dirty="0">
                <a:solidFill>
                  <a:srgbClr val="4A7DEE"/>
                </a:solidFill>
                <a:latin typeface="Times New Roman"/>
                <a:ea typeface="Times New Roman"/>
                <a:cs typeface="Times New Roman"/>
                <a:sym typeface="Times New Roman"/>
              </a:rPr>
              <a:t>Project delays</a:t>
            </a:r>
            <a:endParaRPr sz="1200" dirty="0"/>
          </a:p>
          <a:p>
            <a:pPr marL="388620" marR="0" lvl="1" indent="-194310" algn="l" rtl="0">
              <a:lnSpc>
                <a:spcPct val="151000"/>
              </a:lnSpc>
              <a:spcBef>
                <a:spcPts val="0"/>
              </a:spcBef>
              <a:spcAft>
                <a:spcPts val="0"/>
              </a:spcAft>
              <a:buClr>
                <a:srgbClr val="4A7DEE"/>
              </a:buClr>
              <a:buSzPts val="1800"/>
              <a:buFont typeface="Arial"/>
              <a:buChar char="•"/>
            </a:pPr>
            <a:r>
              <a:rPr lang="en-US" sz="1600" b="0" i="0" u="none" strike="noStrike" cap="none" dirty="0">
                <a:solidFill>
                  <a:srgbClr val="4A7DEE"/>
                </a:solidFill>
                <a:latin typeface="Times New Roman"/>
                <a:ea typeface="Times New Roman"/>
                <a:cs typeface="Times New Roman"/>
                <a:sym typeface="Times New Roman"/>
              </a:rPr>
              <a:t>Customer dissatisfaction</a:t>
            </a:r>
            <a:endParaRPr sz="1200" dirty="0"/>
          </a:p>
          <a:p>
            <a:pPr marL="388620" marR="0" lvl="1" indent="-194310" algn="l" rtl="0">
              <a:lnSpc>
                <a:spcPct val="151000"/>
              </a:lnSpc>
              <a:spcBef>
                <a:spcPts val="0"/>
              </a:spcBef>
              <a:spcAft>
                <a:spcPts val="0"/>
              </a:spcAft>
              <a:buClr>
                <a:srgbClr val="4A7DEE"/>
              </a:buClr>
              <a:buSzPts val="1800"/>
              <a:buFont typeface="Arial"/>
              <a:buChar char="•"/>
            </a:pPr>
            <a:r>
              <a:rPr lang="en-US" sz="1600" b="0" i="0" u="none" strike="noStrike" cap="none" dirty="0">
                <a:solidFill>
                  <a:srgbClr val="4A7DEE"/>
                </a:solidFill>
                <a:latin typeface="Times New Roman"/>
                <a:ea typeface="Times New Roman"/>
                <a:cs typeface="Times New Roman"/>
                <a:sym typeface="Times New Roman"/>
              </a:rPr>
              <a:t>Financial losses</a:t>
            </a:r>
            <a:endParaRPr sz="1200" dirty="0"/>
          </a:p>
          <a:p>
            <a:pPr marL="388620" marR="0" lvl="1" indent="-194310" algn="l" rtl="0">
              <a:lnSpc>
                <a:spcPct val="151000"/>
              </a:lnSpc>
              <a:spcBef>
                <a:spcPts val="0"/>
              </a:spcBef>
              <a:spcAft>
                <a:spcPts val="0"/>
              </a:spcAft>
              <a:buClr>
                <a:srgbClr val="4A7DEE"/>
              </a:buClr>
              <a:buSzPts val="1800"/>
              <a:buFont typeface="Arial"/>
              <a:buChar char="•"/>
            </a:pPr>
            <a:r>
              <a:rPr lang="en-US" sz="1600" b="0" i="0" u="none" strike="noStrike" cap="none" dirty="0">
                <a:solidFill>
                  <a:srgbClr val="4A7DEE"/>
                </a:solidFill>
                <a:latin typeface="Times New Roman"/>
                <a:ea typeface="Times New Roman"/>
                <a:cs typeface="Times New Roman"/>
                <a:sym typeface="Times New Roman"/>
              </a:rPr>
              <a:t>Risks to data security</a:t>
            </a:r>
            <a:endParaRPr sz="1200" dirty="0"/>
          </a:p>
          <a:p>
            <a:pPr marL="388620" marR="0" lvl="1" indent="-194310" algn="l" rtl="0">
              <a:lnSpc>
                <a:spcPct val="151000"/>
              </a:lnSpc>
              <a:spcBef>
                <a:spcPts val="0"/>
              </a:spcBef>
              <a:spcAft>
                <a:spcPts val="0"/>
              </a:spcAft>
              <a:buClr>
                <a:srgbClr val="4A7DEE"/>
              </a:buClr>
              <a:buSzPts val="1800"/>
              <a:buFont typeface="Arial"/>
              <a:buChar char="•"/>
            </a:pPr>
            <a:r>
              <a:rPr lang="en-US" sz="1600" b="0" i="0" u="none" strike="noStrike" cap="none" dirty="0">
                <a:solidFill>
                  <a:srgbClr val="4A7DEE"/>
                </a:solidFill>
                <a:latin typeface="Times New Roman"/>
                <a:ea typeface="Times New Roman"/>
                <a:cs typeface="Times New Roman"/>
                <a:sym typeface="Times New Roman"/>
              </a:rPr>
              <a:t>Intellectual property concerns</a:t>
            </a:r>
            <a:endParaRPr sz="1200" dirty="0"/>
          </a:p>
          <a:p>
            <a:pPr marL="388620" marR="0" lvl="1" indent="-194310" algn="l" rtl="0">
              <a:lnSpc>
                <a:spcPct val="151000"/>
              </a:lnSpc>
              <a:spcBef>
                <a:spcPts val="0"/>
              </a:spcBef>
              <a:spcAft>
                <a:spcPts val="0"/>
              </a:spcAft>
              <a:buClr>
                <a:srgbClr val="4A7DEE"/>
              </a:buClr>
              <a:buSzPts val="1800"/>
              <a:buFont typeface="Arial"/>
              <a:buChar char="•"/>
            </a:pPr>
            <a:r>
              <a:rPr lang="en-US" sz="1600" b="0" i="0" u="none" strike="noStrike" cap="none" dirty="0">
                <a:solidFill>
                  <a:srgbClr val="4A7DEE"/>
                </a:solidFill>
                <a:latin typeface="Times New Roman"/>
                <a:ea typeface="Times New Roman"/>
                <a:cs typeface="Times New Roman"/>
                <a:sym typeface="Times New Roman"/>
              </a:rPr>
              <a:t>Data breaches</a:t>
            </a:r>
            <a:endParaRPr sz="1200" dirty="0"/>
          </a:p>
          <a:p>
            <a:pPr marL="388620" marR="0" lvl="1" indent="-194310" algn="l" rtl="0">
              <a:lnSpc>
                <a:spcPct val="151000"/>
              </a:lnSpc>
              <a:spcBef>
                <a:spcPts val="0"/>
              </a:spcBef>
              <a:spcAft>
                <a:spcPts val="0"/>
              </a:spcAft>
              <a:buClr>
                <a:srgbClr val="4A7DEE"/>
              </a:buClr>
              <a:buSzPts val="1800"/>
              <a:buFont typeface="Arial"/>
              <a:buChar char="•"/>
            </a:pPr>
            <a:r>
              <a:rPr lang="en-US" sz="1600" b="0" i="0" u="none" strike="noStrike" cap="none" dirty="0">
                <a:solidFill>
                  <a:srgbClr val="4A7DEE"/>
                </a:solidFill>
                <a:latin typeface="Times New Roman"/>
                <a:ea typeface="Times New Roman"/>
                <a:cs typeface="Times New Roman"/>
                <a:sym typeface="Times New Roman"/>
              </a:rPr>
              <a:t>Unauthorized access</a:t>
            </a:r>
            <a:endParaRPr sz="1200" dirty="0"/>
          </a:p>
        </p:txBody>
      </p:sp>
      <p:sp>
        <p:nvSpPr>
          <p:cNvPr id="197" name="Google Shape;197;p8"/>
          <p:cNvSpPr txBox="1"/>
          <p:nvPr/>
        </p:nvSpPr>
        <p:spPr>
          <a:xfrm>
            <a:off x="1512826" y="942975"/>
            <a:ext cx="7464989" cy="1997906"/>
          </a:xfrm>
          <a:prstGeom prst="rect">
            <a:avLst/>
          </a:prstGeom>
          <a:noFill/>
          <a:ln>
            <a:noFill/>
          </a:ln>
        </p:spPr>
        <p:txBody>
          <a:bodyPr spcFirstLastPara="1" wrap="square" lIns="0" tIns="0" rIns="0" bIns="0" anchor="t" anchorCtr="0">
            <a:spAutoFit/>
          </a:bodyPr>
          <a:lstStyle/>
          <a:p>
            <a:pPr marL="0" marR="0" lvl="0" indent="0" algn="ctr" rtl="0">
              <a:lnSpc>
                <a:spcPct val="128000"/>
              </a:lnSpc>
              <a:spcBef>
                <a:spcPts val="0"/>
              </a:spcBef>
              <a:spcAft>
                <a:spcPts val="0"/>
              </a:spcAft>
              <a:buNone/>
            </a:pPr>
            <a:r>
              <a:rPr lang="en-US" sz="3000" b="1" i="0" u="none" strike="noStrike" cap="none">
                <a:solidFill>
                  <a:srgbClr val="000000"/>
                </a:solidFill>
                <a:latin typeface="Times"/>
                <a:ea typeface="Times"/>
                <a:cs typeface="Times"/>
                <a:sym typeface="Times"/>
              </a:rPr>
              <a:t>COMPLIANCE CHALLENGE 3: MANAGING SUBCONTRACTORS AND SUPPLY CHAIN COMPLIANCE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0"/>
                                        <p:tgtEl>
                                          <p:spTgt spid="195"/>
                                        </p:tgtEl>
                                      </p:cBhvr>
                                    </p:animEffect>
                                  </p:childTnLst>
                                </p:cTn>
                              </p:par>
                              <p:par>
                                <p:cTn id="8" presetID="10" presetClass="entr" presetSubtype="0" fill="hold" nodeType="withEffect">
                                  <p:stCondLst>
                                    <p:cond delay="0"/>
                                  </p:stCondLst>
                                  <p:childTnLst>
                                    <p:set>
                                      <p:cBhvr>
                                        <p:cTn id="9" dur="1" fill="hold">
                                          <p:stCondLst>
                                            <p:cond delay="0"/>
                                          </p:stCondLst>
                                        </p:cTn>
                                        <p:tgtEl>
                                          <p:spTgt spid="196"/>
                                        </p:tgtEl>
                                        <p:attrNameLst>
                                          <p:attrName>style.visibility</p:attrName>
                                        </p:attrNameLst>
                                      </p:cBhvr>
                                      <p:to>
                                        <p:strVal val="visible"/>
                                      </p:to>
                                    </p:set>
                                    <p:animEffect transition="in" filter="fade">
                                      <p:cBhvr>
                                        <p:cTn id="10" dur="10"/>
                                        <p:tgtEl>
                                          <p:spTgt spid="196"/>
                                        </p:tgtEl>
                                      </p:cBhvr>
                                    </p:animEffect>
                                  </p:childTnLst>
                                </p:cTn>
                              </p:par>
                              <p:par>
                                <p:cTn id="11" presetID="10" presetClass="entr" presetSubtype="0" fill="hold" nodeType="withEffect">
                                  <p:stCondLst>
                                    <p:cond delay="0"/>
                                  </p:stCondLst>
                                  <p:childTnLst>
                                    <p:set>
                                      <p:cBhvr>
                                        <p:cTn id="12" dur="1" fill="hold">
                                          <p:stCondLst>
                                            <p:cond delay="0"/>
                                          </p:stCondLst>
                                        </p:cTn>
                                        <p:tgtEl>
                                          <p:spTgt spid="188"/>
                                        </p:tgtEl>
                                        <p:attrNameLst>
                                          <p:attrName>style.visibility</p:attrName>
                                        </p:attrNameLst>
                                      </p:cBhvr>
                                      <p:to>
                                        <p:strVal val="visible"/>
                                      </p:to>
                                    </p:set>
                                    <p:animEffect transition="in" filter="fade">
                                      <p:cBhvr>
                                        <p:cTn id="13"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Shape 201"/>
        <p:cNvGrpSpPr/>
        <p:nvPr/>
      </p:nvGrpSpPr>
      <p:grpSpPr>
        <a:xfrm>
          <a:off x="0" y="0"/>
          <a:ext cx="0" cy="0"/>
          <a:chOff x="0" y="0"/>
          <a:chExt cx="0" cy="0"/>
        </a:xfrm>
      </p:grpSpPr>
      <p:pic>
        <p:nvPicPr>
          <p:cNvPr id="202" name="Google Shape;202;p9"/>
          <p:cNvPicPr preferRelativeResize="0"/>
          <p:nvPr/>
        </p:nvPicPr>
        <p:blipFill rotWithShape="1">
          <a:blip r:embed="rId3">
            <a:alphaModFix/>
          </a:blip>
          <a:srcRect l="6520" t="17504" r="6519" b="891"/>
          <a:stretch/>
        </p:blipFill>
        <p:spPr>
          <a:xfrm>
            <a:off x="19050" y="4645099"/>
            <a:ext cx="18288000" cy="5641901"/>
          </a:xfrm>
          <a:prstGeom prst="rect">
            <a:avLst/>
          </a:prstGeom>
          <a:noFill/>
          <a:ln>
            <a:noFill/>
          </a:ln>
        </p:spPr>
      </p:pic>
      <p:pic>
        <p:nvPicPr>
          <p:cNvPr id="203" name="Google Shape;203;p9"/>
          <p:cNvPicPr preferRelativeResize="0"/>
          <p:nvPr/>
        </p:nvPicPr>
        <p:blipFill rotWithShape="1">
          <a:blip r:embed="rId4">
            <a:alphaModFix/>
          </a:blip>
          <a:srcRect t="2812" b="2811"/>
          <a:stretch/>
        </p:blipFill>
        <p:spPr>
          <a:xfrm>
            <a:off x="0" y="0"/>
            <a:ext cx="18288000" cy="4408313"/>
          </a:xfrm>
          <a:prstGeom prst="rect">
            <a:avLst/>
          </a:prstGeom>
          <a:noFill/>
          <a:ln>
            <a:noFill/>
          </a:ln>
        </p:spPr>
      </p:pic>
      <p:cxnSp>
        <p:nvCxnSpPr>
          <p:cNvPr id="204" name="Google Shape;204;p9"/>
          <p:cNvCxnSpPr/>
          <p:nvPr/>
        </p:nvCxnSpPr>
        <p:spPr>
          <a:xfrm rot="10800000">
            <a:off x="15107780" y="1028700"/>
            <a:ext cx="0" cy="973508"/>
          </a:xfrm>
          <a:prstGeom prst="straightConnector1">
            <a:avLst/>
          </a:prstGeom>
          <a:noFill/>
          <a:ln w="38100" cap="flat" cmpd="sng">
            <a:solidFill>
              <a:srgbClr val="FFFFFF"/>
            </a:solidFill>
            <a:prstDash val="solid"/>
            <a:round/>
            <a:headEnd type="none" w="sm" len="sm"/>
            <a:tailEnd type="none" w="sm" len="sm"/>
          </a:ln>
        </p:spPr>
      </p:cxnSp>
      <p:cxnSp>
        <p:nvCxnSpPr>
          <p:cNvPr id="205" name="Google Shape;205;p9"/>
          <p:cNvCxnSpPr/>
          <p:nvPr/>
        </p:nvCxnSpPr>
        <p:spPr>
          <a:xfrm>
            <a:off x="4720855" y="6472007"/>
            <a:ext cx="0" cy="777842"/>
          </a:xfrm>
          <a:prstGeom prst="straightConnector1">
            <a:avLst/>
          </a:prstGeom>
          <a:noFill/>
          <a:ln w="38100" cap="rnd" cmpd="sng">
            <a:solidFill>
              <a:srgbClr val="FFFFFF"/>
            </a:solidFill>
            <a:prstDash val="dot"/>
            <a:round/>
            <a:headEnd type="none" w="sm" len="sm"/>
            <a:tailEnd type="triangle" w="med" len="med"/>
          </a:ln>
        </p:spPr>
      </p:cxnSp>
      <p:cxnSp>
        <p:nvCxnSpPr>
          <p:cNvPr id="206" name="Google Shape;206;p9"/>
          <p:cNvCxnSpPr/>
          <p:nvPr/>
        </p:nvCxnSpPr>
        <p:spPr>
          <a:xfrm>
            <a:off x="13567141" y="6472007"/>
            <a:ext cx="0" cy="777842"/>
          </a:xfrm>
          <a:prstGeom prst="straightConnector1">
            <a:avLst/>
          </a:prstGeom>
          <a:noFill/>
          <a:ln w="38100" cap="rnd" cmpd="sng">
            <a:solidFill>
              <a:srgbClr val="FFFFFF"/>
            </a:solidFill>
            <a:prstDash val="dot"/>
            <a:round/>
            <a:headEnd type="none" w="sm" len="sm"/>
            <a:tailEnd type="triangle" w="med" len="med"/>
          </a:ln>
        </p:spPr>
      </p:cxnSp>
      <p:pic>
        <p:nvPicPr>
          <p:cNvPr id="207" name="Google Shape;207;p9"/>
          <p:cNvPicPr preferRelativeResize="0"/>
          <p:nvPr/>
        </p:nvPicPr>
        <p:blipFill rotWithShape="1">
          <a:blip r:embed="rId5">
            <a:alphaModFix/>
          </a:blip>
          <a:srcRect l="21885" t="27756" r="21351" b="25620"/>
          <a:stretch/>
        </p:blipFill>
        <p:spPr>
          <a:xfrm>
            <a:off x="16137296" y="1028700"/>
            <a:ext cx="1122004" cy="921535"/>
          </a:xfrm>
          <a:prstGeom prst="rect">
            <a:avLst/>
          </a:prstGeom>
          <a:noFill/>
          <a:ln>
            <a:noFill/>
          </a:ln>
        </p:spPr>
      </p:pic>
      <p:pic>
        <p:nvPicPr>
          <p:cNvPr id="208" name="Google Shape;208;p9"/>
          <p:cNvPicPr preferRelativeResize="0"/>
          <p:nvPr/>
        </p:nvPicPr>
        <p:blipFill rotWithShape="1">
          <a:blip r:embed="rId6">
            <a:alphaModFix/>
          </a:blip>
          <a:srcRect/>
          <a:stretch/>
        </p:blipFill>
        <p:spPr>
          <a:xfrm>
            <a:off x="3474030" y="2595364"/>
            <a:ext cx="2455550" cy="1678983"/>
          </a:xfrm>
          <a:prstGeom prst="rect">
            <a:avLst/>
          </a:prstGeom>
          <a:noFill/>
          <a:ln>
            <a:noFill/>
          </a:ln>
        </p:spPr>
      </p:pic>
      <p:pic>
        <p:nvPicPr>
          <p:cNvPr id="209" name="Google Shape;209;p9"/>
          <p:cNvPicPr preferRelativeResize="0"/>
          <p:nvPr/>
        </p:nvPicPr>
        <p:blipFill rotWithShape="1">
          <a:blip r:embed="rId7">
            <a:alphaModFix/>
          </a:blip>
          <a:srcRect/>
          <a:stretch/>
        </p:blipFill>
        <p:spPr>
          <a:xfrm>
            <a:off x="12634834" y="2595364"/>
            <a:ext cx="1810224" cy="1678983"/>
          </a:xfrm>
          <a:prstGeom prst="rect">
            <a:avLst/>
          </a:prstGeom>
          <a:noFill/>
          <a:ln>
            <a:noFill/>
          </a:ln>
        </p:spPr>
      </p:pic>
      <p:sp>
        <p:nvSpPr>
          <p:cNvPr id="210" name="Google Shape;210;p9"/>
          <p:cNvSpPr txBox="1"/>
          <p:nvPr/>
        </p:nvSpPr>
        <p:spPr>
          <a:xfrm>
            <a:off x="1379221" y="5057775"/>
            <a:ext cx="6721368" cy="1092186"/>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4A7DEE"/>
                </a:solidFill>
                <a:latin typeface="Times New Roman"/>
                <a:ea typeface="Times New Roman"/>
                <a:cs typeface="Times New Roman"/>
                <a:sym typeface="Times New Roman"/>
              </a:rPr>
              <a:t>THE IMPORTANCE OF DOCUMENTATION AND AUDIT TRAIL IN THE FEDERAL CONTRACTING INDUSTRY</a:t>
            </a:r>
            <a:endParaRPr/>
          </a:p>
        </p:txBody>
      </p:sp>
      <p:sp>
        <p:nvSpPr>
          <p:cNvPr id="211" name="Google Shape;211;p9"/>
          <p:cNvSpPr txBox="1"/>
          <p:nvPr/>
        </p:nvSpPr>
        <p:spPr>
          <a:xfrm>
            <a:off x="10397884" y="5057775"/>
            <a:ext cx="6300414" cy="1092186"/>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b="0" i="0" u="none" strike="noStrike" cap="none">
                <a:solidFill>
                  <a:srgbClr val="4A7DEE"/>
                </a:solidFill>
                <a:latin typeface="Times New Roman"/>
                <a:ea typeface="Times New Roman"/>
                <a:cs typeface="Times New Roman"/>
                <a:sym typeface="Times New Roman"/>
              </a:rPr>
              <a:t>CHALLENGES FACED BY GOVERNMENT CONTRACTORS IN MAINTAINING COMPREHENSIVE RECORDS</a:t>
            </a:r>
            <a:endParaRPr/>
          </a:p>
        </p:txBody>
      </p:sp>
      <p:sp>
        <p:nvSpPr>
          <p:cNvPr id="212" name="Google Shape;212;p9"/>
          <p:cNvSpPr txBox="1"/>
          <p:nvPr/>
        </p:nvSpPr>
        <p:spPr>
          <a:xfrm>
            <a:off x="1454171" y="7478449"/>
            <a:ext cx="6672727" cy="1395927"/>
          </a:xfrm>
          <a:prstGeom prst="rect">
            <a:avLst/>
          </a:prstGeom>
          <a:noFill/>
          <a:ln>
            <a:noFill/>
          </a:ln>
        </p:spPr>
        <p:txBody>
          <a:bodyPr spcFirstLastPara="1" wrap="square" lIns="0" tIns="0" rIns="0" bIns="0" anchor="t" anchorCtr="0">
            <a:spAutoFit/>
          </a:bodyPr>
          <a:lstStyle/>
          <a:p>
            <a:pPr marL="0" marR="0" lvl="0" indent="0" algn="ctr" rtl="0">
              <a:lnSpc>
                <a:spcPct val="151000"/>
              </a:lnSpc>
              <a:spcBef>
                <a:spcPts val="0"/>
              </a:spcBef>
              <a:spcAft>
                <a:spcPts val="0"/>
              </a:spcAft>
              <a:buNone/>
            </a:pPr>
            <a:r>
              <a:rPr lang="en-US" sz="1800" b="0" i="0" u="none" strike="noStrike" cap="none">
                <a:solidFill>
                  <a:srgbClr val="FFFFFF"/>
                </a:solidFill>
                <a:latin typeface="Times New Roman"/>
                <a:ea typeface="Times New Roman"/>
                <a:cs typeface="Times New Roman"/>
                <a:sym typeface="Times New Roman"/>
              </a:rPr>
              <a:t>Documentation is essential for compliance, transparency, legal support, financial control, risk management, performance evaluation, post-award reviews, and continuity in knowledge transfer during personnel changes.</a:t>
            </a:r>
            <a:endParaRPr/>
          </a:p>
        </p:txBody>
      </p:sp>
      <p:sp>
        <p:nvSpPr>
          <p:cNvPr id="213" name="Google Shape;213;p9"/>
          <p:cNvSpPr txBox="1"/>
          <p:nvPr/>
        </p:nvSpPr>
        <p:spPr>
          <a:xfrm>
            <a:off x="10537243" y="7478449"/>
            <a:ext cx="6021695" cy="1395927"/>
          </a:xfrm>
          <a:prstGeom prst="rect">
            <a:avLst/>
          </a:prstGeom>
          <a:noFill/>
          <a:ln>
            <a:noFill/>
          </a:ln>
        </p:spPr>
        <p:txBody>
          <a:bodyPr spcFirstLastPara="1" wrap="square" lIns="0" tIns="0" rIns="0" bIns="0" anchor="t" anchorCtr="0">
            <a:spAutoFit/>
          </a:bodyPr>
          <a:lstStyle/>
          <a:p>
            <a:pPr marL="0" marR="0" lvl="0" indent="0" algn="ctr" rtl="0">
              <a:lnSpc>
                <a:spcPct val="151000"/>
              </a:lnSpc>
              <a:spcBef>
                <a:spcPts val="0"/>
              </a:spcBef>
              <a:spcAft>
                <a:spcPts val="0"/>
              </a:spcAft>
              <a:buNone/>
            </a:pPr>
            <a:r>
              <a:rPr lang="en-US" sz="1800" b="0" i="0" u="none" strike="noStrike" cap="none">
                <a:solidFill>
                  <a:srgbClr val="FFFFFF"/>
                </a:solidFill>
                <a:latin typeface="Times New Roman"/>
                <a:ea typeface="Times New Roman"/>
                <a:cs typeface="Times New Roman"/>
                <a:sym typeface="Times New Roman"/>
              </a:rPr>
              <a:t>Managing complex contract documentation is challenging due to the volume involved. Maintaining evolving regulations, retaining and securing records, and ensuring data privacy are additional hurdles.</a:t>
            </a:r>
            <a:endParaRPr/>
          </a:p>
        </p:txBody>
      </p:sp>
      <p:sp>
        <p:nvSpPr>
          <p:cNvPr id="214" name="Google Shape;214;p9"/>
          <p:cNvSpPr txBox="1"/>
          <p:nvPr/>
        </p:nvSpPr>
        <p:spPr>
          <a:xfrm>
            <a:off x="2042498" y="942975"/>
            <a:ext cx="12552487" cy="1026576"/>
          </a:xfrm>
          <a:prstGeom prst="rect">
            <a:avLst/>
          </a:prstGeom>
          <a:noFill/>
          <a:ln>
            <a:noFill/>
          </a:ln>
        </p:spPr>
        <p:txBody>
          <a:bodyPr spcFirstLastPara="1" wrap="square" lIns="0" tIns="0" rIns="0" bIns="0" anchor="t" anchorCtr="0">
            <a:spAutoFit/>
          </a:bodyPr>
          <a:lstStyle/>
          <a:p>
            <a:pPr marL="0" marR="0" lvl="0" indent="0" algn="l" rtl="0">
              <a:lnSpc>
                <a:spcPct val="128000"/>
              </a:lnSpc>
              <a:spcBef>
                <a:spcPts val="0"/>
              </a:spcBef>
              <a:spcAft>
                <a:spcPts val="0"/>
              </a:spcAft>
              <a:buNone/>
            </a:pPr>
            <a:r>
              <a:rPr lang="en-US" sz="3000" b="0" i="0" u="none" strike="noStrike" cap="none">
                <a:solidFill>
                  <a:srgbClr val="FFFFFF"/>
                </a:solidFill>
                <a:latin typeface="Times New Roman"/>
                <a:ea typeface="Times New Roman"/>
                <a:cs typeface="Times New Roman"/>
                <a:sym typeface="Times New Roman"/>
              </a:rPr>
              <a:t>COMPLIANCE CHALLENGE 4: MAINTAINING ADEQUATE DOCUMENTATION AND AUDIT TRAIL</a:t>
            </a:r>
            <a:endParaRPr/>
          </a:p>
        </p:txBody>
      </p:sp>
    </p:spTree>
  </p:cSld>
  <p:clrMapOvr>
    <a:masterClrMapping/>
  </p:clrMapOvr>
  <mc:AlternateContent xmlns:mc="http://schemas.openxmlformats.org/markup-compatibility/2006" xmlns:p14="http://schemas.microsoft.com/office/powerpoint/2010/main">
    <mc:Choice Requires="p14">
      <p:transition spd="med">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1121</Words>
  <Application>Microsoft Office PowerPoint</Application>
  <PresentationFormat>Custom</PresentationFormat>
  <Paragraphs>98</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Umer Sohail</cp:lastModifiedBy>
  <cp:revision>2</cp:revision>
  <dcterms:created xsi:type="dcterms:W3CDTF">2006-08-16T00:00:00Z</dcterms:created>
  <dcterms:modified xsi:type="dcterms:W3CDTF">2023-06-01T13:15:11Z</dcterms:modified>
</cp:coreProperties>
</file>