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Roboto Bold" panose="020B0604020202020204" charset="0"/>
      <p:regular r:id="rId31"/>
    </p:embeddedFont>
    <p:embeddedFont>
      <p:font typeface="Times New Roman" panose="02020603050405020304" pitchFamily="18" charset="0"/>
      <p:regular r:id="rId32"/>
    </p:embeddedFont>
    <p:embeddedFont>
      <p:font typeface="Times New Roman Bold" panose="02020803070505020304" pitchFamily="18"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A5036-2914-46DA-9334-538B2F7F8330}"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1AF6E-3A96-45BF-9EA0-99C4135494D3}" type="slidenum">
              <a:rPr lang="en-US" smtClean="0"/>
              <a:t>‹#›</a:t>
            </a:fld>
            <a:endParaRPr lang="en-US"/>
          </a:p>
        </p:txBody>
      </p:sp>
    </p:spTree>
    <p:extLst>
      <p:ext uri="{BB962C8B-B14F-4D97-AF65-F5344CB8AC3E}">
        <p14:creationId xmlns:p14="http://schemas.microsoft.com/office/powerpoint/2010/main" val="33346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F1AF6E-3A96-45BF-9EA0-99C4135494D3}" type="slidenum">
              <a:rPr lang="en-US" smtClean="0"/>
              <a:t>5</a:t>
            </a:fld>
            <a:endParaRPr lang="en-US"/>
          </a:p>
        </p:txBody>
      </p:sp>
    </p:spTree>
    <p:extLst>
      <p:ext uri="{BB962C8B-B14F-4D97-AF65-F5344CB8AC3E}">
        <p14:creationId xmlns:p14="http://schemas.microsoft.com/office/powerpoint/2010/main" val="22637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F1AF6E-3A96-45BF-9EA0-99C4135494D3}" type="slidenum">
              <a:rPr lang="en-US" smtClean="0"/>
              <a:t>19</a:t>
            </a:fld>
            <a:endParaRPr lang="en-US"/>
          </a:p>
        </p:txBody>
      </p:sp>
    </p:spTree>
    <p:extLst>
      <p:ext uri="{BB962C8B-B14F-4D97-AF65-F5344CB8AC3E}">
        <p14:creationId xmlns:p14="http://schemas.microsoft.com/office/powerpoint/2010/main" val="2086110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svg"/><Relationship Id="rId7" Type="http://schemas.openxmlformats.org/officeDocument/2006/relationships/image" Target="../media/image46.svg"/><Relationship Id="rId12"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png"/><Relationship Id="rId5" Type="http://schemas.openxmlformats.org/officeDocument/2006/relationships/image" Target="../media/image44.svg"/><Relationship Id="rId10" Type="http://schemas.openxmlformats.org/officeDocument/2006/relationships/image" Target="../media/image48.svg"/><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hyperlink" Target="https://netsuite.folio3.com/products/payment-system-connectors/"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netsuite.folio3.com/products/marketplace-connectors/" TargetMode="Externa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netsuite.folio3.com/products/ecommerce-connectors/" TargetMode="External"/><Relationship Id="rId10" Type="http://schemas.openxmlformats.org/officeDocument/2006/relationships/image" Target="../media/image53.jpeg"/><Relationship Id="rId4" Type="http://schemas.openxmlformats.org/officeDocument/2006/relationships/image" Target="../media/image5.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57.sv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25.svg"/><Relationship Id="rId9"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9.sv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0.svg"/><Relationship Id="rId7" Type="http://schemas.openxmlformats.org/officeDocument/2006/relationships/image" Target="../media/image61.png"/><Relationship Id="rId12"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5.png"/><Relationship Id="rId7"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73.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jpe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svg"/><Relationship Id="rId10" Type="http://schemas.openxmlformats.org/officeDocument/2006/relationships/image" Target="../media/image31.svg"/><Relationship Id="rId4" Type="http://schemas.openxmlformats.org/officeDocument/2006/relationships/image" Target="../media/image1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13827" y="-248630"/>
            <a:ext cx="8681329" cy="1078426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092" y="7365586"/>
            <a:ext cx="12832964" cy="303325"/>
          </a:xfrm>
          <a:prstGeom prst="rect">
            <a:avLst/>
          </a:prstGeom>
        </p:spPr>
      </p:pic>
      <p:sp>
        <p:nvSpPr>
          <p:cNvPr id="4" name="TextBox 4"/>
          <p:cNvSpPr txBox="1"/>
          <p:nvPr/>
        </p:nvSpPr>
        <p:spPr>
          <a:xfrm>
            <a:off x="1028700" y="6203532"/>
            <a:ext cx="9657581" cy="815956"/>
          </a:xfrm>
          <a:prstGeom prst="rect">
            <a:avLst/>
          </a:prstGeom>
        </p:spPr>
        <p:txBody>
          <a:bodyPr lIns="0" tIns="0" rIns="0" bIns="0" rtlCol="0" anchor="t">
            <a:spAutoFit/>
          </a:bodyPr>
          <a:lstStyle/>
          <a:p>
            <a:pPr>
              <a:lnSpc>
                <a:spcPts val="5500"/>
              </a:lnSpc>
            </a:pPr>
            <a:r>
              <a:rPr lang="en-US" sz="5000" dirty="0">
                <a:solidFill>
                  <a:srgbClr val="18072B"/>
                </a:solidFill>
                <a:latin typeface="Times New Roman"/>
              </a:rPr>
              <a:t>With NetSuite Connectors</a:t>
            </a:r>
          </a:p>
        </p:txBody>
      </p:sp>
      <p:sp>
        <p:nvSpPr>
          <p:cNvPr id="5" name="TextBox 5"/>
          <p:cNvSpPr txBox="1"/>
          <p:nvPr/>
        </p:nvSpPr>
        <p:spPr>
          <a:xfrm>
            <a:off x="960447" y="4284066"/>
            <a:ext cx="12248937" cy="1630518"/>
          </a:xfrm>
          <a:prstGeom prst="rect">
            <a:avLst/>
          </a:prstGeom>
        </p:spPr>
        <p:txBody>
          <a:bodyPr lIns="0" tIns="0" rIns="0" bIns="0" rtlCol="0" anchor="t">
            <a:spAutoFit/>
          </a:bodyPr>
          <a:lstStyle/>
          <a:p>
            <a:pPr>
              <a:lnSpc>
                <a:spcPts val="5940"/>
              </a:lnSpc>
            </a:pPr>
            <a:r>
              <a:rPr lang="en-US" sz="5400" dirty="0">
                <a:solidFill>
                  <a:srgbClr val="18072B"/>
                </a:solidFill>
                <a:latin typeface="Times New Roman Bold"/>
              </a:rPr>
              <a:t>Improve Financial Performance To Boost Business Performance </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6489" y="2549968"/>
            <a:ext cx="6873872" cy="162473"/>
          </a:xfrm>
          <a:prstGeom prst="rect">
            <a:avLst/>
          </a:prstGeom>
        </p:spPr>
      </p:pic>
      <p:pic>
        <p:nvPicPr>
          <p:cNvPr id="7" name="Picture 7"/>
          <p:cNvPicPr>
            <a:picLocks noChangeAspect="1"/>
          </p:cNvPicPr>
          <p:nvPr/>
        </p:nvPicPr>
        <p:blipFill>
          <a:blip r:embed="rId6"/>
          <a:srcRect l="13998" t="26088" r="15907" b="21634"/>
          <a:stretch>
            <a:fillRect/>
          </a:stretch>
        </p:blipFill>
        <p:spPr>
          <a:xfrm>
            <a:off x="1163916" y="1101245"/>
            <a:ext cx="1469934" cy="10962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500" fill="hold"/>
                                        <p:tgtEl>
                                          <p:spTgt spid="4"/>
                                        </p:tgtEl>
                                        <p:attrNameLst>
                                          <p:attrName>fillcolor</p:attrName>
                                        </p:attrNameLst>
                                      </p:cBhvr>
                                      <p:to>
                                        <a:schemeClr val="accent2"/>
                                      </p:to>
                                    </p:animClr>
                                    <p:set>
                                      <p:cBhvr>
                                        <p:cTn id="7" dur="1500" fill="hold"/>
                                        <p:tgtEl>
                                          <p:spTgt spid="4"/>
                                        </p:tgtEl>
                                        <p:attrNameLst>
                                          <p:attrName>fill.type</p:attrName>
                                        </p:attrNameLst>
                                      </p:cBhvr>
                                      <p:to>
                                        <p:strVal val="solid"/>
                                      </p:to>
                                    </p:set>
                                    <p:set>
                                      <p:cBhvr>
                                        <p:cTn id="8" dur="15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36" r="15918"/>
          <a:stretch>
            <a:fillRect/>
          </a:stretch>
        </p:blipFill>
        <p:spPr>
          <a:xfrm>
            <a:off x="-592217" y="8293384"/>
            <a:ext cx="19837040" cy="9461966"/>
          </a:xfrm>
          <a:prstGeom prst="rect">
            <a:avLst/>
          </a:prstGeom>
        </p:spPr>
      </p:pic>
      <p:grpSp>
        <p:nvGrpSpPr>
          <p:cNvPr id="4" name="Group 4"/>
          <p:cNvGrpSpPr/>
          <p:nvPr/>
        </p:nvGrpSpPr>
        <p:grpSpPr>
          <a:xfrm>
            <a:off x="3113234" y="1649394"/>
            <a:ext cx="12061532" cy="5941877"/>
            <a:chOff x="0" y="0"/>
            <a:chExt cx="3176700" cy="1564939"/>
          </a:xfrm>
        </p:grpSpPr>
        <p:sp>
          <p:nvSpPr>
            <p:cNvPr id="5" name="Freeform 5"/>
            <p:cNvSpPr/>
            <p:nvPr/>
          </p:nvSpPr>
          <p:spPr>
            <a:xfrm>
              <a:off x="0" y="0"/>
              <a:ext cx="3176700" cy="1564939"/>
            </a:xfrm>
            <a:custGeom>
              <a:avLst/>
              <a:gdLst/>
              <a:ahLst/>
              <a:cxnLst/>
              <a:rect l="l" t="t" r="r" b="b"/>
              <a:pathLst>
                <a:path w="3176700" h="1564939">
                  <a:moveTo>
                    <a:pt x="0" y="0"/>
                  </a:moveTo>
                  <a:lnTo>
                    <a:pt x="3176700" y="0"/>
                  </a:lnTo>
                  <a:lnTo>
                    <a:pt x="3176700" y="1564939"/>
                  </a:lnTo>
                  <a:lnTo>
                    <a:pt x="0" y="1564939"/>
                  </a:lnTo>
                  <a:close/>
                </a:path>
              </a:pathLst>
            </a:custGeom>
            <a:solidFill>
              <a:srgbClr val="FFFFFF">
                <a:alpha val="14902"/>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250"/>
                </a:lnSpc>
              </a:pPr>
              <a:endParaRPr/>
            </a:p>
          </p:txBody>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3994" y="4788612"/>
            <a:ext cx="4033394" cy="9533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92315" y="612415"/>
            <a:ext cx="559181" cy="296366"/>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79299" y="6908826"/>
            <a:ext cx="4033394" cy="95335"/>
          </a:xfrm>
          <a:prstGeom prst="rect">
            <a:avLst/>
          </a:prstGeom>
        </p:spPr>
      </p:pic>
      <p:pic>
        <p:nvPicPr>
          <p:cNvPr id="10" name="Picture 10"/>
          <p:cNvPicPr>
            <a:picLocks noChangeAspect="1"/>
          </p:cNvPicPr>
          <p:nvPr/>
        </p:nvPicPr>
        <p:blipFill>
          <a:blip r:embed="rId9"/>
          <a:srcRect l="13998" t="26088" r="15907" b="21634"/>
          <a:stretch>
            <a:fillRect/>
          </a:stretch>
        </p:blipFill>
        <p:spPr>
          <a:xfrm>
            <a:off x="1163916" y="1101245"/>
            <a:ext cx="1469934" cy="1096298"/>
          </a:xfrm>
          <a:prstGeom prst="rect">
            <a:avLst/>
          </a:prstGeom>
        </p:spPr>
      </p:pic>
      <p:sp>
        <p:nvSpPr>
          <p:cNvPr id="11" name="TextBox 11"/>
          <p:cNvSpPr txBox="1"/>
          <p:nvPr/>
        </p:nvSpPr>
        <p:spPr>
          <a:xfrm>
            <a:off x="3492157" y="2670587"/>
            <a:ext cx="4677069" cy="1499560"/>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Times New Roman"/>
              </a:rPr>
              <a:t>Integrated data enables analysis, tracking of key financial metrics, and data-driven decision-making. Fashion retailers gain proactive financial management, cost control, and strategic planning capabilities.</a:t>
            </a:r>
          </a:p>
        </p:txBody>
      </p:sp>
      <p:sp>
        <p:nvSpPr>
          <p:cNvPr id="12" name="TextBox 12"/>
          <p:cNvSpPr txBox="1"/>
          <p:nvPr/>
        </p:nvSpPr>
        <p:spPr>
          <a:xfrm>
            <a:off x="3492157" y="2100035"/>
            <a:ext cx="4677069" cy="436804"/>
          </a:xfrm>
          <a:prstGeom prst="rect">
            <a:avLst/>
          </a:prstGeom>
        </p:spPr>
        <p:txBody>
          <a:bodyPr lIns="0" tIns="0" rIns="0" bIns="0" rtlCol="0" anchor="t">
            <a:spAutoFit/>
          </a:bodyPr>
          <a:lstStyle/>
          <a:p>
            <a:pPr algn="ctr">
              <a:lnSpc>
                <a:spcPts val="3219"/>
              </a:lnSpc>
              <a:spcBef>
                <a:spcPct val="0"/>
              </a:spcBef>
            </a:pPr>
            <a:r>
              <a:rPr lang="en-US" sz="2299" dirty="0">
                <a:solidFill>
                  <a:srgbClr val="FFFFFF"/>
                </a:solidFill>
                <a:latin typeface="Times New Roman"/>
              </a:rPr>
              <a:t>Enhanced Financial Visibility</a:t>
            </a:r>
          </a:p>
        </p:txBody>
      </p:sp>
      <p:sp>
        <p:nvSpPr>
          <p:cNvPr id="13" name="TextBox 13"/>
          <p:cNvSpPr txBox="1"/>
          <p:nvPr/>
        </p:nvSpPr>
        <p:spPr>
          <a:xfrm>
            <a:off x="10157462" y="5191969"/>
            <a:ext cx="4677069" cy="909134"/>
          </a:xfrm>
          <a:prstGeom prst="rect">
            <a:avLst/>
          </a:prstGeom>
        </p:spPr>
        <p:txBody>
          <a:bodyPr lIns="0" tIns="0" rIns="0" bIns="0" rtlCol="0" anchor="t">
            <a:spAutoFit/>
          </a:bodyPr>
          <a:lstStyle/>
          <a:p>
            <a:pPr algn="ctr">
              <a:lnSpc>
                <a:spcPts val="2379"/>
              </a:lnSpc>
              <a:spcBef>
                <a:spcPct val="0"/>
              </a:spcBef>
            </a:pPr>
            <a:r>
              <a:rPr lang="en-US" sz="1699" dirty="0">
                <a:solidFill>
                  <a:srgbClr val="FFFFFF"/>
                </a:solidFill>
                <a:latin typeface="Times New Roman"/>
              </a:rPr>
              <a:t>NetSuite Connectors simplify financial reporting and compliance, automating data consolidation and ensuring accuracy. </a:t>
            </a:r>
          </a:p>
        </p:txBody>
      </p:sp>
      <p:sp>
        <p:nvSpPr>
          <p:cNvPr id="14" name="TextBox 14"/>
          <p:cNvSpPr txBox="1"/>
          <p:nvPr/>
        </p:nvSpPr>
        <p:spPr>
          <a:xfrm>
            <a:off x="10157462" y="4621417"/>
            <a:ext cx="4677069" cy="436804"/>
          </a:xfrm>
          <a:prstGeom prst="rect">
            <a:avLst/>
          </a:prstGeom>
        </p:spPr>
        <p:txBody>
          <a:bodyPr lIns="0" tIns="0" rIns="0" bIns="0" rtlCol="0" anchor="t">
            <a:spAutoFit/>
          </a:bodyPr>
          <a:lstStyle/>
          <a:p>
            <a:pPr algn="ctr">
              <a:lnSpc>
                <a:spcPts val="3219"/>
              </a:lnSpc>
              <a:spcBef>
                <a:spcPct val="0"/>
              </a:spcBef>
            </a:pPr>
            <a:r>
              <a:rPr lang="en-US" sz="2299">
                <a:solidFill>
                  <a:srgbClr val="FFFFFF"/>
                </a:solidFill>
                <a:latin typeface="Times New Roman"/>
              </a:rPr>
              <a:t>Efficient Reporting and Compliance</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anim calcmode="lin" valueType="num">
                                      <p:cBhvr>
                                        <p:cTn id="23" dur="250" fill="hold"/>
                                        <p:tgtEl>
                                          <p:spTgt spid="13"/>
                                        </p:tgtEl>
                                        <p:attrNameLst>
                                          <p:attrName>ppt_x</p:attrName>
                                        </p:attrNameLst>
                                      </p:cBhvr>
                                      <p:tavLst>
                                        <p:tav tm="0">
                                          <p:val>
                                            <p:strVal val="#ppt_x"/>
                                          </p:val>
                                        </p:tav>
                                        <p:tav tm="100000">
                                          <p:val>
                                            <p:strVal val="#ppt_x"/>
                                          </p:val>
                                        </p:tav>
                                      </p:tavLst>
                                    </p:anim>
                                    <p:anim calcmode="lin" valueType="num">
                                      <p:cBhvr>
                                        <p:cTn id="24" dur="25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50"/>
                            </p:stCondLst>
                            <p:childTnLst>
                              <p:par>
                                <p:cTn id="26" presetID="4"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96768" y="7439674"/>
            <a:ext cx="11842714" cy="11842714"/>
          </a:xfrm>
          <a:prstGeom prst="rect">
            <a:avLst/>
          </a:prstGeom>
        </p:spPr>
      </p:pic>
      <p:grpSp>
        <p:nvGrpSpPr>
          <p:cNvPr id="4" name="Group 4"/>
          <p:cNvGrpSpPr>
            <a:grpSpLocks noChangeAspect="1"/>
          </p:cNvGrpSpPr>
          <p:nvPr/>
        </p:nvGrpSpPr>
        <p:grpSpPr>
          <a:xfrm>
            <a:off x="759452" y="2309622"/>
            <a:ext cx="5002424" cy="9898156"/>
            <a:chOff x="0" y="0"/>
            <a:chExt cx="2620010" cy="5184140"/>
          </a:xfrm>
        </p:grpSpPr>
        <p:sp>
          <p:nvSpPr>
            <p:cNvPr id="5" name="Freeform 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AC764E"/>
            </a:solidFill>
          </p:spPr>
        </p:sp>
        <p:sp>
          <p:nvSpPr>
            <p:cNvPr id="6" name="Freeform 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112628" r="-112628"/>
              </a:stretch>
            </a:blipFill>
          </p:spPr>
        </p:sp>
        <p:sp>
          <p:nvSpPr>
            <p:cNvPr id="7" name="Freeform 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18072B"/>
            </a:solidFill>
          </p:spPr>
        </p:sp>
        <p:sp>
          <p:nvSpPr>
            <p:cNvPr id="8" name="Freeform 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18072B"/>
            </a:solidFill>
          </p:spPr>
        </p:sp>
        <p:sp>
          <p:nvSpPr>
            <p:cNvPr id="9" name="Freeform 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FFFFFF"/>
            </a:solidFill>
          </p:spPr>
        </p:sp>
        <p:sp>
          <p:nvSpPr>
            <p:cNvPr id="10" name="Freeform 1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FFFFFF"/>
            </a:solidFill>
          </p:spPr>
        </p:sp>
        <p:sp>
          <p:nvSpPr>
            <p:cNvPr id="11" name="Freeform 1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FFFFFF"/>
            </a:solidFill>
          </p:spPr>
        </p:sp>
        <p:sp>
          <p:nvSpPr>
            <p:cNvPr id="12" name="Freeform 1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FFFFFF"/>
            </a:solidFill>
          </p:spPr>
        </p:sp>
        <p:sp>
          <p:nvSpPr>
            <p:cNvPr id="13" name="Freeform 1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4F49AB"/>
            </a:solidFill>
          </p:spPr>
        </p:sp>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00000">
            <a:off x="15171541" y="12095451"/>
            <a:ext cx="9512725" cy="224846"/>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00000">
            <a:off x="16344147" y="12274439"/>
            <a:ext cx="9512725" cy="224846"/>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00000">
            <a:off x="14795156" y="12764100"/>
            <a:ext cx="9512725" cy="224846"/>
          </a:xfrm>
          <a:prstGeom prst="rect">
            <a:avLst/>
          </a:prstGeom>
        </p:spPr>
      </p:pic>
      <p:sp>
        <p:nvSpPr>
          <p:cNvPr id="17" name="TextBox 17"/>
          <p:cNvSpPr txBox="1"/>
          <p:nvPr/>
        </p:nvSpPr>
        <p:spPr>
          <a:xfrm>
            <a:off x="6522309" y="2373840"/>
            <a:ext cx="10314997" cy="1264710"/>
          </a:xfrm>
          <a:prstGeom prst="rect">
            <a:avLst/>
          </a:prstGeom>
        </p:spPr>
        <p:txBody>
          <a:bodyPr lIns="0" tIns="0" rIns="0" bIns="0" rtlCol="0" anchor="t">
            <a:spAutoFit/>
          </a:bodyPr>
          <a:lstStyle/>
          <a:p>
            <a:pPr>
              <a:lnSpc>
                <a:spcPts val="4800"/>
              </a:lnSpc>
            </a:pPr>
            <a:r>
              <a:rPr lang="en-US" sz="4800" dirty="0">
                <a:solidFill>
                  <a:srgbClr val="4F49AB"/>
                </a:solidFill>
                <a:latin typeface="Roboto Bold"/>
              </a:rPr>
              <a:t>Streamlining Financial Management In Retail: NetSuite Connector Options</a:t>
            </a:r>
          </a:p>
        </p:txBody>
      </p:sp>
      <p:sp>
        <p:nvSpPr>
          <p:cNvPr id="18" name="TextBox 18"/>
          <p:cNvSpPr txBox="1"/>
          <p:nvPr/>
        </p:nvSpPr>
        <p:spPr>
          <a:xfrm>
            <a:off x="6522309" y="4804567"/>
            <a:ext cx="5583910" cy="909134"/>
          </a:xfrm>
          <a:prstGeom prst="rect">
            <a:avLst/>
          </a:prstGeom>
        </p:spPr>
        <p:txBody>
          <a:bodyPr lIns="0" tIns="0" rIns="0" bIns="0" rtlCol="0" anchor="t">
            <a:spAutoFit/>
          </a:bodyPr>
          <a:lstStyle/>
          <a:p>
            <a:pPr algn="just">
              <a:lnSpc>
                <a:spcPts val="2379"/>
              </a:lnSpc>
              <a:spcBef>
                <a:spcPct val="0"/>
              </a:spcBef>
            </a:pPr>
            <a:r>
              <a:rPr lang="en-US" sz="1699">
                <a:solidFill>
                  <a:srgbClr val="28094B"/>
                </a:solidFill>
                <a:latin typeface="Times New Roman"/>
              </a:rPr>
              <a:t>Enables seamless integration of payment processing systems with NetSuite, allowing for streamlined and efficient transaction processing.</a:t>
            </a:r>
          </a:p>
        </p:txBody>
      </p:sp>
      <p:sp>
        <p:nvSpPr>
          <p:cNvPr id="19" name="TextBox 19"/>
          <p:cNvSpPr txBox="1"/>
          <p:nvPr/>
        </p:nvSpPr>
        <p:spPr>
          <a:xfrm>
            <a:off x="6522309" y="6585207"/>
            <a:ext cx="5583910" cy="613921"/>
          </a:xfrm>
          <a:prstGeom prst="rect">
            <a:avLst/>
          </a:prstGeom>
        </p:spPr>
        <p:txBody>
          <a:bodyPr lIns="0" tIns="0" rIns="0" bIns="0" rtlCol="0" anchor="t">
            <a:spAutoFit/>
          </a:bodyPr>
          <a:lstStyle/>
          <a:p>
            <a:pPr algn="just">
              <a:lnSpc>
                <a:spcPts val="2379"/>
              </a:lnSpc>
              <a:spcBef>
                <a:spcPct val="0"/>
              </a:spcBef>
            </a:pPr>
            <a:r>
              <a:rPr lang="en-US" sz="1699">
                <a:solidFill>
                  <a:srgbClr val="28094B"/>
                </a:solidFill>
                <a:latin typeface="Times New Roman"/>
              </a:rPr>
              <a:t>Integrates shipping and logistics systems with NetSuite for automated order fulfillment and tracking.</a:t>
            </a:r>
          </a:p>
        </p:txBody>
      </p:sp>
      <p:sp>
        <p:nvSpPr>
          <p:cNvPr id="21" name="TextBox 21"/>
          <p:cNvSpPr txBox="1"/>
          <p:nvPr/>
        </p:nvSpPr>
        <p:spPr>
          <a:xfrm>
            <a:off x="6522309" y="4259394"/>
            <a:ext cx="4677069" cy="436804"/>
          </a:xfrm>
          <a:prstGeom prst="rect">
            <a:avLst/>
          </a:prstGeom>
        </p:spPr>
        <p:txBody>
          <a:bodyPr lIns="0" tIns="0" rIns="0" bIns="0" rtlCol="0" anchor="t">
            <a:spAutoFit/>
          </a:bodyPr>
          <a:lstStyle/>
          <a:p>
            <a:pPr algn="just">
              <a:lnSpc>
                <a:spcPts val="3219"/>
              </a:lnSpc>
              <a:spcBef>
                <a:spcPct val="0"/>
              </a:spcBef>
            </a:pPr>
            <a:r>
              <a:rPr lang="en-US" sz="2299" dirty="0">
                <a:solidFill>
                  <a:srgbClr val="28094B"/>
                </a:solidFill>
                <a:latin typeface="Times New Roman"/>
              </a:rPr>
              <a:t>Payment Processing Connector</a:t>
            </a:r>
          </a:p>
        </p:txBody>
      </p:sp>
      <p:sp>
        <p:nvSpPr>
          <p:cNvPr id="22" name="TextBox 22"/>
          <p:cNvSpPr txBox="1"/>
          <p:nvPr/>
        </p:nvSpPr>
        <p:spPr>
          <a:xfrm>
            <a:off x="6522309" y="6040034"/>
            <a:ext cx="4677069" cy="436804"/>
          </a:xfrm>
          <a:prstGeom prst="rect">
            <a:avLst/>
          </a:prstGeom>
        </p:spPr>
        <p:txBody>
          <a:bodyPr lIns="0" tIns="0" rIns="0" bIns="0" rtlCol="0" anchor="t">
            <a:spAutoFit/>
          </a:bodyPr>
          <a:lstStyle/>
          <a:p>
            <a:pPr algn="just">
              <a:lnSpc>
                <a:spcPts val="3219"/>
              </a:lnSpc>
              <a:spcBef>
                <a:spcPct val="0"/>
              </a:spcBef>
            </a:pPr>
            <a:r>
              <a:rPr lang="en-US" sz="2299">
                <a:solidFill>
                  <a:srgbClr val="28094B"/>
                </a:solidFill>
                <a:latin typeface="Times New Roman"/>
              </a:rPr>
              <a:t>Shipping Connector</a:t>
            </a:r>
          </a:p>
        </p:txBody>
      </p:sp>
      <p:pic>
        <p:nvPicPr>
          <p:cNvPr id="24" name="Picture 24"/>
          <p:cNvPicPr>
            <a:picLocks noChangeAspect="1"/>
          </p:cNvPicPr>
          <p:nvPr/>
        </p:nvPicPr>
        <p:blipFill>
          <a:blip r:embed="rId9"/>
          <a:srcRect l="13998" t="26088" r="15907" b="21634"/>
          <a:stretch>
            <a:fillRect/>
          </a:stretch>
        </p:blipFill>
        <p:spPr>
          <a:xfrm>
            <a:off x="1163916" y="1101245"/>
            <a:ext cx="1469934" cy="109629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250"/>
                                        <p:tgtEl>
                                          <p:spTgt spid="17"/>
                                        </p:tgtEl>
                                      </p:cBhvr>
                                    </p:animEffect>
                                  </p:childTnLst>
                                </p:cTn>
                              </p:par>
                            </p:childTnLst>
                          </p:cTn>
                        </p:par>
                        <p:par>
                          <p:cTn id="8" fill="hold">
                            <p:stCondLst>
                              <p:cond delay="250"/>
                            </p:stCondLst>
                            <p:childTnLst>
                              <p:par>
                                <p:cTn id="9" presetID="18" presetClass="entr" presetSubtype="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trips(downRight)">
                                      <p:cBhvr>
                                        <p:cTn id="11" dur="250"/>
                                        <p:tgtEl>
                                          <p:spTgt spid="21"/>
                                        </p:tgtEl>
                                      </p:cBhvr>
                                    </p:animEffect>
                                  </p:childTnLst>
                                </p:cTn>
                              </p:par>
                            </p:childTnLst>
                          </p:cTn>
                        </p:par>
                        <p:par>
                          <p:cTn id="12" fill="hold">
                            <p:stCondLst>
                              <p:cond delay="500"/>
                            </p:stCondLst>
                            <p:childTnLst>
                              <p:par>
                                <p:cTn id="13" presetID="18" presetClass="entr" presetSubtype="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Right)">
                                      <p:cBhvr>
                                        <p:cTn id="15" dur="250"/>
                                        <p:tgtEl>
                                          <p:spTgt spid="18"/>
                                        </p:tgtEl>
                                      </p:cBhvr>
                                    </p:animEffect>
                                  </p:childTnLst>
                                </p:cTn>
                              </p:par>
                            </p:childTnLst>
                          </p:cTn>
                        </p:par>
                        <p:par>
                          <p:cTn id="16" fill="hold">
                            <p:stCondLst>
                              <p:cond delay="750"/>
                            </p:stCondLst>
                            <p:childTnLst>
                              <p:par>
                                <p:cTn id="17" presetID="18" presetClass="entr" presetSubtype="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Right)">
                                      <p:cBhvr>
                                        <p:cTn id="19" dur="250"/>
                                        <p:tgtEl>
                                          <p:spTgt spid="22"/>
                                        </p:tgtEl>
                                      </p:cBhvr>
                                    </p:animEffect>
                                  </p:childTnLst>
                                </p:cTn>
                              </p:par>
                            </p:childTnLst>
                          </p:cTn>
                        </p:par>
                        <p:par>
                          <p:cTn id="20" fill="hold">
                            <p:stCondLst>
                              <p:cond delay="1000"/>
                            </p:stCondLst>
                            <p:childTnLst>
                              <p:par>
                                <p:cTn id="21" presetID="18" presetClass="entr" presetSubtype="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Right)">
                                      <p:cBhvr>
                                        <p:cTn id="2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0075817" y="1517086"/>
            <a:ext cx="14133540" cy="1413354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5171541" y="12095451"/>
            <a:ext cx="9512725" cy="22484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344147" y="12274439"/>
            <a:ext cx="9512725" cy="22484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4795156" y="12764100"/>
            <a:ext cx="9512725" cy="224846"/>
          </a:xfrm>
          <a:prstGeom prst="rect">
            <a:avLst/>
          </a:prstGeom>
        </p:spPr>
      </p:pic>
      <p:pic>
        <p:nvPicPr>
          <p:cNvPr id="7" name="Picture 7"/>
          <p:cNvPicPr>
            <a:picLocks noChangeAspect="1"/>
          </p:cNvPicPr>
          <p:nvPr/>
        </p:nvPicPr>
        <p:blipFill>
          <a:blip r:embed="rId8"/>
          <a:srcRect l="13998" t="26088" r="15907" b="21634"/>
          <a:stretch>
            <a:fillRect/>
          </a:stretch>
        </p:blipFill>
        <p:spPr>
          <a:xfrm>
            <a:off x="1163916" y="1101245"/>
            <a:ext cx="1469934" cy="109629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04300" y="4077695"/>
            <a:ext cx="4280852" cy="4506160"/>
          </a:xfrm>
          <a:prstGeom prst="rect">
            <a:avLst/>
          </a:prstGeom>
        </p:spPr>
      </p:pic>
      <p:sp>
        <p:nvSpPr>
          <p:cNvPr id="9" name="TextBox 9"/>
          <p:cNvSpPr txBox="1"/>
          <p:nvPr/>
        </p:nvSpPr>
        <p:spPr>
          <a:xfrm>
            <a:off x="1898883" y="5012879"/>
            <a:ext cx="5583910" cy="909134"/>
          </a:xfrm>
          <a:prstGeom prst="rect">
            <a:avLst/>
          </a:prstGeom>
        </p:spPr>
        <p:txBody>
          <a:bodyPr lIns="0" tIns="0" rIns="0" bIns="0" rtlCol="0" anchor="t">
            <a:spAutoFit/>
          </a:bodyPr>
          <a:lstStyle/>
          <a:p>
            <a:pPr algn="just">
              <a:lnSpc>
                <a:spcPts val="2379"/>
              </a:lnSpc>
              <a:spcBef>
                <a:spcPct val="0"/>
              </a:spcBef>
            </a:pPr>
            <a:r>
              <a:rPr lang="en-US" sz="1699" dirty="0">
                <a:solidFill>
                  <a:srgbClr val="FFFFFF"/>
                </a:solidFill>
                <a:latin typeface="Times New Roman"/>
              </a:rPr>
              <a:t>Enables quick synchronization of e-commerce platforms with NetSuite, providing a comprehensive view of financial data and enabling faster decision-making.</a:t>
            </a:r>
          </a:p>
        </p:txBody>
      </p:sp>
      <p:sp>
        <p:nvSpPr>
          <p:cNvPr id="10" name="TextBox 10"/>
          <p:cNvSpPr txBox="1"/>
          <p:nvPr/>
        </p:nvSpPr>
        <p:spPr>
          <a:xfrm>
            <a:off x="1898883" y="7082925"/>
            <a:ext cx="5583910" cy="589713"/>
          </a:xfrm>
          <a:prstGeom prst="rect">
            <a:avLst/>
          </a:prstGeom>
        </p:spPr>
        <p:txBody>
          <a:bodyPr lIns="0" tIns="0" rIns="0" bIns="0" rtlCol="0" anchor="t">
            <a:spAutoFit/>
          </a:bodyPr>
          <a:lstStyle/>
          <a:p>
            <a:pPr algn="just">
              <a:lnSpc>
                <a:spcPts val="2379"/>
              </a:lnSpc>
              <a:spcBef>
                <a:spcPct val="0"/>
              </a:spcBef>
            </a:pPr>
            <a:r>
              <a:rPr lang="en-US" sz="1699" dirty="0">
                <a:solidFill>
                  <a:srgbClr val="FFFFFF"/>
                </a:solidFill>
                <a:latin typeface="Times New Roman"/>
              </a:rPr>
              <a:t>Integrates POS systems with NetSuite, enabling timely updates on inventory levels, customer data, and sales transactions.</a:t>
            </a:r>
          </a:p>
        </p:txBody>
      </p:sp>
      <p:sp>
        <p:nvSpPr>
          <p:cNvPr id="11" name="TextBox 11"/>
          <p:cNvSpPr txBox="1"/>
          <p:nvPr/>
        </p:nvSpPr>
        <p:spPr>
          <a:xfrm>
            <a:off x="1898883" y="4467706"/>
            <a:ext cx="4677069" cy="436804"/>
          </a:xfrm>
          <a:prstGeom prst="rect">
            <a:avLst/>
          </a:prstGeom>
        </p:spPr>
        <p:txBody>
          <a:bodyPr lIns="0" tIns="0" rIns="0" bIns="0" rtlCol="0" anchor="t">
            <a:spAutoFit/>
          </a:bodyPr>
          <a:lstStyle/>
          <a:p>
            <a:pPr algn="just">
              <a:lnSpc>
                <a:spcPts val="3219"/>
              </a:lnSpc>
              <a:spcBef>
                <a:spcPct val="0"/>
              </a:spcBef>
            </a:pPr>
            <a:r>
              <a:rPr lang="en-US" sz="2299" dirty="0">
                <a:solidFill>
                  <a:srgbClr val="FFFFFF"/>
                </a:solidFill>
                <a:latin typeface="Times New Roman"/>
              </a:rPr>
              <a:t>E-commerce Connector </a:t>
            </a:r>
          </a:p>
        </p:txBody>
      </p:sp>
      <p:sp>
        <p:nvSpPr>
          <p:cNvPr id="12" name="TextBox 12"/>
          <p:cNvSpPr txBox="1"/>
          <p:nvPr/>
        </p:nvSpPr>
        <p:spPr>
          <a:xfrm>
            <a:off x="1898883" y="6537751"/>
            <a:ext cx="4677069" cy="436804"/>
          </a:xfrm>
          <a:prstGeom prst="rect">
            <a:avLst/>
          </a:prstGeom>
        </p:spPr>
        <p:txBody>
          <a:bodyPr lIns="0" tIns="0" rIns="0" bIns="0" rtlCol="0" anchor="t">
            <a:spAutoFit/>
          </a:bodyPr>
          <a:lstStyle/>
          <a:p>
            <a:pPr algn="just">
              <a:lnSpc>
                <a:spcPts val="3219"/>
              </a:lnSpc>
              <a:spcBef>
                <a:spcPct val="0"/>
              </a:spcBef>
            </a:pPr>
            <a:r>
              <a:rPr lang="en-US" sz="2299">
                <a:solidFill>
                  <a:srgbClr val="FFFFFF"/>
                </a:solidFill>
                <a:latin typeface="Times New Roman"/>
              </a:rPr>
              <a:t>Point of Sale (POS) Connector</a:t>
            </a: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76489" y="2549968"/>
            <a:ext cx="6873872" cy="162473"/>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25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25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tooltip="https://netsuite.folio3.com/products/marketplace-connectors/"/>
          </p:cNvPr>
          <p:cNvPicPr>
            <a:picLocks noChangeAspect="1"/>
          </p:cNvPicPr>
          <p:nvPr/>
        </p:nvPicPr>
        <p:blipFill>
          <a:blip r:embed="rId3"/>
          <a:srcRect/>
          <a:stretch>
            <a:fillRect/>
          </a:stretch>
        </p:blipFill>
        <p:spPr>
          <a:xfrm>
            <a:off x="8529023" y="2485137"/>
            <a:ext cx="8572106" cy="1539928"/>
          </a:xfrm>
          <a:prstGeom prst="rect">
            <a:avLst/>
          </a:prstGeom>
        </p:spPr>
      </p:pic>
      <p:pic>
        <p:nvPicPr>
          <p:cNvPr id="4" name="Picture 4"/>
          <p:cNvPicPr>
            <a:picLocks noChangeAspect="1"/>
          </p:cNvPicPr>
          <p:nvPr/>
        </p:nvPicPr>
        <p:blipFill>
          <a:blip r:embed="rId4"/>
          <a:srcRect l="13998" t="26088" r="15907" b="21634"/>
          <a:stretch>
            <a:fillRect/>
          </a:stretch>
        </p:blipFill>
        <p:spPr>
          <a:xfrm>
            <a:off x="1163916" y="1101245"/>
            <a:ext cx="1469934" cy="1096298"/>
          </a:xfrm>
          <a:prstGeom prst="rect">
            <a:avLst/>
          </a:prstGeom>
        </p:spPr>
      </p:pic>
      <p:sp>
        <p:nvSpPr>
          <p:cNvPr id="6" name="TextBox 6"/>
          <p:cNvSpPr txBox="1"/>
          <p:nvPr/>
        </p:nvSpPr>
        <p:spPr>
          <a:xfrm>
            <a:off x="1028701" y="7603538"/>
            <a:ext cx="3689592" cy="1364925"/>
          </a:xfrm>
          <a:prstGeom prst="rect">
            <a:avLst/>
          </a:prstGeom>
        </p:spPr>
        <p:txBody>
          <a:bodyPr wrap="square" lIns="0" tIns="0" rIns="0" bIns="0" rtlCol="0" anchor="t">
            <a:spAutoFit/>
          </a:bodyPr>
          <a:lstStyle/>
          <a:p>
            <a:pPr>
              <a:lnSpc>
                <a:spcPts val="5599"/>
              </a:lnSpc>
            </a:pPr>
            <a:r>
              <a:rPr lang="en-US" sz="3600" dirty="0">
                <a:solidFill>
                  <a:srgbClr val="000000"/>
                </a:solidFill>
                <a:latin typeface="Times New Roman Bold"/>
              </a:rPr>
              <a:t>ECOMMERCE CONNECTORS</a:t>
            </a:r>
          </a:p>
        </p:txBody>
      </p:sp>
      <p:sp>
        <p:nvSpPr>
          <p:cNvPr id="7" name="TextBox 7"/>
          <p:cNvSpPr txBox="1"/>
          <p:nvPr/>
        </p:nvSpPr>
        <p:spPr>
          <a:xfrm>
            <a:off x="1028701" y="2485137"/>
            <a:ext cx="4305300" cy="1352934"/>
          </a:xfrm>
          <a:prstGeom prst="rect">
            <a:avLst/>
          </a:prstGeom>
        </p:spPr>
        <p:txBody>
          <a:bodyPr wrap="square" lIns="0" tIns="0" rIns="0" bIns="0" rtlCol="0" anchor="t">
            <a:spAutoFit/>
          </a:bodyPr>
          <a:lstStyle/>
          <a:p>
            <a:pPr>
              <a:lnSpc>
                <a:spcPts val="5599"/>
              </a:lnSpc>
            </a:pPr>
            <a:r>
              <a:rPr lang="en-US" sz="3600" dirty="0">
                <a:solidFill>
                  <a:srgbClr val="000000"/>
                </a:solidFill>
                <a:latin typeface="Times New Roman Bold"/>
              </a:rPr>
              <a:t>MARKETPLACE CONNECTORS</a:t>
            </a:r>
          </a:p>
        </p:txBody>
      </p:sp>
      <p:sp>
        <p:nvSpPr>
          <p:cNvPr id="8" name="TextBox 8"/>
          <p:cNvSpPr txBox="1"/>
          <p:nvPr/>
        </p:nvSpPr>
        <p:spPr>
          <a:xfrm>
            <a:off x="12420599" y="4953001"/>
            <a:ext cx="4680529" cy="1364925"/>
          </a:xfrm>
          <a:prstGeom prst="rect">
            <a:avLst/>
          </a:prstGeom>
        </p:spPr>
        <p:txBody>
          <a:bodyPr wrap="square" lIns="0" tIns="0" rIns="0" bIns="0" rtlCol="0" anchor="t">
            <a:spAutoFit/>
          </a:bodyPr>
          <a:lstStyle/>
          <a:p>
            <a:pPr algn="r">
              <a:lnSpc>
                <a:spcPts val="5599"/>
              </a:lnSpc>
            </a:pPr>
            <a:r>
              <a:rPr lang="en-US" sz="3600" dirty="0">
                <a:solidFill>
                  <a:srgbClr val="000000"/>
                </a:solidFill>
                <a:latin typeface="Times New Roman Bold"/>
              </a:rPr>
              <a:t>PAYMENT SYSTEM CONNECTORS</a:t>
            </a:r>
          </a:p>
        </p:txBody>
      </p:sp>
      <p:sp>
        <p:nvSpPr>
          <p:cNvPr id="9" name="AutoShape 9"/>
          <p:cNvSpPr/>
          <p:nvPr/>
        </p:nvSpPr>
        <p:spPr>
          <a:xfrm flipH="1">
            <a:off x="10633250" y="5753100"/>
            <a:ext cx="738500" cy="0"/>
          </a:xfrm>
          <a:prstGeom prst="line">
            <a:avLst/>
          </a:prstGeom>
          <a:ln w="38100" cap="flat">
            <a:solidFill>
              <a:srgbClr val="000000"/>
            </a:solidFill>
            <a:prstDash val="solid"/>
            <a:headEnd type="none" w="sm" len="sm"/>
            <a:tailEnd type="arrow" w="med" len="sm"/>
          </a:ln>
        </p:spPr>
      </p:sp>
      <p:sp>
        <p:nvSpPr>
          <p:cNvPr id="10" name="AutoShape 10"/>
          <p:cNvSpPr/>
          <p:nvPr/>
        </p:nvSpPr>
        <p:spPr>
          <a:xfrm>
            <a:off x="5334000" y="8429028"/>
            <a:ext cx="782723" cy="0"/>
          </a:xfrm>
          <a:prstGeom prst="line">
            <a:avLst/>
          </a:prstGeom>
          <a:ln w="38100" cap="flat">
            <a:solidFill>
              <a:srgbClr val="000000"/>
            </a:solidFill>
            <a:prstDash val="solid"/>
            <a:headEnd type="none" w="sm" len="sm"/>
            <a:tailEnd type="arrow" w="med" len="sm"/>
          </a:ln>
        </p:spPr>
      </p:sp>
      <p:sp>
        <p:nvSpPr>
          <p:cNvPr id="11" name="AutoShape 11"/>
          <p:cNvSpPr/>
          <p:nvPr/>
        </p:nvSpPr>
        <p:spPr>
          <a:xfrm>
            <a:off x="5725361" y="3238500"/>
            <a:ext cx="782723" cy="0"/>
          </a:xfrm>
          <a:prstGeom prst="line">
            <a:avLst/>
          </a:prstGeom>
          <a:ln w="38100" cap="flat">
            <a:solidFill>
              <a:srgbClr val="000000"/>
            </a:solidFill>
            <a:prstDash val="solid"/>
            <a:headEnd type="none" w="sm" len="sm"/>
            <a:tailEnd type="arrow" w="med" len="sm"/>
          </a:ln>
        </p:spPr>
        <p:txBody>
          <a:bodyPr/>
          <a:lstStyle/>
          <a:p>
            <a:endParaRPr lang="en-US" dirty="0"/>
          </a:p>
        </p:txBody>
      </p:sp>
      <p:grpSp>
        <p:nvGrpSpPr>
          <p:cNvPr id="14" name="Group 13">
            <a:extLst>
              <a:ext uri="{FF2B5EF4-FFF2-40B4-BE49-F238E27FC236}">
                <a16:creationId xmlns:a16="http://schemas.microsoft.com/office/drawing/2014/main" id="{8D8706CF-FE02-44BF-BA81-18313CD5D347}"/>
              </a:ext>
            </a:extLst>
          </p:cNvPr>
          <p:cNvGrpSpPr/>
          <p:nvPr/>
        </p:nvGrpSpPr>
        <p:grpSpPr>
          <a:xfrm>
            <a:off x="9583813" y="7271590"/>
            <a:ext cx="7517316" cy="2124376"/>
            <a:chOff x="7529941" y="6553503"/>
            <a:chExt cx="9571190" cy="2704797"/>
          </a:xfrm>
        </p:grpSpPr>
        <p:pic>
          <p:nvPicPr>
            <p:cNvPr id="3" name="Picture 3">
              <a:hlinkClick r:id="rId5" tooltip="https://netsuite.folio3.com/products/ecommerce-connectors/"/>
            </p:cNvPr>
            <p:cNvPicPr>
              <a:picLocks noChangeAspect="1"/>
            </p:cNvPicPr>
            <p:nvPr/>
          </p:nvPicPr>
          <p:blipFill>
            <a:blip r:embed="rId6"/>
            <a:srcRect/>
            <a:stretch>
              <a:fillRect/>
            </a:stretch>
          </p:blipFill>
          <p:spPr>
            <a:xfrm>
              <a:off x="9806376" y="6553503"/>
              <a:ext cx="7294755" cy="2704797"/>
            </a:xfrm>
            <a:prstGeom prst="rect">
              <a:avLst/>
            </a:prstGeom>
          </p:spPr>
        </p:pic>
        <p:pic>
          <p:nvPicPr>
            <p:cNvPr id="13" name="Picture 12">
              <a:extLst>
                <a:ext uri="{FF2B5EF4-FFF2-40B4-BE49-F238E27FC236}">
                  <a16:creationId xmlns:a16="http://schemas.microsoft.com/office/drawing/2014/main" id="{702C2CCA-E991-4669-9366-55CD96C143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41" y="7696224"/>
              <a:ext cx="1903368" cy="637554"/>
            </a:xfrm>
            <a:prstGeom prst="rect">
              <a:avLst/>
            </a:prstGeom>
          </p:spPr>
        </p:pic>
      </p:grpSp>
      <p:grpSp>
        <p:nvGrpSpPr>
          <p:cNvPr id="17" name="Group 16">
            <a:extLst>
              <a:ext uri="{FF2B5EF4-FFF2-40B4-BE49-F238E27FC236}">
                <a16:creationId xmlns:a16="http://schemas.microsoft.com/office/drawing/2014/main" id="{103BDE60-AD33-492D-8084-B9602A19984F}"/>
              </a:ext>
            </a:extLst>
          </p:cNvPr>
          <p:cNvGrpSpPr/>
          <p:nvPr/>
        </p:nvGrpSpPr>
        <p:grpSpPr>
          <a:xfrm>
            <a:off x="838200" y="5355032"/>
            <a:ext cx="5643831" cy="717142"/>
            <a:chOff x="1048392" y="5143500"/>
            <a:chExt cx="7838274" cy="995983"/>
          </a:xfrm>
        </p:grpSpPr>
        <p:pic>
          <p:nvPicPr>
            <p:cNvPr id="5" name="Picture 5">
              <a:hlinkClick r:id="rId8" tooltip="https://netsuite.folio3.com/products/payment-system-connectors/"/>
            </p:cNvPr>
            <p:cNvPicPr>
              <a:picLocks noChangeAspect="1"/>
            </p:cNvPicPr>
            <p:nvPr/>
          </p:nvPicPr>
          <p:blipFill>
            <a:blip r:embed="rId9"/>
            <a:srcRect/>
            <a:stretch>
              <a:fillRect/>
            </a:stretch>
          </p:blipFill>
          <p:spPr>
            <a:xfrm>
              <a:off x="1048392" y="5143500"/>
              <a:ext cx="4967770" cy="995983"/>
            </a:xfrm>
            <a:prstGeom prst="rect">
              <a:avLst/>
            </a:prstGeom>
          </p:spPr>
        </p:pic>
        <p:pic>
          <p:nvPicPr>
            <p:cNvPr id="16" name="Picture 15">
              <a:extLst>
                <a:ext uri="{FF2B5EF4-FFF2-40B4-BE49-F238E27FC236}">
                  <a16:creationId xmlns:a16="http://schemas.microsoft.com/office/drawing/2014/main" id="{0650D296-8C65-4681-86C4-1AB804D37A7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1482" b="32258"/>
            <a:stretch/>
          </p:blipFill>
          <p:spPr>
            <a:xfrm>
              <a:off x="6437148" y="5324280"/>
              <a:ext cx="2449518" cy="634422"/>
            </a:xfrm>
            <a:prstGeom prst="rect">
              <a:avLst/>
            </a:prstGeom>
          </p:spPr>
        </p:pic>
      </p:grpSp>
      <p:cxnSp>
        <p:nvCxnSpPr>
          <p:cNvPr id="21" name="Straight Connector 20">
            <a:extLst>
              <a:ext uri="{FF2B5EF4-FFF2-40B4-BE49-F238E27FC236}">
                <a16:creationId xmlns:a16="http://schemas.microsoft.com/office/drawing/2014/main" id="{18533B45-8CD0-44E3-A5CE-4BE023FEA938}"/>
              </a:ext>
            </a:extLst>
          </p:cNvPr>
          <p:cNvCxnSpPr/>
          <p:nvPr/>
        </p:nvCxnSpPr>
        <p:spPr>
          <a:xfrm>
            <a:off x="914400" y="4533900"/>
            <a:ext cx="1634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D77D1-F6FB-4939-90DC-265D7AF8E226}"/>
              </a:ext>
            </a:extLst>
          </p:cNvPr>
          <p:cNvCxnSpPr/>
          <p:nvPr/>
        </p:nvCxnSpPr>
        <p:spPr>
          <a:xfrm>
            <a:off x="914400" y="6743700"/>
            <a:ext cx="163449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242495"/>
            <a:ext cx="9547799" cy="11860619"/>
          </a:xfrm>
          <a:prstGeom prst="rect">
            <a:avLst/>
          </a:prstGeom>
        </p:spPr>
      </p:pic>
      <p:pic>
        <p:nvPicPr>
          <p:cNvPr id="3" name="Picture 3"/>
          <p:cNvPicPr>
            <a:picLocks noChangeAspect="1"/>
          </p:cNvPicPr>
          <p:nvPr/>
        </p:nvPicPr>
        <p:blipFill>
          <a:blip r:embed="rId4"/>
          <a:srcRect l="13998" t="26088" r="15907" b="21634"/>
          <a:stretch>
            <a:fillRect/>
          </a:stretch>
        </p:blipFill>
        <p:spPr>
          <a:xfrm>
            <a:off x="1163916" y="1101245"/>
            <a:ext cx="1469934" cy="1096298"/>
          </a:xfrm>
          <a:prstGeom prst="rect">
            <a:avLst/>
          </a:prstGeom>
        </p:spPr>
      </p:pic>
      <p:sp>
        <p:nvSpPr>
          <p:cNvPr id="4" name="TextBox 4"/>
          <p:cNvSpPr txBox="1"/>
          <p:nvPr/>
        </p:nvSpPr>
        <p:spPr>
          <a:xfrm>
            <a:off x="1627600" y="4791408"/>
            <a:ext cx="8795193" cy="490968"/>
          </a:xfrm>
          <a:prstGeom prst="rect">
            <a:avLst/>
          </a:prstGeom>
        </p:spPr>
        <p:txBody>
          <a:bodyPr wrap="square" lIns="0" tIns="0" rIns="0" bIns="0" rtlCol="0" anchor="t">
            <a:spAutoFit/>
          </a:bodyPr>
          <a:lstStyle/>
          <a:p>
            <a:pPr>
              <a:lnSpc>
                <a:spcPts val="1960"/>
              </a:lnSpc>
              <a:spcBef>
                <a:spcPct val="0"/>
              </a:spcBef>
            </a:pPr>
            <a:r>
              <a:rPr lang="en-US" sz="1400" dirty="0">
                <a:solidFill>
                  <a:srgbClr val="A525D9"/>
                </a:solidFill>
                <a:latin typeface="Times New Roman"/>
              </a:rPr>
              <a:t>Seamlessly integrates with leading payment processors, ensures secure transaction processing, automates payment reconciliation, and enhances the overall customer payment experience.</a:t>
            </a:r>
          </a:p>
        </p:txBody>
      </p:sp>
      <p:sp>
        <p:nvSpPr>
          <p:cNvPr id="5" name="TextBox 5"/>
          <p:cNvSpPr txBox="1"/>
          <p:nvPr/>
        </p:nvSpPr>
        <p:spPr>
          <a:xfrm>
            <a:off x="1627601" y="5792159"/>
            <a:ext cx="8795192" cy="490968"/>
          </a:xfrm>
          <a:prstGeom prst="rect">
            <a:avLst/>
          </a:prstGeom>
        </p:spPr>
        <p:txBody>
          <a:bodyPr wrap="square" lIns="0" tIns="0" rIns="0" bIns="0" rtlCol="0" anchor="t">
            <a:spAutoFit/>
          </a:bodyPr>
          <a:lstStyle/>
          <a:p>
            <a:pPr>
              <a:lnSpc>
                <a:spcPts val="1960"/>
              </a:lnSpc>
              <a:spcBef>
                <a:spcPct val="0"/>
              </a:spcBef>
            </a:pPr>
            <a:r>
              <a:rPr lang="en-US" sz="1400" dirty="0">
                <a:solidFill>
                  <a:srgbClr val="A525D9"/>
                </a:solidFill>
                <a:latin typeface="Times New Roman"/>
              </a:rPr>
              <a:t>Streamlined payment processing, simplified accounting, improved cash flow management, and heightened customer satisfaction.</a:t>
            </a:r>
          </a:p>
        </p:txBody>
      </p:sp>
      <p:sp>
        <p:nvSpPr>
          <p:cNvPr id="6" name="TextBox 6"/>
          <p:cNvSpPr txBox="1"/>
          <p:nvPr/>
        </p:nvSpPr>
        <p:spPr>
          <a:xfrm>
            <a:off x="1627601" y="4378568"/>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Key Features</a:t>
            </a:r>
          </a:p>
        </p:txBody>
      </p:sp>
      <p:sp>
        <p:nvSpPr>
          <p:cNvPr id="7" name="TextBox 7"/>
          <p:cNvSpPr txBox="1"/>
          <p:nvPr/>
        </p:nvSpPr>
        <p:spPr>
          <a:xfrm>
            <a:off x="1627601" y="3513036"/>
            <a:ext cx="8795194" cy="722582"/>
          </a:xfrm>
          <a:prstGeom prst="rect">
            <a:avLst/>
          </a:prstGeom>
        </p:spPr>
        <p:txBody>
          <a:bodyPr lIns="0" tIns="0" rIns="0" bIns="0" rtlCol="0" anchor="t">
            <a:spAutoFit/>
          </a:bodyPr>
          <a:lstStyle/>
          <a:p>
            <a:pPr>
              <a:lnSpc>
                <a:spcPts val="5320"/>
              </a:lnSpc>
            </a:pPr>
            <a:r>
              <a:rPr lang="en-US" sz="3800" dirty="0">
                <a:solidFill>
                  <a:srgbClr val="A525D9"/>
                </a:solidFill>
                <a:latin typeface="Times New Roman Bold"/>
              </a:rPr>
              <a:t>Payment Processing Connector</a:t>
            </a:r>
          </a:p>
        </p:txBody>
      </p:sp>
      <p:sp>
        <p:nvSpPr>
          <p:cNvPr id="8" name="TextBox 8"/>
          <p:cNvSpPr txBox="1"/>
          <p:nvPr/>
        </p:nvSpPr>
        <p:spPr>
          <a:xfrm>
            <a:off x="1627601" y="5376239"/>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Benefits</a:t>
            </a:r>
          </a:p>
        </p:txBody>
      </p:sp>
      <p:sp>
        <p:nvSpPr>
          <p:cNvPr id="9" name="TextBox 9"/>
          <p:cNvSpPr txBox="1"/>
          <p:nvPr/>
        </p:nvSpPr>
        <p:spPr>
          <a:xfrm>
            <a:off x="1627600" y="8022071"/>
            <a:ext cx="8795193" cy="490968"/>
          </a:xfrm>
          <a:prstGeom prst="rect">
            <a:avLst/>
          </a:prstGeom>
        </p:spPr>
        <p:txBody>
          <a:bodyPr wrap="square" lIns="0" tIns="0" rIns="0" bIns="0" rtlCol="0" anchor="t">
            <a:spAutoFit/>
          </a:bodyPr>
          <a:lstStyle/>
          <a:p>
            <a:pPr>
              <a:lnSpc>
                <a:spcPts val="1960"/>
              </a:lnSpc>
              <a:spcBef>
                <a:spcPct val="0"/>
              </a:spcBef>
            </a:pPr>
            <a:r>
              <a:rPr lang="en-US" sz="1400" dirty="0">
                <a:solidFill>
                  <a:srgbClr val="A525D9"/>
                </a:solidFill>
                <a:latin typeface="Times New Roman"/>
              </a:rPr>
              <a:t>Timely synchronization between e-commerce platforms and NetSuite, centralized order management, synchronized inventory visibility, and customer data.</a:t>
            </a:r>
          </a:p>
        </p:txBody>
      </p:sp>
      <p:sp>
        <p:nvSpPr>
          <p:cNvPr id="10" name="TextBox 10"/>
          <p:cNvSpPr txBox="1"/>
          <p:nvPr/>
        </p:nvSpPr>
        <p:spPr>
          <a:xfrm>
            <a:off x="1627600" y="9022822"/>
            <a:ext cx="8795193" cy="490968"/>
          </a:xfrm>
          <a:prstGeom prst="rect">
            <a:avLst/>
          </a:prstGeom>
        </p:spPr>
        <p:txBody>
          <a:bodyPr wrap="square" lIns="0" tIns="0" rIns="0" bIns="0" rtlCol="0" anchor="t">
            <a:spAutoFit/>
          </a:bodyPr>
          <a:lstStyle/>
          <a:p>
            <a:pPr>
              <a:lnSpc>
                <a:spcPts val="1960"/>
              </a:lnSpc>
              <a:spcBef>
                <a:spcPct val="0"/>
              </a:spcBef>
            </a:pPr>
            <a:r>
              <a:rPr lang="en-US" sz="1400" dirty="0">
                <a:solidFill>
                  <a:srgbClr val="A525D9"/>
                </a:solidFill>
                <a:latin typeface="Times New Roman"/>
              </a:rPr>
              <a:t>Efficient and accurate order fulfillment, comprehensive sales tracking, enhanced customer experience, and streamlined financial reporting</a:t>
            </a:r>
          </a:p>
        </p:txBody>
      </p:sp>
      <p:sp>
        <p:nvSpPr>
          <p:cNvPr id="11" name="TextBox 11"/>
          <p:cNvSpPr txBox="1"/>
          <p:nvPr/>
        </p:nvSpPr>
        <p:spPr>
          <a:xfrm>
            <a:off x="1627601" y="7609232"/>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Key Features</a:t>
            </a:r>
          </a:p>
        </p:txBody>
      </p:sp>
      <p:sp>
        <p:nvSpPr>
          <p:cNvPr id="12" name="TextBox 12"/>
          <p:cNvSpPr txBox="1"/>
          <p:nvPr/>
        </p:nvSpPr>
        <p:spPr>
          <a:xfrm>
            <a:off x="1627601" y="6743700"/>
            <a:ext cx="8795194" cy="722582"/>
          </a:xfrm>
          <a:prstGeom prst="rect">
            <a:avLst/>
          </a:prstGeom>
        </p:spPr>
        <p:txBody>
          <a:bodyPr lIns="0" tIns="0" rIns="0" bIns="0" rtlCol="0" anchor="t">
            <a:spAutoFit/>
          </a:bodyPr>
          <a:lstStyle/>
          <a:p>
            <a:pPr>
              <a:lnSpc>
                <a:spcPts val="5320"/>
              </a:lnSpc>
            </a:pPr>
            <a:r>
              <a:rPr lang="en-US" sz="3800">
                <a:solidFill>
                  <a:srgbClr val="A525D9"/>
                </a:solidFill>
                <a:latin typeface="Times New Roman Bold"/>
              </a:rPr>
              <a:t>E-commerce Connector</a:t>
            </a:r>
          </a:p>
        </p:txBody>
      </p:sp>
      <p:sp>
        <p:nvSpPr>
          <p:cNvPr id="13" name="TextBox 13"/>
          <p:cNvSpPr txBox="1"/>
          <p:nvPr/>
        </p:nvSpPr>
        <p:spPr>
          <a:xfrm>
            <a:off x="1627601" y="8606902"/>
            <a:ext cx="4677069" cy="387345"/>
          </a:xfrm>
          <a:prstGeom prst="rect">
            <a:avLst/>
          </a:prstGeom>
        </p:spPr>
        <p:txBody>
          <a:bodyPr lIns="0" tIns="0" rIns="0" bIns="0" rtlCol="0" anchor="t">
            <a:spAutoFit/>
          </a:bodyPr>
          <a:lstStyle/>
          <a:p>
            <a:pPr>
              <a:lnSpc>
                <a:spcPts val="2800"/>
              </a:lnSpc>
              <a:spcBef>
                <a:spcPct val="0"/>
              </a:spcBef>
            </a:pPr>
            <a:r>
              <a:rPr lang="en-US" sz="2000" dirty="0">
                <a:solidFill>
                  <a:srgbClr val="A525D9"/>
                </a:solidFill>
                <a:latin typeface="Times New Roman"/>
              </a:rPr>
              <a:t>Benefits</a:t>
            </a:r>
          </a:p>
        </p:txBody>
      </p:sp>
      <p:sp>
        <p:nvSpPr>
          <p:cNvPr id="14" name="TextBox 3">
            <a:extLst>
              <a:ext uri="{FF2B5EF4-FFF2-40B4-BE49-F238E27FC236}">
                <a16:creationId xmlns:a16="http://schemas.microsoft.com/office/drawing/2014/main" id="{7201ED01-16F3-4ABE-BAF5-5EEC3CD6CDD5}"/>
              </a:ext>
            </a:extLst>
          </p:cNvPr>
          <p:cNvSpPr txBox="1"/>
          <p:nvPr/>
        </p:nvSpPr>
        <p:spPr>
          <a:xfrm>
            <a:off x="2633850" y="1889826"/>
            <a:ext cx="9139442" cy="1264710"/>
          </a:xfrm>
          <a:prstGeom prst="rect">
            <a:avLst/>
          </a:prstGeom>
        </p:spPr>
        <p:txBody>
          <a:bodyPr lIns="0" tIns="0" rIns="0" bIns="0" rtlCol="0" anchor="t">
            <a:spAutoFit/>
          </a:bodyPr>
          <a:lstStyle/>
          <a:p>
            <a:pPr>
              <a:lnSpc>
                <a:spcPts val="4800"/>
              </a:lnSpc>
            </a:pPr>
            <a:r>
              <a:rPr lang="en-US" sz="4800" dirty="0">
                <a:solidFill>
                  <a:srgbClr val="4F49AB"/>
                </a:solidFill>
                <a:latin typeface="Roboto Bold"/>
              </a:rPr>
              <a:t>Comparing NetSuite Connector Options: Features and Benefits</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206" b="112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242495"/>
            <a:ext cx="9547799" cy="11860619"/>
          </a:xfrm>
          <a:prstGeom prst="rect">
            <a:avLst/>
          </a:prstGeom>
        </p:spPr>
      </p:pic>
      <p:pic>
        <p:nvPicPr>
          <p:cNvPr id="4" name="Picture 4"/>
          <p:cNvPicPr>
            <a:picLocks noChangeAspect="1"/>
          </p:cNvPicPr>
          <p:nvPr/>
        </p:nvPicPr>
        <p:blipFill>
          <a:blip r:embed="rId5"/>
          <a:srcRect l="13998" t="26088" r="15907" b="21634"/>
          <a:stretch>
            <a:fillRect/>
          </a:stretch>
        </p:blipFill>
        <p:spPr>
          <a:xfrm>
            <a:off x="1163916" y="1101245"/>
            <a:ext cx="1469934" cy="1096298"/>
          </a:xfrm>
          <a:prstGeom prst="rect">
            <a:avLst/>
          </a:prstGeom>
        </p:spPr>
      </p:pic>
      <p:grpSp>
        <p:nvGrpSpPr>
          <p:cNvPr id="5" name="Group 5"/>
          <p:cNvGrpSpPr/>
          <p:nvPr/>
        </p:nvGrpSpPr>
        <p:grpSpPr>
          <a:xfrm>
            <a:off x="1163916" y="2197543"/>
            <a:ext cx="9553277" cy="7060757"/>
            <a:chOff x="0" y="0"/>
            <a:chExt cx="2516089" cy="1859623"/>
          </a:xfrm>
        </p:grpSpPr>
        <p:sp>
          <p:nvSpPr>
            <p:cNvPr id="6" name="Freeform 6"/>
            <p:cNvSpPr/>
            <p:nvPr/>
          </p:nvSpPr>
          <p:spPr>
            <a:xfrm>
              <a:off x="0" y="0"/>
              <a:ext cx="2516089" cy="1859623"/>
            </a:xfrm>
            <a:custGeom>
              <a:avLst/>
              <a:gdLst/>
              <a:ahLst/>
              <a:cxnLst/>
              <a:rect l="l" t="t" r="r" b="b"/>
              <a:pathLst>
                <a:path w="2516089" h="1859623">
                  <a:moveTo>
                    <a:pt x="41330" y="0"/>
                  </a:moveTo>
                  <a:lnTo>
                    <a:pt x="2474759" y="0"/>
                  </a:lnTo>
                  <a:cubicBezTo>
                    <a:pt x="2497585" y="0"/>
                    <a:pt x="2516089" y="18504"/>
                    <a:pt x="2516089" y="41330"/>
                  </a:cubicBezTo>
                  <a:lnTo>
                    <a:pt x="2516089" y="1818293"/>
                  </a:lnTo>
                  <a:cubicBezTo>
                    <a:pt x="2516089" y="1829255"/>
                    <a:pt x="2511735" y="1839767"/>
                    <a:pt x="2503984" y="1847518"/>
                  </a:cubicBezTo>
                  <a:cubicBezTo>
                    <a:pt x="2496233" y="1855269"/>
                    <a:pt x="2485721" y="1859623"/>
                    <a:pt x="2474759" y="1859623"/>
                  </a:cubicBezTo>
                  <a:lnTo>
                    <a:pt x="41330" y="1859623"/>
                  </a:lnTo>
                  <a:cubicBezTo>
                    <a:pt x="30369" y="1859623"/>
                    <a:pt x="19856" y="1855269"/>
                    <a:pt x="12105" y="1847518"/>
                  </a:cubicBezTo>
                  <a:cubicBezTo>
                    <a:pt x="4354" y="1839767"/>
                    <a:pt x="0" y="1829255"/>
                    <a:pt x="0" y="1818293"/>
                  </a:cubicBezTo>
                  <a:lnTo>
                    <a:pt x="0" y="41330"/>
                  </a:lnTo>
                  <a:cubicBezTo>
                    <a:pt x="0" y="30369"/>
                    <a:pt x="4354" y="19856"/>
                    <a:pt x="12105" y="12105"/>
                  </a:cubicBezTo>
                  <a:cubicBezTo>
                    <a:pt x="19856" y="4354"/>
                    <a:pt x="30369" y="0"/>
                    <a:pt x="41330" y="0"/>
                  </a:cubicBezTo>
                  <a:close/>
                </a:path>
              </a:pathLst>
            </a:custGeom>
            <a:solidFill>
              <a:srgbClr val="FFFFFF"/>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3079"/>
                </a:lnSpc>
              </a:pPr>
              <a:endParaRPr/>
            </a:p>
          </p:txBody>
        </p:sp>
      </p:grpSp>
      <p:sp>
        <p:nvSpPr>
          <p:cNvPr id="8" name="TextBox 8"/>
          <p:cNvSpPr txBox="1"/>
          <p:nvPr/>
        </p:nvSpPr>
        <p:spPr>
          <a:xfrm>
            <a:off x="1627600" y="3644269"/>
            <a:ext cx="7516399" cy="490968"/>
          </a:xfrm>
          <a:prstGeom prst="rect">
            <a:avLst/>
          </a:prstGeom>
        </p:spPr>
        <p:txBody>
          <a:bodyPr wrap="square" lIns="0" tIns="0" rIns="0" bIns="0" rtlCol="0" anchor="t">
            <a:spAutoFit/>
          </a:bodyPr>
          <a:lstStyle/>
          <a:p>
            <a:pPr>
              <a:lnSpc>
                <a:spcPts val="1960"/>
              </a:lnSpc>
              <a:spcBef>
                <a:spcPct val="0"/>
              </a:spcBef>
            </a:pPr>
            <a:r>
              <a:rPr lang="en-US" sz="1400">
                <a:solidFill>
                  <a:srgbClr val="A525D9"/>
                </a:solidFill>
                <a:latin typeface="Times New Roman"/>
              </a:rPr>
              <a:t>Integration with POS systems, real-time updates on sales transactions, inventory levels, customer data, and centralized order processing.</a:t>
            </a:r>
          </a:p>
        </p:txBody>
      </p:sp>
      <p:sp>
        <p:nvSpPr>
          <p:cNvPr id="9" name="TextBox 9"/>
          <p:cNvSpPr txBox="1"/>
          <p:nvPr/>
        </p:nvSpPr>
        <p:spPr>
          <a:xfrm>
            <a:off x="1627600" y="4719735"/>
            <a:ext cx="7516399" cy="490968"/>
          </a:xfrm>
          <a:prstGeom prst="rect">
            <a:avLst/>
          </a:prstGeom>
        </p:spPr>
        <p:txBody>
          <a:bodyPr wrap="square" lIns="0" tIns="0" rIns="0" bIns="0" rtlCol="0" anchor="t">
            <a:spAutoFit/>
          </a:bodyPr>
          <a:lstStyle/>
          <a:p>
            <a:pPr>
              <a:lnSpc>
                <a:spcPts val="1960"/>
              </a:lnSpc>
              <a:spcBef>
                <a:spcPct val="0"/>
              </a:spcBef>
            </a:pPr>
            <a:r>
              <a:rPr lang="en-US" sz="1400">
                <a:solidFill>
                  <a:srgbClr val="A525D9"/>
                </a:solidFill>
                <a:latin typeface="Times New Roman"/>
              </a:rPr>
              <a:t>Smooth inventory management, precise revenue tracking, efficient order processing, and improved customer service.</a:t>
            </a:r>
          </a:p>
        </p:txBody>
      </p:sp>
      <p:sp>
        <p:nvSpPr>
          <p:cNvPr id="10" name="TextBox 10"/>
          <p:cNvSpPr txBox="1"/>
          <p:nvPr/>
        </p:nvSpPr>
        <p:spPr>
          <a:xfrm>
            <a:off x="1627601" y="3231429"/>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Key Features</a:t>
            </a:r>
          </a:p>
        </p:txBody>
      </p:sp>
      <p:sp>
        <p:nvSpPr>
          <p:cNvPr id="11" name="TextBox 11"/>
          <p:cNvSpPr txBox="1"/>
          <p:nvPr/>
        </p:nvSpPr>
        <p:spPr>
          <a:xfrm>
            <a:off x="1627601" y="2365897"/>
            <a:ext cx="8795194" cy="722582"/>
          </a:xfrm>
          <a:prstGeom prst="rect">
            <a:avLst/>
          </a:prstGeom>
        </p:spPr>
        <p:txBody>
          <a:bodyPr lIns="0" tIns="0" rIns="0" bIns="0" rtlCol="0" anchor="t">
            <a:spAutoFit/>
          </a:bodyPr>
          <a:lstStyle/>
          <a:p>
            <a:pPr>
              <a:lnSpc>
                <a:spcPts val="5320"/>
              </a:lnSpc>
            </a:pPr>
            <a:r>
              <a:rPr lang="en-US" sz="3800">
                <a:solidFill>
                  <a:srgbClr val="A525D9"/>
                </a:solidFill>
                <a:latin typeface="Times New Roman Bold"/>
              </a:rPr>
              <a:t>Point of Sale (POS) Connector</a:t>
            </a:r>
          </a:p>
        </p:txBody>
      </p:sp>
      <p:sp>
        <p:nvSpPr>
          <p:cNvPr id="12" name="TextBox 12"/>
          <p:cNvSpPr txBox="1"/>
          <p:nvPr/>
        </p:nvSpPr>
        <p:spPr>
          <a:xfrm>
            <a:off x="1627601" y="4303815"/>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Benefits</a:t>
            </a:r>
          </a:p>
        </p:txBody>
      </p:sp>
      <p:sp>
        <p:nvSpPr>
          <p:cNvPr id="13" name="TextBox 13"/>
          <p:cNvSpPr txBox="1"/>
          <p:nvPr/>
        </p:nvSpPr>
        <p:spPr>
          <a:xfrm>
            <a:off x="1627600" y="6981427"/>
            <a:ext cx="7516399" cy="490968"/>
          </a:xfrm>
          <a:prstGeom prst="rect">
            <a:avLst/>
          </a:prstGeom>
        </p:spPr>
        <p:txBody>
          <a:bodyPr wrap="square" lIns="0" tIns="0" rIns="0" bIns="0" rtlCol="0" anchor="t">
            <a:spAutoFit/>
          </a:bodyPr>
          <a:lstStyle/>
          <a:p>
            <a:pPr>
              <a:lnSpc>
                <a:spcPts val="1960"/>
              </a:lnSpc>
              <a:spcBef>
                <a:spcPct val="0"/>
              </a:spcBef>
            </a:pPr>
            <a:r>
              <a:rPr lang="en-US" sz="1400">
                <a:solidFill>
                  <a:srgbClr val="A525D9"/>
                </a:solidFill>
                <a:latin typeface="Times New Roman"/>
              </a:rPr>
              <a:t>Integration with shipping and logistics systems, automated order fulfillment, tracking, shipping processes, and real-time visibility into shipping status.</a:t>
            </a:r>
          </a:p>
        </p:txBody>
      </p:sp>
      <p:sp>
        <p:nvSpPr>
          <p:cNvPr id="14" name="TextBox 14"/>
          <p:cNvSpPr txBox="1"/>
          <p:nvPr/>
        </p:nvSpPr>
        <p:spPr>
          <a:xfrm>
            <a:off x="1627600" y="8074020"/>
            <a:ext cx="7516399" cy="490968"/>
          </a:xfrm>
          <a:prstGeom prst="rect">
            <a:avLst/>
          </a:prstGeom>
        </p:spPr>
        <p:txBody>
          <a:bodyPr wrap="square" lIns="0" tIns="0" rIns="0" bIns="0" rtlCol="0" anchor="t">
            <a:spAutoFit/>
          </a:bodyPr>
          <a:lstStyle/>
          <a:p>
            <a:pPr>
              <a:lnSpc>
                <a:spcPts val="1960"/>
              </a:lnSpc>
              <a:spcBef>
                <a:spcPct val="0"/>
              </a:spcBef>
            </a:pPr>
            <a:r>
              <a:rPr lang="en-US" sz="1400" dirty="0">
                <a:solidFill>
                  <a:srgbClr val="A525D9"/>
                </a:solidFill>
                <a:latin typeface="Times New Roman"/>
              </a:rPr>
              <a:t>Streamlined order fulfillment, reduced shipping errors, improved shipping accuracy, and enhanced operational efficiency.</a:t>
            </a:r>
          </a:p>
        </p:txBody>
      </p:sp>
      <p:sp>
        <p:nvSpPr>
          <p:cNvPr id="15" name="TextBox 15"/>
          <p:cNvSpPr txBox="1"/>
          <p:nvPr/>
        </p:nvSpPr>
        <p:spPr>
          <a:xfrm>
            <a:off x="1627601" y="6568588"/>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Key Features</a:t>
            </a:r>
          </a:p>
        </p:txBody>
      </p:sp>
      <p:sp>
        <p:nvSpPr>
          <p:cNvPr id="16" name="TextBox 16"/>
          <p:cNvSpPr txBox="1"/>
          <p:nvPr/>
        </p:nvSpPr>
        <p:spPr>
          <a:xfrm>
            <a:off x="1627601" y="5703130"/>
            <a:ext cx="8795194" cy="722582"/>
          </a:xfrm>
          <a:prstGeom prst="rect">
            <a:avLst/>
          </a:prstGeom>
        </p:spPr>
        <p:txBody>
          <a:bodyPr lIns="0" tIns="0" rIns="0" bIns="0" rtlCol="0" anchor="t">
            <a:spAutoFit/>
          </a:bodyPr>
          <a:lstStyle/>
          <a:p>
            <a:pPr>
              <a:lnSpc>
                <a:spcPts val="5320"/>
              </a:lnSpc>
            </a:pPr>
            <a:r>
              <a:rPr lang="en-US" sz="3800">
                <a:solidFill>
                  <a:srgbClr val="A525D9"/>
                </a:solidFill>
                <a:latin typeface="Times New Roman Bold"/>
              </a:rPr>
              <a:t>Shipping Connector</a:t>
            </a:r>
          </a:p>
        </p:txBody>
      </p:sp>
      <p:sp>
        <p:nvSpPr>
          <p:cNvPr id="17" name="TextBox 17"/>
          <p:cNvSpPr txBox="1"/>
          <p:nvPr/>
        </p:nvSpPr>
        <p:spPr>
          <a:xfrm>
            <a:off x="1627601" y="7658100"/>
            <a:ext cx="4677069" cy="387345"/>
          </a:xfrm>
          <a:prstGeom prst="rect">
            <a:avLst/>
          </a:prstGeom>
        </p:spPr>
        <p:txBody>
          <a:bodyPr lIns="0" tIns="0" rIns="0" bIns="0" rtlCol="0" anchor="t">
            <a:spAutoFit/>
          </a:bodyPr>
          <a:lstStyle/>
          <a:p>
            <a:pPr>
              <a:lnSpc>
                <a:spcPts val="2800"/>
              </a:lnSpc>
              <a:spcBef>
                <a:spcPct val="0"/>
              </a:spcBef>
            </a:pPr>
            <a:r>
              <a:rPr lang="en-US" sz="2000">
                <a:solidFill>
                  <a:srgbClr val="A525D9"/>
                </a:solidFill>
                <a:latin typeface="Times New Roman"/>
              </a:rPr>
              <a:t>Benefits</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55" r="955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92315" y="612415"/>
            <a:ext cx="559181" cy="296366"/>
          </a:xfrm>
          <a:prstGeom prst="rect">
            <a:avLst/>
          </a:prstGeom>
        </p:spPr>
      </p:pic>
      <p:pic>
        <p:nvPicPr>
          <p:cNvPr id="4" name="Picture 4"/>
          <p:cNvPicPr>
            <a:picLocks noChangeAspect="1"/>
          </p:cNvPicPr>
          <p:nvPr/>
        </p:nvPicPr>
        <p:blipFill>
          <a:blip r:embed="rId5"/>
          <a:srcRect l="13998" t="26088" r="15907" b="21634"/>
          <a:stretch>
            <a:fillRect/>
          </a:stretch>
        </p:blipFill>
        <p:spPr>
          <a:xfrm>
            <a:off x="1163916" y="1101245"/>
            <a:ext cx="1469934" cy="109629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3905" y="4937327"/>
            <a:ext cx="7315200" cy="1152144"/>
          </a:xfrm>
          <a:prstGeom prst="rect">
            <a:avLst/>
          </a:prstGeom>
        </p:spPr>
      </p:pic>
      <p:sp>
        <p:nvSpPr>
          <p:cNvPr id="6" name="TextBox 6"/>
          <p:cNvSpPr txBox="1"/>
          <p:nvPr/>
        </p:nvSpPr>
        <p:spPr>
          <a:xfrm>
            <a:off x="5388125" y="7200208"/>
            <a:ext cx="11580980" cy="615553"/>
          </a:xfrm>
          <a:prstGeom prst="rect">
            <a:avLst/>
          </a:prstGeom>
        </p:spPr>
        <p:txBody>
          <a:bodyPr lIns="0" tIns="0" rIns="0" bIns="0" rtlCol="0" anchor="t">
            <a:spAutoFit/>
          </a:bodyPr>
          <a:lstStyle/>
          <a:p>
            <a:pPr algn="r">
              <a:lnSpc>
                <a:spcPts val="4800"/>
              </a:lnSpc>
            </a:pPr>
            <a:r>
              <a:rPr lang="en-US" sz="4800" dirty="0">
                <a:solidFill>
                  <a:srgbClr val="B694FA"/>
                </a:solidFill>
                <a:latin typeface="Roboto Bold"/>
              </a:rPr>
              <a:t>Steps To Integrate NetSuite Connectors</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76489" y="2549968"/>
            <a:ext cx="6873872" cy="162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vortex dir="r"/>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grpSp>
        <p:nvGrpSpPr>
          <p:cNvPr id="2" name="Group 2"/>
          <p:cNvGrpSpPr/>
          <p:nvPr/>
        </p:nvGrpSpPr>
        <p:grpSpPr>
          <a:xfrm>
            <a:off x="-2331610" y="-931314"/>
            <a:ext cx="10688074" cy="11589400"/>
            <a:chOff x="0" y="0"/>
            <a:chExt cx="2814966" cy="3052352"/>
          </a:xfrm>
        </p:grpSpPr>
        <p:sp>
          <p:nvSpPr>
            <p:cNvPr id="3" name="Freeform 3"/>
            <p:cNvSpPr/>
            <p:nvPr/>
          </p:nvSpPr>
          <p:spPr>
            <a:xfrm>
              <a:off x="0" y="0"/>
              <a:ext cx="2814966" cy="3052352"/>
            </a:xfrm>
            <a:custGeom>
              <a:avLst/>
              <a:gdLst/>
              <a:ahLst/>
              <a:cxnLst/>
              <a:rect l="l" t="t" r="r" b="b"/>
              <a:pathLst>
                <a:path w="2814966" h="3052352">
                  <a:moveTo>
                    <a:pt x="0" y="0"/>
                  </a:moveTo>
                  <a:lnTo>
                    <a:pt x="2814966" y="0"/>
                  </a:lnTo>
                  <a:lnTo>
                    <a:pt x="2814966" y="3052352"/>
                  </a:lnTo>
                  <a:lnTo>
                    <a:pt x="0" y="3052352"/>
                  </a:ln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784959" y="11870230"/>
            <a:ext cx="9512725" cy="22484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81331" y="9285564"/>
            <a:ext cx="14044299" cy="33195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784959" y="12409507"/>
            <a:ext cx="9512725" cy="224846"/>
          </a:xfrm>
          <a:prstGeom prst="rect">
            <a:avLst/>
          </a:prstGeom>
        </p:spPr>
      </p:pic>
      <p:pic>
        <p:nvPicPr>
          <p:cNvPr id="9" name="Picture 9"/>
          <p:cNvPicPr>
            <a:picLocks noChangeAspect="1"/>
          </p:cNvPicPr>
          <p:nvPr/>
        </p:nvPicPr>
        <p:blipFill>
          <a:blip r:embed="rId6"/>
          <a:srcRect l="13998" t="26088" r="15907" b="21634"/>
          <a:stretch>
            <a:fillRect/>
          </a:stretch>
        </p:blipFill>
        <p:spPr>
          <a:xfrm>
            <a:off x="1163916" y="1101245"/>
            <a:ext cx="1469934" cy="1096298"/>
          </a:xfrm>
          <a:prstGeom prst="rect">
            <a:avLst/>
          </a:prstGeom>
        </p:spPr>
      </p:pic>
      <p:pic>
        <p:nvPicPr>
          <p:cNvPr id="10" name="Picture 10"/>
          <p:cNvPicPr>
            <a:picLocks noChangeAspect="1"/>
          </p:cNvPicPr>
          <p:nvPr/>
        </p:nvPicPr>
        <p:blipFill>
          <a:blip r:embed="rId7">
            <a:alphaModFix amt="24000"/>
          </a:blip>
          <a:srcRect/>
          <a:stretch>
            <a:fillRect/>
          </a:stretch>
        </p:blipFill>
        <p:spPr>
          <a:xfrm>
            <a:off x="10145874" y="1459102"/>
            <a:ext cx="8126730" cy="8229600"/>
          </a:xfrm>
          <a:prstGeom prst="rect">
            <a:avLst/>
          </a:prstGeom>
        </p:spPr>
      </p:pic>
      <p:sp>
        <p:nvSpPr>
          <p:cNvPr id="11" name="TextBox 11"/>
          <p:cNvSpPr txBox="1"/>
          <p:nvPr/>
        </p:nvSpPr>
        <p:spPr>
          <a:xfrm>
            <a:off x="1235749" y="2879315"/>
            <a:ext cx="5583910" cy="854467"/>
          </a:xfrm>
          <a:prstGeom prst="rect">
            <a:avLst/>
          </a:prstGeom>
        </p:spPr>
        <p:txBody>
          <a:bodyPr lIns="0" tIns="0" rIns="0" bIns="0" rtlCol="0" anchor="t">
            <a:spAutoFit/>
          </a:bodyPr>
          <a:lstStyle/>
          <a:p>
            <a:pPr algn="just">
              <a:lnSpc>
                <a:spcPts val="2239"/>
              </a:lnSpc>
              <a:spcBef>
                <a:spcPct val="0"/>
              </a:spcBef>
            </a:pPr>
            <a:r>
              <a:rPr lang="en-US" sz="1599" dirty="0">
                <a:solidFill>
                  <a:srgbClr val="28094B"/>
                </a:solidFill>
                <a:latin typeface="Times New Roman"/>
              </a:rPr>
              <a:t>Evaluate specific financial management needs, such as payment processing, e-commerce integration, inventory management, or tax compliance.</a:t>
            </a:r>
          </a:p>
        </p:txBody>
      </p:sp>
      <p:sp>
        <p:nvSpPr>
          <p:cNvPr id="12" name="TextBox 12"/>
          <p:cNvSpPr txBox="1"/>
          <p:nvPr/>
        </p:nvSpPr>
        <p:spPr>
          <a:xfrm>
            <a:off x="1235749" y="4661114"/>
            <a:ext cx="5583910" cy="854467"/>
          </a:xfrm>
          <a:prstGeom prst="rect">
            <a:avLst/>
          </a:prstGeom>
        </p:spPr>
        <p:txBody>
          <a:bodyPr lIns="0" tIns="0" rIns="0" bIns="0" rtlCol="0" anchor="t">
            <a:spAutoFit/>
          </a:bodyPr>
          <a:lstStyle/>
          <a:p>
            <a:pPr algn="just">
              <a:lnSpc>
                <a:spcPts val="2239"/>
              </a:lnSpc>
              <a:spcBef>
                <a:spcPct val="0"/>
              </a:spcBef>
            </a:pPr>
            <a:r>
              <a:rPr lang="en-US" sz="1599">
                <a:solidFill>
                  <a:srgbClr val="28094B"/>
                </a:solidFill>
                <a:latin typeface="Times New Roman"/>
              </a:rPr>
              <a:t>Choose NetSuite Connectors that align with identified requirements, ensuring seamless integration between NetSuite and relevant systems.</a:t>
            </a:r>
          </a:p>
        </p:txBody>
      </p:sp>
      <p:sp>
        <p:nvSpPr>
          <p:cNvPr id="13" name="TextBox 13"/>
          <p:cNvSpPr txBox="1"/>
          <p:nvPr/>
        </p:nvSpPr>
        <p:spPr>
          <a:xfrm>
            <a:off x="1235749" y="2343667"/>
            <a:ext cx="4677069" cy="420284"/>
          </a:xfrm>
          <a:prstGeom prst="rect">
            <a:avLst/>
          </a:prstGeom>
        </p:spPr>
        <p:txBody>
          <a:bodyPr lIns="0" tIns="0" rIns="0" bIns="0" rtlCol="0" anchor="t">
            <a:spAutoFit/>
          </a:bodyPr>
          <a:lstStyle/>
          <a:p>
            <a:pPr algn="just">
              <a:lnSpc>
                <a:spcPts val="3079"/>
              </a:lnSpc>
              <a:spcBef>
                <a:spcPct val="0"/>
              </a:spcBef>
            </a:pPr>
            <a:r>
              <a:rPr lang="en-US" sz="2199" dirty="0">
                <a:solidFill>
                  <a:srgbClr val="28094B"/>
                </a:solidFill>
                <a:latin typeface="Times New Roman"/>
              </a:rPr>
              <a:t>Assess Requirements</a:t>
            </a:r>
          </a:p>
        </p:txBody>
      </p:sp>
      <p:sp>
        <p:nvSpPr>
          <p:cNvPr id="14" name="TextBox 14"/>
          <p:cNvSpPr txBox="1"/>
          <p:nvPr/>
        </p:nvSpPr>
        <p:spPr>
          <a:xfrm>
            <a:off x="1235749" y="4125466"/>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28094B"/>
                </a:solidFill>
                <a:latin typeface="Times New Roman"/>
              </a:rPr>
              <a:t>Select Suitable Connectors</a:t>
            </a:r>
          </a:p>
        </p:txBody>
      </p:sp>
      <p:sp>
        <p:nvSpPr>
          <p:cNvPr id="15" name="TextBox 15"/>
          <p:cNvSpPr txBox="1"/>
          <p:nvPr/>
        </p:nvSpPr>
        <p:spPr>
          <a:xfrm>
            <a:off x="1235749" y="6442913"/>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28094B"/>
                </a:solidFill>
                <a:latin typeface="Times New Roman"/>
              </a:rPr>
              <a:t>Develop a detailed plan, including timelines, resource allocation, and system compatibility assessments.</a:t>
            </a:r>
          </a:p>
        </p:txBody>
      </p:sp>
      <p:sp>
        <p:nvSpPr>
          <p:cNvPr id="16" name="TextBox 16"/>
          <p:cNvSpPr txBox="1"/>
          <p:nvPr/>
        </p:nvSpPr>
        <p:spPr>
          <a:xfrm>
            <a:off x="1235749" y="5907265"/>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28094B"/>
                </a:solidFill>
                <a:latin typeface="Times New Roman"/>
              </a:rPr>
              <a:t>Plan Integration Strategy</a:t>
            </a:r>
          </a:p>
        </p:txBody>
      </p:sp>
      <p:sp>
        <p:nvSpPr>
          <p:cNvPr id="17" name="TextBox 17"/>
          <p:cNvSpPr txBox="1"/>
          <p:nvPr/>
        </p:nvSpPr>
        <p:spPr>
          <a:xfrm>
            <a:off x="1235749" y="7947409"/>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28094B"/>
                </a:solidFill>
                <a:latin typeface="Times New Roman"/>
              </a:rPr>
              <a:t>Tailor NetSuite Connectors to match business processes, optimizing data synchronization and workflow.</a:t>
            </a:r>
          </a:p>
        </p:txBody>
      </p:sp>
      <p:sp>
        <p:nvSpPr>
          <p:cNvPr id="18" name="TextBox 18"/>
          <p:cNvSpPr txBox="1"/>
          <p:nvPr/>
        </p:nvSpPr>
        <p:spPr>
          <a:xfrm>
            <a:off x="1235749" y="7411761"/>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28094B"/>
                </a:solidFill>
                <a:latin typeface="Times New Roman"/>
              </a:rPr>
              <a:t>Customize and Configure</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25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25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25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25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25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784959" y="11870230"/>
            <a:ext cx="9512725" cy="2248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784959" y="12409507"/>
            <a:ext cx="9512725" cy="224846"/>
          </a:xfrm>
          <a:prstGeom prst="rect">
            <a:avLst/>
          </a:prstGeom>
        </p:spPr>
      </p:pic>
      <p:pic>
        <p:nvPicPr>
          <p:cNvPr id="5" name="Picture 5"/>
          <p:cNvPicPr>
            <a:picLocks noChangeAspect="1"/>
          </p:cNvPicPr>
          <p:nvPr/>
        </p:nvPicPr>
        <p:blipFill>
          <a:blip r:embed="rId6"/>
          <a:srcRect l="13998" t="26088" r="15907" b="21634"/>
          <a:stretch>
            <a:fillRect/>
          </a:stretch>
        </p:blipFill>
        <p:spPr>
          <a:xfrm>
            <a:off x="1163916" y="1101245"/>
            <a:ext cx="1469934" cy="109629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82740" y="7891407"/>
            <a:ext cx="7315200" cy="113385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57013" y="2791237"/>
            <a:ext cx="3366655" cy="4114800"/>
          </a:xfrm>
          <a:prstGeom prst="rect">
            <a:avLst/>
          </a:prstGeom>
        </p:spPr>
      </p:pic>
      <p:sp>
        <p:nvSpPr>
          <p:cNvPr id="8" name="TextBox 8"/>
          <p:cNvSpPr txBox="1"/>
          <p:nvPr/>
        </p:nvSpPr>
        <p:spPr>
          <a:xfrm>
            <a:off x="1163916" y="3792362"/>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FFFFFF"/>
                </a:solidFill>
                <a:latin typeface="Times New Roman"/>
              </a:rPr>
              <a:t>Conduct thorough testing to validate data accuracy, functional compatibility, and system performance.</a:t>
            </a:r>
          </a:p>
        </p:txBody>
      </p:sp>
      <p:sp>
        <p:nvSpPr>
          <p:cNvPr id="9" name="TextBox 9"/>
          <p:cNvSpPr txBox="1"/>
          <p:nvPr/>
        </p:nvSpPr>
        <p:spPr>
          <a:xfrm>
            <a:off x="1163916" y="5574161"/>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FFFFFF"/>
                </a:solidFill>
                <a:latin typeface="Times New Roman"/>
              </a:rPr>
              <a:t>Move existing data from legacy systems to NetSuite, ensuring integrity and consistency.</a:t>
            </a:r>
          </a:p>
        </p:txBody>
      </p:sp>
      <p:sp>
        <p:nvSpPr>
          <p:cNvPr id="10" name="TextBox 10"/>
          <p:cNvSpPr txBox="1"/>
          <p:nvPr/>
        </p:nvSpPr>
        <p:spPr>
          <a:xfrm>
            <a:off x="1163916" y="3256714"/>
            <a:ext cx="4677069" cy="420284"/>
          </a:xfrm>
          <a:prstGeom prst="rect">
            <a:avLst/>
          </a:prstGeom>
        </p:spPr>
        <p:txBody>
          <a:bodyPr lIns="0" tIns="0" rIns="0" bIns="0" rtlCol="0" anchor="t">
            <a:spAutoFit/>
          </a:bodyPr>
          <a:lstStyle/>
          <a:p>
            <a:pPr algn="just">
              <a:lnSpc>
                <a:spcPts val="3079"/>
              </a:lnSpc>
              <a:spcBef>
                <a:spcPct val="0"/>
              </a:spcBef>
            </a:pPr>
            <a:r>
              <a:rPr lang="en-US" sz="2199" dirty="0">
                <a:solidFill>
                  <a:srgbClr val="FFFFFF"/>
                </a:solidFill>
                <a:latin typeface="Times New Roman"/>
              </a:rPr>
              <a:t>Test and Ensure Quality</a:t>
            </a:r>
          </a:p>
        </p:txBody>
      </p:sp>
      <p:sp>
        <p:nvSpPr>
          <p:cNvPr id="11" name="TextBox 11"/>
          <p:cNvSpPr txBox="1"/>
          <p:nvPr/>
        </p:nvSpPr>
        <p:spPr>
          <a:xfrm>
            <a:off x="1163916" y="5038513"/>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FFFFFF"/>
                </a:solidFill>
                <a:latin typeface="Times New Roman"/>
              </a:rPr>
              <a:t>Migrate and Transfer Data</a:t>
            </a:r>
          </a:p>
        </p:txBody>
      </p:sp>
      <p:sp>
        <p:nvSpPr>
          <p:cNvPr id="12" name="TextBox 12"/>
          <p:cNvSpPr txBox="1"/>
          <p:nvPr/>
        </p:nvSpPr>
        <p:spPr>
          <a:xfrm>
            <a:off x="1163916" y="7355960"/>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FFFFFF"/>
                </a:solidFill>
                <a:latin typeface="Times New Roman"/>
              </a:rPr>
              <a:t>Provide comprehensive training to users, emphasizing benefits and facilitating a smooth transition.</a:t>
            </a:r>
          </a:p>
        </p:txBody>
      </p:sp>
      <p:sp>
        <p:nvSpPr>
          <p:cNvPr id="13" name="TextBox 13"/>
          <p:cNvSpPr txBox="1"/>
          <p:nvPr/>
        </p:nvSpPr>
        <p:spPr>
          <a:xfrm>
            <a:off x="1163916" y="6820312"/>
            <a:ext cx="5250239" cy="420284"/>
          </a:xfrm>
          <a:prstGeom prst="rect">
            <a:avLst/>
          </a:prstGeom>
        </p:spPr>
        <p:txBody>
          <a:bodyPr lIns="0" tIns="0" rIns="0" bIns="0" rtlCol="0" anchor="t">
            <a:spAutoFit/>
          </a:bodyPr>
          <a:lstStyle/>
          <a:p>
            <a:pPr algn="just">
              <a:lnSpc>
                <a:spcPts val="3079"/>
              </a:lnSpc>
              <a:spcBef>
                <a:spcPct val="0"/>
              </a:spcBef>
            </a:pPr>
            <a:r>
              <a:rPr lang="en-US" sz="2199">
                <a:solidFill>
                  <a:srgbClr val="FFFFFF"/>
                </a:solidFill>
                <a:latin typeface="Times New Roman"/>
              </a:rPr>
              <a:t>User Training and Change Management</a:t>
            </a:r>
          </a:p>
        </p:txBody>
      </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76489" y="2549968"/>
            <a:ext cx="6873872" cy="162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5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5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25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25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25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250"/>
                                        <p:tgtEl>
                                          <p:spTgt spid="12"/>
                                        </p:tgtEl>
                                      </p:cBhvr>
                                    </p:animEffect>
                                  </p:childTnLst>
                                </p:cTn>
                              </p:par>
                            </p:childTnLst>
                          </p:cTn>
                        </p:par>
                        <p:par>
                          <p:cTn id="23" fill="hold">
                            <p:stCondLst>
                              <p:cond delay="250"/>
                            </p:stCondLst>
                            <p:childTnLst>
                              <p:par>
                                <p:cTn id="24" presetID="49" presetClass="entr" presetSubtype="0" decel="10000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grpSp>
        <p:nvGrpSpPr>
          <p:cNvPr id="2" name="Group 2"/>
          <p:cNvGrpSpPr/>
          <p:nvPr/>
        </p:nvGrpSpPr>
        <p:grpSpPr>
          <a:xfrm>
            <a:off x="-961672" y="4218038"/>
            <a:ext cx="20943650" cy="3897262"/>
            <a:chOff x="0" y="0"/>
            <a:chExt cx="5516023" cy="1026439"/>
          </a:xfrm>
        </p:grpSpPr>
        <p:sp>
          <p:nvSpPr>
            <p:cNvPr id="3" name="Freeform 3"/>
            <p:cNvSpPr/>
            <p:nvPr/>
          </p:nvSpPr>
          <p:spPr>
            <a:xfrm>
              <a:off x="0" y="0"/>
              <a:ext cx="5516023" cy="1026439"/>
            </a:xfrm>
            <a:custGeom>
              <a:avLst/>
              <a:gdLst/>
              <a:ahLst/>
              <a:cxnLst/>
              <a:rect l="l" t="t" r="r" b="b"/>
              <a:pathLst>
                <a:path w="5516023" h="1026439">
                  <a:moveTo>
                    <a:pt x="0" y="0"/>
                  </a:moveTo>
                  <a:lnTo>
                    <a:pt x="5516023" y="0"/>
                  </a:lnTo>
                  <a:lnTo>
                    <a:pt x="5516023" y="1026439"/>
                  </a:lnTo>
                  <a:lnTo>
                    <a:pt x="0" y="1026439"/>
                  </a:lnTo>
                  <a:close/>
                </a:path>
              </a:pathLst>
            </a:custGeom>
            <a:solidFill>
              <a:srgbClr val="000000">
                <a:alpha val="12941"/>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14926" y="1986548"/>
            <a:ext cx="6844374" cy="684437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92315" y="612415"/>
            <a:ext cx="559181" cy="296366"/>
          </a:xfrm>
          <a:prstGeom prst="rect">
            <a:avLst/>
          </a:prstGeom>
        </p:spPr>
      </p:pic>
      <p:grpSp>
        <p:nvGrpSpPr>
          <p:cNvPr id="7" name="Group 7"/>
          <p:cNvGrpSpPr>
            <a:grpSpLocks noChangeAspect="1"/>
          </p:cNvGrpSpPr>
          <p:nvPr/>
        </p:nvGrpSpPr>
        <p:grpSpPr>
          <a:xfrm>
            <a:off x="11100429" y="2651462"/>
            <a:ext cx="5514569" cy="5514547"/>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r="-50093"/>
              </a:stretch>
            </a:blipFill>
          </p:spPr>
        </p:sp>
      </p:grpSp>
      <p:sp>
        <p:nvSpPr>
          <p:cNvPr id="9" name="TextBox 9"/>
          <p:cNvSpPr txBox="1"/>
          <p:nvPr/>
        </p:nvSpPr>
        <p:spPr>
          <a:xfrm>
            <a:off x="1210195" y="3118114"/>
            <a:ext cx="8848206" cy="788677"/>
          </a:xfrm>
          <a:prstGeom prst="rect">
            <a:avLst/>
          </a:prstGeom>
        </p:spPr>
        <p:txBody>
          <a:bodyPr wrap="square" lIns="0" tIns="0" rIns="0" bIns="0" rtlCol="0" anchor="t">
            <a:spAutoFit/>
          </a:bodyPr>
          <a:lstStyle/>
          <a:p>
            <a:pPr>
              <a:lnSpc>
                <a:spcPts val="6719"/>
              </a:lnSpc>
            </a:pPr>
            <a:r>
              <a:rPr lang="en-US" sz="4800" dirty="0">
                <a:solidFill>
                  <a:srgbClr val="8C61EE"/>
                </a:solidFill>
                <a:latin typeface="Times New Roman Bold"/>
              </a:rPr>
              <a:t>Unlocking Success</a:t>
            </a:r>
          </a:p>
        </p:txBody>
      </p:sp>
      <p:sp>
        <p:nvSpPr>
          <p:cNvPr id="10" name="TextBox 10"/>
          <p:cNvSpPr txBox="1"/>
          <p:nvPr/>
        </p:nvSpPr>
        <p:spPr>
          <a:xfrm>
            <a:off x="1028700" y="5033016"/>
            <a:ext cx="7089205" cy="1853250"/>
          </a:xfrm>
          <a:prstGeom prst="rect">
            <a:avLst/>
          </a:prstGeom>
        </p:spPr>
        <p:txBody>
          <a:bodyPr lIns="0" tIns="0" rIns="0" bIns="0" rtlCol="0" anchor="t">
            <a:spAutoFit/>
          </a:bodyPr>
          <a:lstStyle/>
          <a:p>
            <a:pPr marL="345441" lvl="1" indent="-172721">
              <a:lnSpc>
                <a:spcPts val="2400"/>
              </a:lnSpc>
              <a:buFont typeface="Arial"/>
              <a:buChar char="•"/>
            </a:pPr>
            <a:r>
              <a:rPr lang="en-US" sz="1600" dirty="0">
                <a:solidFill>
                  <a:srgbClr val="8C61EE"/>
                </a:solidFill>
                <a:latin typeface="Times New Roman"/>
              </a:rPr>
              <a:t>Clearly define project goals, objectives, and success criteria.</a:t>
            </a:r>
          </a:p>
          <a:p>
            <a:pPr marL="345441" lvl="1" indent="-172721">
              <a:lnSpc>
                <a:spcPts val="2400"/>
              </a:lnSpc>
              <a:buFont typeface="Arial"/>
              <a:buChar char="•"/>
            </a:pPr>
            <a:r>
              <a:rPr lang="en-US" sz="1600" dirty="0">
                <a:solidFill>
                  <a:srgbClr val="8C61EE"/>
                </a:solidFill>
                <a:latin typeface="Times New Roman"/>
              </a:rPr>
              <a:t>Involve key stakeholders throughout the implementation process.</a:t>
            </a:r>
          </a:p>
          <a:p>
            <a:pPr marL="345441" lvl="1" indent="-172721">
              <a:lnSpc>
                <a:spcPts val="2400"/>
              </a:lnSpc>
              <a:buFont typeface="Arial"/>
              <a:buChar char="•"/>
            </a:pPr>
            <a:r>
              <a:rPr lang="en-US" sz="1600" dirty="0">
                <a:solidFill>
                  <a:srgbClr val="8C61EE"/>
                </a:solidFill>
                <a:latin typeface="Times New Roman"/>
              </a:rPr>
              <a:t>Establish a dedicated implementation team with the necessary skills.</a:t>
            </a:r>
          </a:p>
          <a:p>
            <a:pPr marL="345441" lvl="1" indent="-172721">
              <a:lnSpc>
                <a:spcPts val="2400"/>
              </a:lnSpc>
              <a:buFont typeface="Arial"/>
              <a:buChar char="•"/>
            </a:pPr>
            <a:r>
              <a:rPr lang="en-US" sz="1600" dirty="0">
                <a:solidFill>
                  <a:srgbClr val="8C61EE"/>
                </a:solidFill>
                <a:latin typeface="Times New Roman"/>
              </a:rPr>
              <a:t>Cleanse data and ensure accuracy before migration.</a:t>
            </a:r>
          </a:p>
          <a:p>
            <a:pPr marL="345441" lvl="1" indent="-172721">
              <a:lnSpc>
                <a:spcPts val="2400"/>
              </a:lnSpc>
              <a:buFont typeface="Arial"/>
              <a:buChar char="•"/>
            </a:pPr>
            <a:r>
              <a:rPr lang="en-US" sz="1600" dirty="0">
                <a:solidFill>
                  <a:srgbClr val="8C61EE"/>
                </a:solidFill>
                <a:latin typeface="Times New Roman"/>
              </a:rPr>
              <a:t>Conduct extensive testing and optimize system configurations.</a:t>
            </a:r>
          </a:p>
          <a:p>
            <a:pPr marL="345441" lvl="1" indent="-172721">
              <a:lnSpc>
                <a:spcPts val="2400"/>
              </a:lnSpc>
              <a:buFont typeface="Arial"/>
              <a:buChar char="•"/>
            </a:pPr>
            <a:r>
              <a:rPr lang="en-US" sz="1600" dirty="0">
                <a:solidFill>
                  <a:srgbClr val="8C61EE"/>
                </a:solidFill>
                <a:latin typeface="Times New Roman"/>
              </a:rPr>
              <a:t>Communicate effectively and provide ongoing support for users.</a:t>
            </a:r>
          </a:p>
        </p:txBody>
      </p:sp>
      <p:pic>
        <p:nvPicPr>
          <p:cNvPr id="11" name="Picture 11"/>
          <p:cNvPicPr>
            <a:picLocks noChangeAspect="1"/>
          </p:cNvPicPr>
          <p:nvPr/>
        </p:nvPicPr>
        <p:blipFill>
          <a:blip r:embed="rId8"/>
          <a:srcRect l="13998" t="26088" r="15907" b="21634"/>
          <a:stretch>
            <a:fillRect/>
          </a:stretch>
        </p:blipFill>
        <p:spPr>
          <a:xfrm>
            <a:off x="1163916" y="1101245"/>
            <a:ext cx="1469934" cy="10962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250"/>
                                        <p:tgtEl>
                                          <p:spTgt spid="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0-#ppt_w/2"/>
                                          </p:val>
                                        </p:tav>
                                        <p:tav tm="100000">
                                          <p:val>
                                            <p:strVal val="#ppt_x"/>
                                          </p:val>
                                        </p:tav>
                                      </p:tavLst>
                                    </p:anim>
                                    <p:anim calcmode="lin" valueType="num">
                                      <p:cBhvr additive="base">
                                        <p:cTn id="12" dur="2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3"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
                                        <p:tgtEl>
                                          <p:spTgt spid="7"/>
                                        </p:tgtEl>
                                      </p:cBhvr>
                                    </p:animEffect>
                                    <p:anim calcmode="lin" valueType="num">
                                      <p:cBhvr>
                                        <p:cTn id="17" dur="200" fill="hold"/>
                                        <p:tgtEl>
                                          <p:spTgt spid="7"/>
                                        </p:tgtEl>
                                        <p:attrNameLst>
                                          <p:attrName>ppt_x</p:attrName>
                                        </p:attrNameLst>
                                      </p:cBhvr>
                                      <p:tavLst>
                                        <p:tav tm="0">
                                          <p:val>
                                            <p:strVal val="#ppt_x"/>
                                          </p:val>
                                        </p:tav>
                                        <p:tav tm="100000">
                                          <p:val>
                                            <p:strVal val="#ppt_x"/>
                                          </p:val>
                                        </p:tav>
                                      </p:tavLst>
                                    </p:anim>
                                    <p:anim calcmode="lin" valueType="num">
                                      <p:cBhvr>
                                        <p:cTn id="18" dur="200" fill="hold"/>
                                        <p:tgtEl>
                                          <p:spTgt spid="7"/>
                                        </p:tgtEl>
                                        <p:attrNameLst>
                                          <p:attrName>ppt_y</p:attrName>
                                        </p:attrNameLst>
                                      </p:cBhvr>
                                      <p:tavLst>
                                        <p:tav tm="0">
                                          <p:val>
                                            <p:strVal val="#ppt_y+0.31"/>
                                          </p:val>
                                        </p:tav>
                                        <p:tav tm="100000">
                                          <p:val>
                                            <p:strVal val="#ppt_y+0.31"/>
                                          </p:val>
                                        </p:tav>
                                      </p:tavLst>
                                    </p:anim>
                                    <p:anim calcmode="lin" valueType="num">
                                      <p:cBhvr>
                                        <p:cTn id="19" dur="300" decel="50000" fill="hold">
                                          <p:stCondLst>
                                            <p:cond delay="2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300" decel="50000" fill="hold">
                                          <p:stCondLst>
                                            <p:cond delay="2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4613">
            <a:off x="-5451048" y="2784906"/>
            <a:ext cx="11543880" cy="1000336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4078902" y="11569052"/>
            <a:ext cx="9512725" cy="22484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5327709" y="11927028"/>
            <a:ext cx="9512725" cy="22484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76489" y="2549968"/>
            <a:ext cx="6873872" cy="162473"/>
          </a:xfrm>
          <a:prstGeom prst="rect">
            <a:avLst/>
          </a:prstGeom>
        </p:spPr>
      </p:pic>
      <p:pic>
        <p:nvPicPr>
          <p:cNvPr id="7" name="Picture 7"/>
          <p:cNvPicPr>
            <a:picLocks noChangeAspect="1"/>
          </p:cNvPicPr>
          <p:nvPr/>
        </p:nvPicPr>
        <p:blipFill>
          <a:blip r:embed="rId10"/>
          <a:srcRect l="13998" t="26088" r="15907" b="21634"/>
          <a:stretch>
            <a:fillRect/>
          </a:stretch>
        </p:blipFill>
        <p:spPr>
          <a:xfrm>
            <a:off x="1163916" y="1101245"/>
            <a:ext cx="1469934" cy="1096298"/>
          </a:xfrm>
          <a:prstGeom prst="rect">
            <a:avLst/>
          </a:prstGeom>
        </p:spPr>
      </p:pic>
      <p:sp>
        <p:nvSpPr>
          <p:cNvPr id="8" name="TextBox 8"/>
          <p:cNvSpPr txBox="1"/>
          <p:nvPr/>
        </p:nvSpPr>
        <p:spPr>
          <a:xfrm>
            <a:off x="5729755" y="1458894"/>
            <a:ext cx="4733640" cy="916200"/>
          </a:xfrm>
          <a:prstGeom prst="rect">
            <a:avLst/>
          </a:prstGeom>
        </p:spPr>
        <p:txBody>
          <a:bodyPr lIns="0" tIns="0" rIns="0" bIns="0" rtlCol="0" anchor="t">
            <a:spAutoFit/>
          </a:bodyPr>
          <a:lstStyle/>
          <a:p>
            <a:pPr>
              <a:lnSpc>
                <a:spcPts val="6719"/>
              </a:lnSpc>
            </a:pPr>
            <a:r>
              <a:rPr lang="en-US" sz="4800" dirty="0">
                <a:solidFill>
                  <a:srgbClr val="18072B"/>
                </a:solidFill>
                <a:latin typeface="Times New Roman Bold"/>
              </a:rPr>
              <a:t>Our Discussion</a:t>
            </a:r>
          </a:p>
        </p:txBody>
      </p:sp>
      <p:sp>
        <p:nvSpPr>
          <p:cNvPr id="9" name="TextBox 9"/>
          <p:cNvSpPr txBox="1"/>
          <p:nvPr/>
        </p:nvSpPr>
        <p:spPr>
          <a:xfrm>
            <a:off x="5729755" y="2538285"/>
            <a:ext cx="8859849" cy="5361240"/>
          </a:xfrm>
          <a:prstGeom prst="rect">
            <a:avLst/>
          </a:prstGeom>
        </p:spPr>
        <p:txBody>
          <a:bodyPr lIns="0" tIns="0" rIns="0" bIns="0" rtlCol="0" anchor="t">
            <a:spAutoFit/>
          </a:bodyPr>
          <a:lstStyle/>
          <a:p>
            <a:pPr marL="431801" lvl="1" indent="-215900">
              <a:lnSpc>
                <a:spcPts val="3000"/>
              </a:lnSpc>
              <a:buFont typeface="Arial"/>
              <a:buChar char="•"/>
            </a:pPr>
            <a:r>
              <a:rPr lang="en-US" sz="2000" dirty="0">
                <a:solidFill>
                  <a:srgbClr val="18072B"/>
                </a:solidFill>
                <a:latin typeface="Times New Roman"/>
              </a:rPr>
              <a:t>Confronting the Impacts of Data Lag</a:t>
            </a:r>
          </a:p>
          <a:p>
            <a:pPr marL="431801" lvl="1" indent="-215900">
              <a:lnSpc>
                <a:spcPts val="3000"/>
              </a:lnSpc>
              <a:buFont typeface="Arial"/>
              <a:buChar char="•"/>
            </a:pPr>
            <a:r>
              <a:rPr lang="en-US" sz="2000" dirty="0">
                <a:solidFill>
                  <a:srgbClr val="18072B"/>
                </a:solidFill>
                <a:latin typeface="Times New Roman"/>
              </a:rPr>
              <a:t>Revamping Financial Efficiency</a:t>
            </a:r>
          </a:p>
          <a:p>
            <a:pPr marL="431801" lvl="1" indent="-215900">
              <a:lnSpc>
                <a:spcPts val="3000"/>
              </a:lnSpc>
              <a:buFont typeface="Arial"/>
              <a:buChar char="•"/>
            </a:pPr>
            <a:r>
              <a:rPr lang="en-US" sz="2000" dirty="0">
                <a:solidFill>
                  <a:srgbClr val="18072B"/>
                </a:solidFill>
                <a:latin typeface="Times New Roman"/>
              </a:rPr>
              <a:t>Unlocking the Power of Connectors</a:t>
            </a:r>
          </a:p>
          <a:p>
            <a:pPr marL="431801" lvl="1" indent="-215900">
              <a:lnSpc>
                <a:spcPts val="3000"/>
              </a:lnSpc>
              <a:buFont typeface="Arial"/>
              <a:buChar char="•"/>
            </a:pPr>
            <a:r>
              <a:rPr lang="en-US" sz="2000" dirty="0">
                <a:solidFill>
                  <a:srgbClr val="18072B"/>
                </a:solidFill>
                <a:latin typeface="Times New Roman"/>
              </a:rPr>
              <a:t>Enhancing Financial Performance Through Integration</a:t>
            </a:r>
          </a:p>
          <a:p>
            <a:pPr marL="431801" lvl="1" indent="-215900">
              <a:lnSpc>
                <a:spcPts val="3000"/>
              </a:lnSpc>
              <a:buFont typeface="Arial"/>
              <a:buChar char="•"/>
            </a:pPr>
            <a:r>
              <a:rPr lang="en-US" sz="2000" dirty="0">
                <a:solidFill>
                  <a:srgbClr val="18072B"/>
                </a:solidFill>
                <a:latin typeface="Times New Roman"/>
              </a:rPr>
              <a:t>Fashionably Efficient: How NetSuite Connectors Elevate Financial Performance in Retail</a:t>
            </a:r>
          </a:p>
          <a:p>
            <a:pPr marL="431801" lvl="1" indent="-215900">
              <a:lnSpc>
                <a:spcPts val="3000"/>
              </a:lnSpc>
              <a:buFont typeface="Arial"/>
              <a:buChar char="•"/>
            </a:pPr>
            <a:r>
              <a:rPr lang="en-US" sz="2000" dirty="0">
                <a:solidFill>
                  <a:srgbClr val="18072B"/>
                </a:solidFill>
                <a:latin typeface="Times New Roman"/>
              </a:rPr>
              <a:t>Streamlining Financial Management in Retail: NetSuite Connector Options</a:t>
            </a:r>
          </a:p>
          <a:p>
            <a:pPr marL="431801" lvl="1" indent="-215900">
              <a:lnSpc>
                <a:spcPts val="3000"/>
              </a:lnSpc>
              <a:buFont typeface="Arial"/>
              <a:buChar char="•"/>
            </a:pPr>
            <a:r>
              <a:rPr lang="en-US" sz="2000" dirty="0">
                <a:solidFill>
                  <a:srgbClr val="18072B"/>
                </a:solidFill>
                <a:latin typeface="Times New Roman"/>
              </a:rPr>
              <a:t>Comparing NetSuite Connector Options for Retail</a:t>
            </a:r>
          </a:p>
          <a:p>
            <a:pPr marL="431801" lvl="1" indent="-215900">
              <a:lnSpc>
                <a:spcPts val="3000"/>
              </a:lnSpc>
              <a:buFont typeface="Arial"/>
              <a:buChar char="•"/>
            </a:pPr>
            <a:r>
              <a:rPr lang="en-US" sz="2000" dirty="0">
                <a:solidFill>
                  <a:srgbClr val="18072B"/>
                </a:solidFill>
                <a:latin typeface="Times New Roman"/>
              </a:rPr>
              <a:t>Steps to Implement NetSuite Connectors</a:t>
            </a:r>
          </a:p>
          <a:p>
            <a:pPr marL="431801" lvl="1" indent="-215900">
              <a:lnSpc>
                <a:spcPts val="3000"/>
              </a:lnSpc>
              <a:buFont typeface="Arial"/>
              <a:buChar char="•"/>
            </a:pPr>
            <a:r>
              <a:rPr lang="en-US" sz="2000" dirty="0">
                <a:solidFill>
                  <a:srgbClr val="18072B"/>
                </a:solidFill>
                <a:latin typeface="Times New Roman"/>
              </a:rPr>
              <a:t>Unlocking Implementation Success</a:t>
            </a:r>
          </a:p>
          <a:p>
            <a:pPr marL="431801" lvl="1" indent="-215900">
              <a:lnSpc>
                <a:spcPts val="3000"/>
              </a:lnSpc>
              <a:buFont typeface="Arial"/>
              <a:buChar char="•"/>
            </a:pPr>
            <a:r>
              <a:rPr lang="en-US" sz="2000" dirty="0">
                <a:solidFill>
                  <a:srgbClr val="18072B"/>
                </a:solidFill>
                <a:latin typeface="Times New Roman"/>
              </a:rPr>
              <a:t>Common Challenges And Solutions</a:t>
            </a:r>
          </a:p>
          <a:p>
            <a:pPr marL="431801" lvl="1" indent="-215900">
              <a:lnSpc>
                <a:spcPts val="3000"/>
              </a:lnSpc>
              <a:buFont typeface="Arial"/>
              <a:buChar char="•"/>
            </a:pPr>
            <a:r>
              <a:rPr lang="en-US" sz="2000" dirty="0">
                <a:solidFill>
                  <a:srgbClr val="18072B"/>
                </a:solidFill>
                <a:latin typeface="Times New Roman"/>
              </a:rPr>
              <a:t>Folio3's Expertise in NetSuite Connector Services</a:t>
            </a:r>
          </a:p>
          <a:p>
            <a:pPr marL="431801" lvl="1" indent="-215900">
              <a:lnSpc>
                <a:spcPts val="3000"/>
              </a:lnSpc>
              <a:buFont typeface="Arial"/>
              <a:buChar char="•"/>
            </a:pPr>
            <a:r>
              <a:rPr lang="en-US" sz="2000" dirty="0">
                <a:solidFill>
                  <a:srgbClr val="18072B"/>
                </a:solidFill>
                <a:latin typeface="Times New Roman"/>
              </a:rPr>
              <a:t>Boost Your Financial Performance: Harness the Power of NetSuite Connectors in Retail Apparel &amp; Fashion</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7711" y="2291238"/>
            <a:ext cx="18884371" cy="59399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92315" y="612415"/>
            <a:ext cx="559181" cy="296366"/>
          </a:xfrm>
          <a:prstGeom prst="rect">
            <a:avLst/>
          </a:prstGeom>
        </p:spPr>
      </p:pic>
      <p:sp>
        <p:nvSpPr>
          <p:cNvPr id="4" name="TextBox 4"/>
          <p:cNvSpPr txBox="1"/>
          <p:nvPr/>
        </p:nvSpPr>
        <p:spPr>
          <a:xfrm>
            <a:off x="1028700" y="4581254"/>
            <a:ext cx="6667762" cy="1350435"/>
          </a:xfrm>
          <a:prstGeom prst="rect">
            <a:avLst/>
          </a:prstGeom>
        </p:spPr>
        <p:txBody>
          <a:bodyPr lIns="0" tIns="0" rIns="0" bIns="0" rtlCol="0" anchor="t">
            <a:spAutoFit/>
          </a:bodyPr>
          <a:lstStyle/>
          <a:p>
            <a:pPr>
              <a:lnSpc>
                <a:spcPts val="4800"/>
              </a:lnSpc>
            </a:pPr>
            <a:r>
              <a:rPr lang="en-US" sz="4800">
                <a:solidFill>
                  <a:srgbClr val="FFFFFF"/>
                </a:solidFill>
                <a:latin typeface="Times New Roman Bold"/>
              </a:rPr>
              <a:t>Common Challenges and Solutions</a:t>
            </a:r>
          </a:p>
        </p:txBody>
      </p:sp>
      <p:sp>
        <p:nvSpPr>
          <p:cNvPr id="5" name="TextBox 5"/>
          <p:cNvSpPr txBox="1"/>
          <p:nvPr/>
        </p:nvSpPr>
        <p:spPr>
          <a:xfrm>
            <a:off x="9977058" y="2406602"/>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18072B"/>
                </a:solidFill>
                <a:latin typeface="Times New Roman"/>
              </a:rPr>
              <a:t>Seek guidance from experienced implementation consultants or NetSuite experts to address complexity.</a:t>
            </a:r>
          </a:p>
        </p:txBody>
      </p:sp>
      <p:sp>
        <p:nvSpPr>
          <p:cNvPr id="6" name="TextBox 6"/>
          <p:cNvSpPr txBox="1"/>
          <p:nvPr/>
        </p:nvSpPr>
        <p:spPr>
          <a:xfrm>
            <a:off x="9977058" y="4188401"/>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18072B"/>
                </a:solidFill>
                <a:latin typeface="Times New Roman"/>
              </a:rPr>
              <a:t>Utilize data mapping tools or develop transformation scripts to ensure accurate data mapping.</a:t>
            </a:r>
          </a:p>
        </p:txBody>
      </p:sp>
      <p:sp>
        <p:nvSpPr>
          <p:cNvPr id="7" name="TextBox 7"/>
          <p:cNvSpPr txBox="1"/>
          <p:nvPr/>
        </p:nvSpPr>
        <p:spPr>
          <a:xfrm>
            <a:off x="9977058" y="1870954"/>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18072B"/>
                </a:solidFill>
                <a:latin typeface="Times New Roman"/>
              </a:rPr>
              <a:t>Integration Complexity</a:t>
            </a:r>
          </a:p>
        </p:txBody>
      </p:sp>
      <p:sp>
        <p:nvSpPr>
          <p:cNvPr id="8" name="TextBox 8"/>
          <p:cNvSpPr txBox="1"/>
          <p:nvPr/>
        </p:nvSpPr>
        <p:spPr>
          <a:xfrm>
            <a:off x="9977058" y="3652752"/>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18072B"/>
                </a:solidFill>
                <a:latin typeface="Times New Roman"/>
              </a:rPr>
              <a:t>Data Mapping and Transformation</a:t>
            </a:r>
          </a:p>
        </p:txBody>
      </p:sp>
      <p:sp>
        <p:nvSpPr>
          <p:cNvPr id="9" name="TextBox 9"/>
          <p:cNvSpPr txBox="1"/>
          <p:nvPr/>
        </p:nvSpPr>
        <p:spPr>
          <a:xfrm>
            <a:off x="9977058" y="5970200"/>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18072B"/>
                </a:solidFill>
                <a:latin typeface="Times New Roman"/>
              </a:rPr>
              <a:t>Develop a detailed plan, including timelines, resource allocation, and system compatibility assessments.</a:t>
            </a:r>
          </a:p>
        </p:txBody>
      </p:sp>
      <p:sp>
        <p:nvSpPr>
          <p:cNvPr id="10" name="TextBox 10"/>
          <p:cNvSpPr txBox="1"/>
          <p:nvPr/>
        </p:nvSpPr>
        <p:spPr>
          <a:xfrm>
            <a:off x="9977058" y="5434551"/>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18072B"/>
                </a:solidFill>
                <a:latin typeface="Times New Roman"/>
              </a:rPr>
              <a:t>Change Resistance</a:t>
            </a:r>
          </a:p>
        </p:txBody>
      </p:sp>
      <p:sp>
        <p:nvSpPr>
          <p:cNvPr id="11" name="TextBox 11"/>
          <p:cNvSpPr txBox="1"/>
          <p:nvPr/>
        </p:nvSpPr>
        <p:spPr>
          <a:xfrm>
            <a:off x="9977058" y="7751998"/>
            <a:ext cx="5583910" cy="578323"/>
          </a:xfrm>
          <a:prstGeom prst="rect">
            <a:avLst/>
          </a:prstGeom>
        </p:spPr>
        <p:txBody>
          <a:bodyPr lIns="0" tIns="0" rIns="0" bIns="0" rtlCol="0" anchor="t">
            <a:spAutoFit/>
          </a:bodyPr>
          <a:lstStyle/>
          <a:p>
            <a:pPr algn="just">
              <a:lnSpc>
                <a:spcPts val="2239"/>
              </a:lnSpc>
              <a:spcBef>
                <a:spcPct val="0"/>
              </a:spcBef>
            </a:pPr>
            <a:r>
              <a:rPr lang="en-US" sz="1599">
                <a:solidFill>
                  <a:srgbClr val="18072B"/>
                </a:solidFill>
                <a:latin typeface="Times New Roman"/>
              </a:rPr>
              <a:t>Conduct performance testing, optimize configurations, and utilize NetSuite support resources for troubleshooting.</a:t>
            </a:r>
          </a:p>
        </p:txBody>
      </p:sp>
      <p:sp>
        <p:nvSpPr>
          <p:cNvPr id="12" name="TextBox 12"/>
          <p:cNvSpPr txBox="1"/>
          <p:nvPr/>
        </p:nvSpPr>
        <p:spPr>
          <a:xfrm>
            <a:off x="9977058" y="7216350"/>
            <a:ext cx="4677069" cy="420284"/>
          </a:xfrm>
          <a:prstGeom prst="rect">
            <a:avLst/>
          </a:prstGeom>
        </p:spPr>
        <p:txBody>
          <a:bodyPr lIns="0" tIns="0" rIns="0" bIns="0" rtlCol="0" anchor="t">
            <a:spAutoFit/>
          </a:bodyPr>
          <a:lstStyle/>
          <a:p>
            <a:pPr algn="just">
              <a:lnSpc>
                <a:spcPts val="3079"/>
              </a:lnSpc>
              <a:spcBef>
                <a:spcPct val="0"/>
              </a:spcBef>
            </a:pPr>
            <a:r>
              <a:rPr lang="en-US" sz="2199">
                <a:solidFill>
                  <a:srgbClr val="18072B"/>
                </a:solidFill>
                <a:latin typeface="Times New Roman"/>
              </a:rPr>
              <a:t>System Performance Issues</a:t>
            </a:r>
          </a:p>
        </p:txBody>
      </p:sp>
      <p:pic>
        <p:nvPicPr>
          <p:cNvPr id="13" name="Picture 13"/>
          <p:cNvPicPr>
            <a:picLocks noChangeAspect="1"/>
          </p:cNvPicPr>
          <p:nvPr/>
        </p:nvPicPr>
        <p:blipFill>
          <a:blip r:embed="rId6"/>
          <a:srcRect l="13998" t="26088" r="15907" b="21634"/>
          <a:stretch>
            <a:fillRect/>
          </a:stretch>
        </p:blipFill>
        <p:spPr>
          <a:xfrm>
            <a:off x="1028700" y="1027661"/>
            <a:ext cx="1469934" cy="10962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sp>
        <p:nvSpPr>
          <p:cNvPr id="3" name="TextBox 3"/>
          <p:cNvSpPr txBox="1"/>
          <p:nvPr/>
        </p:nvSpPr>
        <p:spPr>
          <a:xfrm>
            <a:off x="4021303" y="1458508"/>
            <a:ext cx="7713622" cy="1350435"/>
          </a:xfrm>
          <a:prstGeom prst="rect">
            <a:avLst/>
          </a:prstGeom>
        </p:spPr>
        <p:txBody>
          <a:bodyPr lIns="0" tIns="0" rIns="0" bIns="0" rtlCol="0" anchor="t">
            <a:spAutoFit/>
          </a:bodyPr>
          <a:lstStyle/>
          <a:p>
            <a:pPr>
              <a:lnSpc>
                <a:spcPts val="4800"/>
              </a:lnSpc>
            </a:pPr>
            <a:r>
              <a:rPr lang="en-US" sz="4800" dirty="0">
                <a:solidFill>
                  <a:srgbClr val="5C89EB"/>
                </a:solidFill>
                <a:latin typeface="Times New Roman Bold"/>
              </a:rPr>
              <a:t>Folio3's Expertise in NetSuite Connector Services</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V="1">
            <a:off x="-2482921" y="-499752"/>
            <a:ext cx="9511165" cy="11815112"/>
          </a:xfrm>
          <a:prstGeom prst="rect">
            <a:avLst/>
          </a:prstGeom>
        </p:spPr>
      </p:pic>
      <p:grpSp>
        <p:nvGrpSpPr>
          <p:cNvPr id="5" name="Group 5"/>
          <p:cNvGrpSpPr/>
          <p:nvPr/>
        </p:nvGrpSpPr>
        <p:grpSpPr>
          <a:xfrm>
            <a:off x="7028244" y="4551806"/>
            <a:ext cx="11758851" cy="4401694"/>
            <a:chOff x="0" y="0"/>
            <a:chExt cx="3096981" cy="1367606"/>
          </a:xfrm>
        </p:grpSpPr>
        <p:sp>
          <p:nvSpPr>
            <p:cNvPr id="6" name="Freeform 6"/>
            <p:cNvSpPr/>
            <p:nvPr/>
          </p:nvSpPr>
          <p:spPr>
            <a:xfrm>
              <a:off x="0" y="0"/>
              <a:ext cx="3096981" cy="1367606"/>
            </a:xfrm>
            <a:custGeom>
              <a:avLst/>
              <a:gdLst/>
              <a:ahLst/>
              <a:cxnLst/>
              <a:rect l="l" t="t" r="r" b="b"/>
              <a:pathLst>
                <a:path w="3096981" h="1367606">
                  <a:moveTo>
                    <a:pt x="23702" y="0"/>
                  </a:moveTo>
                  <a:lnTo>
                    <a:pt x="3073279" y="0"/>
                  </a:lnTo>
                  <a:cubicBezTo>
                    <a:pt x="3086370" y="0"/>
                    <a:pt x="3096981" y="10612"/>
                    <a:pt x="3096981" y="23702"/>
                  </a:cubicBezTo>
                  <a:lnTo>
                    <a:pt x="3096981" y="1343904"/>
                  </a:lnTo>
                  <a:cubicBezTo>
                    <a:pt x="3096981" y="1356994"/>
                    <a:pt x="3086370" y="1367606"/>
                    <a:pt x="3073279" y="1367606"/>
                  </a:cubicBezTo>
                  <a:lnTo>
                    <a:pt x="23702" y="1367606"/>
                  </a:lnTo>
                  <a:cubicBezTo>
                    <a:pt x="10612" y="1367606"/>
                    <a:pt x="0" y="1356994"/>
                    <a:pt x="0" y="1343904"/>
                  </a:cubicBezTo>
                  <a:lnTo>
                    <a:pt x="0" y="23702"/>
                  </a:lnTo>
                  <a:cubicBezTo>
                    <a:pt x="0" y="10612"/>
                    <a:pt x="10612" y="0"/>
                    <a:pt x="23702" y="0"/>
                  </a:cubicBezTo>
                  <a:close/>
                </a:path>
              </a:pathLst>
            </a:custGeom>
            <a:solidFill>
              <a:srgbClr val="FFFFFF">
                <a:alpha val="46667"/>
              </a:srgbClr>
            </a:solidFill>
            <a:ln w="47625">
              <a:solidFill>
                <a:srgbClr val="5C89EB">
                  <a:alpha val="46667"/>
                </a:srgbClr>
              </a:solidFill>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3079"/>
                </a:lnSpc>
              </a:pPr>
              <a:endParaRPr/>
            </a:p>
          </p:txBody>
        </p:sp>
      </p:grpSp>
      <p:sp>
        <p:nvSpPr>
          <p:cNvPr id="8" name="TextBox 8"/>
          <p:cNvSpPr txBox="1"/>
          <p:nvPr/>
        </p:nvSpPr>
        <p:spPr>
          <a:xfrm>
            <a:off x="4021303" y="3064483"/>
            <a:ext cx="11030899" cy="1146059"/>
          </a:xfrm>
          <a:prstGeom prst="rect">
            <a:avLst/>
          </a:prstGeom>
        </p:spPr>
        <p:txBody>
          <a:bodyPr lIns="0" tIns="0" rIns="0" bIns="0" rtlCol="0" anchor="t">
            <a:spAutoFit/>
          </a:bodyPr>
          <a:lstStyle/>
          <a:p>
            <a:pPr>
              <a:lnSpc>
                <a:spcPts val="2964"/>
              </a:lnSpc>
            </a:pPr>
            <a:r>
              <a:rPr lang="en-US" sz="2117">
                <a:solidFill>
                  <a:srgbClr val="18072B"/>
                </a:solidFill>
                <a:latin typeface="Times New Roman"/>
              </a:rPr>
              <a:t>Folio3 helps businesses unlock the full potential of their financial management systems. With their expertise in NetSuite Connectors, companies can streamline operations, enhance data accuracy, and drive overall financial performance by leveraging their services.</a:t>
            </a:r>
          </a:p>
        </p:txBody>
      </p:sp>
      <p:sp>
        <p:nvSpPr>
          <p:cNvPr id="9" name="TextBox 9"/>
          <p:cNvSpPr txBox="1"/>
          <p:nvPr/>
        </p:nvSpPr>
        <p:spPr>
          <a:xfrm>
            <a:off x="7509032" y="5364349"/>
            <a:ext cx="9254967" cy="259686"/>
          </a:xfrm>
          <a:prstGeom prst="rect">
            <a:avLst/>
          </a:prstGeom>
        </p:spPr>
        <p:txBody>
          <a:bodyPr wrap="square" lIns="0" tIns="0" rIns="0" bIns="0" rtlCol="0" anchor="t">
            <a:spAutoFit/>
          </a:bodyPr>
          <a:lstStyle/>
          <a:p>
            <a:pPr>
              <a:lnSpc>
                <a:spcPts val="2239"/>
              </a:lnSpc>
              <a:spcBef>
                <a:spcPct val="0"/>
              </a:spcBef>
            </a:pPr>
            <a:r>
              <a:rPr lang="en-US" sz="1599" dirty="0">
                <a:solidFill>
                  <a:srgbClr val="2964C0"/>
                </a:solidFill>
                <a:latin typeface="Times New Roman"/>
              </a:rPr>
              <a:t>Tailored solutions for seamless integration and optimized workflows.</a:t>
            </a:r>
          </a:p>
        </p:txBody>
      </p:sp>
      <p:sp>
        <p:nvSpPr>
          <p:cNvPr id="10" name="TextBox 10"/>
          <p:cNvSpPr txBox="1"/>
          <p:nvPr/>
        </p:nvSpPr>
        <p:spPr>
          <a:xfrm>
            <a:off x="7509032" y="6245414"/>
            <a:ext cx="9254967" cy="259686"/>
          </a:xfrm>
          <a:prstGeom prst="rect">
            <a:avLst/>
          </a:prstGeom>
        </p:spPr>
        <p:txBody>
          <a:bodyPr wrap="square" lIns="0" tIns="0" rIns="0" bIns="0" rtlCol="0" anchor="t">
            <a:spAutoFit/>
          </a:bodyPr>
          <a:lstStyle/>
          <a:p>
            <a:pPr>
              <a:lnSpc>
                <a:spcPts val="2239"/>
              </a:lnSpc>
              <a:spcBef>
                <a:spcPct val="0"/>
              </a:spcBef>
            </a:pPr>
            <a:r>
              <a:rPr lang="en-US" sz="1599">
                <a:solidFill>
                  <a:srgbClr val="2964C0"/>
                </a:solidFill>
                <a:latin typeface="Times New Roman"/>
              </a:rPr>
              <a:t>Integrate NetSuite Connectors with existing systems for real-time data exchange.</a:t>
            </a:r>
          </a:p>
        </p:txBody>
      </p:sp>
      <p:sp>
        <p:nvSpPr>
          <p:cNvPr id="11" name="TextBox 11"/>
          <p:cNvSpPr txBox="1"/>
          <p:nvPr/>
        </p:nvSpPr>
        <p:spPr>
          <a:xfrm>
            <a:off x="7509033" y="4827623"/>
            <a:ext cx="4677069" cy="420284"/>
          </a:xfrm>
          <a:prstGeom prst="rect">
            <a:avLst/>
          </a:prstGeom>
        </p:spPr>
        <p:txBody>
          <a:bodyPr lIns="0" tIns="0" rIns="0" bIns="0" rtlCol="0" anchor="t">
            <a:spAutoFit/>
          </a:bodyPr>
          <a:lstStyle/>
          <a:p>
            <a:pPr>
              <a:lnSpc>
                <a:spcPts val="3079"/>
              </a:lnSpc>
              <a:spcBef>
                <a:spcPct val="0"/>
              </a:spcBef>
            </a:pPr>
            <a:r>
              <a:rPr lang="en-US" sz="2199" dirty="0">
                <a:solidFill>
                  <a:srgbClr val="2964C0"/>
                </a:solidFill>
                <a:latin typeface="Times New Roman"/>
              </a:rPr>
              <a:t>Custom NetSuite Connectors</a:t>
            </a:r>
          </a:p>
        </p:txBody>
      </p:sp>
      <p:sp>
        <p:nvSpPr>
          <p:cNvPr id="12" name="TextBox 12"/>
          <p:cNvSpPr txBox="1"/>
          <p:nvPr/>
        </p:nvSpPr>
        <p:spPr>
          <a:xfrm>
            <a:off x="7509033" y="5709766"/>
            <a:ext cx="4677069" cy="420284"/>
          </a:xfrm>
          <a:prstGeom prst="rect">
            <a:avLst/>
          </a:prstGeom>
        </p:spPr>
        <p:txBody>
          <a:bodyPr lIns="0" tIns="0" rIns="0" bIns="0" rtlCol="0" anchor="t">
            <a:spAutoFit/>
          </a:bodyPr>
          <a:lstStyle/>
          <a:p>
            <a:pPr>
              <a:lnSpc>
                <a:spcPts val="3079"/>
              </a:lnSpc>
              <a:spcBef>
                <a:spcPct val="0"/>
              </a:spcBef>
            </a:pPr>
            <a:r>
              <a:rPr lang="en-US" sz="2199">
                <a:solidFill>
                  <a:srgbClr val="2964C0"/>
                </a:solidFill>
                <a:latin typeface="Times New Roman"/>
              </a:rPr>
              <a:t>Integration Excellence</a:t>
            </a:r>
          </a:p>
        </p:txBody>
      </p:sp>
      <p:sp>
        <p:nvSpPr>
          <p:cNvPr id="13" name="TextBox 13"/>
          <p:cNvSpPr txBox="1"/>
          <p:nvPr/>
        </p:nvSpPr>
        <p:spPr>
          <a:xfrm>
            <a:off x="7509032" y="7255912"/>
            <a:ext cx="9254967" cy="259686"/>
          </a:xfrm>
          <a:prstGeom prst="rect">
            <a:avLst/>
          </a:prstGeom>
        </p:spPr>
        <p:txBody>
          <a:bodyPr wrap="square" lIns="0" tIns="0" rIns="0" bIns="0" rtlCol="0" anchor="t">
            <a:spAutoFit/>
          </a:bodyPr>
          <a:lstStyle/>
          <a:p>
            <a:pPr>
              <a:lnSpc>
                <a:spcPts val="2239"/>
              </a:lnSpc>
              <a:spcBef>
                <a:spcPct val="0"/>
              </a:spcBef>
            </a:pPr>
            <a:r>
              <a:rPr lang="en-US" sz="1599">
                <a:solidFill>
                  <a:srgbClr val="2964C0"/>
                </a:solidFill>
                <a:latin typeface="Times New Roman"/>
              </a:rPr>
              <a:t>Customize NetSuite Connectors to fit unique business processes.</a:t>
            </a:r>
          </a:p>
        </p:txBody>
      </p:sp>
      <p:sp>
        <p:nvSpPr>
          <p:cNvPr id="14" name="TextBox 14"/>
          <p:cNvSpPr txBox="1"/>
          <p:nvPr/>
        </p:nvSpPr>
        <p:spPr>
          <a:xfrm>
            <a:off x="7509033" y="6720263"/>
            <a:ext cx="4677069" cy="420284"/>
          </a:xfrm>
          <a:prstGeom prst="rect">
            <a:avLst/>
          </a:prstGeom>
        </p:spPr>
        <p:txBody>
          <a:bodyPr lIns="0" tIns="0" rIns="0" bIns="0" rtlCol="0" anchor="t">
            <a:spAutoFit/>
          </a:bodyPr>
          <a:lstStyle/>
          <a:p>
            <a:pPr>
              <a:lnSpc>
                <a:spcPts val="3079"/>
              </a:lnSpc>
              <a:spcBef>
                <a:spcPct val="0"/>
              </a:spcBef>
            </a:pPr>
            <a:r>
              <a:rPr lang="en-US" sz="2199" dirty="0">
                <a:solidFill>
                  <a:srgbClr val="2964C0"/>
                </a:solidFill>
                <a:latin typeface="Times New Roman"/>
              </a:rPr>
              <a:t>Customization for Success</a:t>
            </a:r>
          </a:p>
        </p:txBody>
      </p:sp>
      <p:sp>
        <p:nvSpPr>
          <p:cNvPr id="15" name="TextBox 15"/>
          <p:cNvSpPr txBox="1"/>
          <p:nvPr/>
        </p:nvSpPr>
        <p:spPr>
          <a:xfrm>
            <a:off x="7509032" y="8312814"/>
            <a:ext cx="9254967" cy="259686"/>
          </a:xfrm>
          <a:prstGeom prst="rect">
            <a:avLst/>
          </a:prstGeom>
        </p:spPr>
        <p:txBody>
          <a:bodyPr wrap="square" lIns="0" tIns="0" rIns="0" bIns="0" rtlCol="0" anchor="t">
            <a:spAutoFit/>
          </a:bodyPr>
          <a:lstStyle/>
          <a:p>
            <a:pPr>
              <a:lnSpc>
                <a:spcPts val="2239"/>
              </a:lnSpc>
              <a:spcBef>
                <a:spcPct val="0"/>
              </a:spcBef>
            </a:pPr>
            <a:r>
              <a:rPr lang="en-US" sz="1599">
                <a:solidFill>
                  <a:srgbClr val="2964C0"/>
                </a:solidFill>
                <a:latin typeface="Times New Roman"/>
              </a:rPr>
              <a:t>Trust Folio3's dedicated team for ongoing assistance and smooth operations.</a:t>
            </a:r>
          </a:p>
        </p:txBody>
      </p:sp>
      <p:sp>
        <p:nvSpPr>
          <p:cNvPr id="16" name="TextBox 16"/>
          <p:cNvSpPr txBox="1"/>
          <p:nvPr/>
        </p:nvSpPr>
        <p:spPr>
          <a:xfrm>
            <a:off x="7509033" y="7777166"/>
            <a:ext cx="4677069" cy="420284"/>
          </a:xfrm>
          <a:prstGeom prst="rect">
            <a:avLst/>
          </a:prstGeom>
        </p:spPr>
        <p:txBody>
          <a:bodyPr lIns="0" tIns="0" rIns="0" bIns="0" rtlCol="0" anchor="t">
            <a:spAutoFit/>
          </a:bodyPr>
          <a:lstStyle/>
          <a:p>
            <a:pPr>
              <a:lnSpc>
                <a:spcPts val="3079"/>
              </a:lnSpc>
              <a:spcBef>
                <a:spcPct val="0"/>
              </a:spcBef>
            </a:pPr>
            <a:r>
              <a:rPr lang="en-US" sz="2199">
                <a:solidFill>
                  <a:srgbClr val="2964C0"/>
                </a:solidFill>
                <a:latin typeface="Times New Roman"/>
              </a:rPr>
              <a:t>Reliable Support and Maintenance</a:t>
            </a:r>
          </a:p>
        </p:txBody>
      </p:sp>
      <p:pic>
        <p:nvPicPr>
          <p:cNvPr id="17" name="Picture 17"/>
          <p:cNvPicPr>
            <a:picLocks noChangeAspect="1"/>
          </p:cNvPicPr>
          <p:nvPr/>
        </p:nvPicPr>
        <p:blipFill>
          <a:blip r:embed="rId6"/>
          <a:srcRect l="13998" t="26088" r="15907" b="21634"/>
          <a:stretch>
            <a:fillRect/>
          </a:stretch>
        </p:blipFill>
        <p:spPr>
          <a:xfrm>
            <a:off x="1028700" y="1027661"/>
            <a:ext cx="1469934" cy="10962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25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250"/>
                                        <p:tgtEl>
                                          <p:spTgt spid="8"/>
                                        </p:tgtEl>
                                      </p:cBhvr>
                                    </p:animEffect>
                                  </p:childTnLst>
                                </p:cTn>
                              </p:par>
                            </p:childTnLst>
                          </p:cTn>
                        </p:par>
                        <p:par>
                          <p:cTn id="11" fill="hold">
                            <p:stCondLst>
                              <p:cond delay="250"/>
                            </p:stCondLst>
                            <p:childTnLst>
                              <p:par>
                                <p:cTn id="12" presetID="18" presetClass="entr" presetSubtype="12"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strips(downLeft)">
                                      <p:cBhvr>
                                        <p:cTn id="14" dur="250"/>
                                        <p:tgtEl>
                                          <p:spTgt spid="11"/>
                                        </p:tgtEl>
                                      </p:cBhvr>
                                    </p:animEffect>
                                  </p:childTnLst>
                                </p:cTn>
                              </p:par>
                            </p:childTnLst>
                          </p:cTn>
                        </p:par>
                        <p:par>
                          <p:cTn id="15" fill="hold">
                            <p:stCondLst>
                              <p:cond delay="500"/>
                            </p:stCondLst>
                            <p:childTnLst>
                              <p:par>
                                <p:cTn id="16" presetID="18" presetClass="entr" presetSubtype="1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250"/>
                                        <p:tgtEl>
                                          <p:spTgt spid="9"/>
                                        </p:tgtEl>
                                      </p:cBhvr>
                                    </p:animEffect>
                                  </p:childTnLst>
                                </p:cTn>
                              </p:par>
                            </p:childTnLst>
                          </p:cTn>
                        </p:par>
                        <p:par>
                          <p:cTn id="19" fill="hold">
                            <p:stCondLst>
                              <p:cond delay="750"/>
                            </p:stCondLst>
                            <p:childTnLst>
                              <p:par>
                                <p:cTn id="20" presetID="18" presetClass="entr" presetSubtype="1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250"/>
                                        <p:tgtEl>
                                          <p:spTgt spid="12"/>
                                        </p:tgtEl>
                                      </p:cBhvr>
                                    </p:animEffect>
                                  </p:childTnLst>
                                </p:cTn>
                              </p:par>
                            </p:childTnLst>
                          </p:cTn>
                        </p:par>
                        <p:par>
                          <p:cTn id="23" fill="hold">
                            <p:stCondLst>
                              <p:cond delay="1000"/>
                            </p:stCondLst>
                            <p:childTnLst>
                              <p:par>
                                <p:cTn id="24" presetID="18" presetClass="entr" presetSubtype="1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250"/>
                                        <p:tgtEl>
                                          <p:spTgt spid="10"/>
                                        </p:tgtEl>
                                      </p:cBhvr>
                                    </p:animEffect>
                                  </p:childTnLst>
                                </p:cTn>
                              </p:par>
                            </p:childTnLst>
                          </p:cTn>
                        </p:par>
                        <p:par>
                          <p:cTn id="27" fill="hold">
                            <p:stCondLst>
                              <p:cond delay="1250"/>
                            </p:stCondLst>
                            <p:childTnLst>
                              <p:par>
                                <p:cTn id="28" presetID="18" presetClass="entr" presetSubtype="12"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250"/>
                                        <p:tgtEl>
                                          <p:spTgt spid="14"/>
                                        </p:tgtEl>
                                      </p:cBhvr>
                                    </p:animEffect>
                                  </p:childTnLst>
                                </p:cTn>
                              </p:par>
                            </p:childTnLst>
                          </p:cTn>
                        </p:par>
                        <p:par>
                          <p:cTn id="31" fill="hold">
                            <p:stCondLst>
                              <p:cond delay="1500"/>
                            </p:stCondLst>
                            <p:childTnLst>
                              <p:par>
                                <p:cTn id="32" presetID="18" presetClass="entr" presetSubtype="12"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trips(downLeft)">
                                      <p:cBhvr>
                                        <p:cTn id="34" dur="250"/>
                                        <p:tgtEl>
                                          <p:spTgt spid="13"/>
                                        </p:tgtEl>
                                      </p:cBhvr>
                                    </p:animEffect>
                                  </p:childTnLst>
                                </p:cTn>
                              </p:par>
                            </p:childTnLst>
                          </p:cTn>
                        </p:par>
                        <p:par>
                          <p:cTn id="35" fill="hold">
                            <p:stCondLst>
                              <p:cond delay="1750"/>
                            </p:stCondLst>
                            <p:childTnLst>
                              <p:par>
                                <p:cTn id="36" presetID="18" presetClass="entr" presetSubtype="1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250"/>
                                        <p:tgtEl>
                                          <p:spTgt spid="16"/>
                                        </p:tgtEl>
                                      </p:cBhvr>
                                    </p:animEffect>
                                  </p:childTnLst>
                                </p:cTn>
                              </p:par>
                            </p:childTnLst>
                          </p:cTn>
                        </p:par>
                        <p:par>
                          <p:cTn id="39" fill="hold">
                            <p:stCondLst>
                              <p:cond delay="2000"/>
                            </p:stCondLst>
                            <p:childTnLst>
                              <p:par>
                                <p:cTn id="40" presetID="18" presetClass="entr" presetSubtype="12"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250"/>
                                        <p:tgtEl>
                                          <p:spTgt spid="15"/>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strVal val="#ppt_w+.3"/>
                                          </p:val>
                                        </p:tav>
                                        <p:tav tm="100000">
                                          <p:val>
                                            <p:strVal val="#ppt_w"/>
                                          </p:val>
                                        </p:tav>
                                      </p:tavLst>
                                    </p:anim>
                                    <p:anim calcmode="lin" valueType="num">
                                      <p:cBhvr>
                                        <p:cTn id="46" dur="500" fill="hold"/>
                                        <p:tgtEl>
                                          <p:spTgt spid="5"/>
                                        </p:tgtEl>
                                        <p:attrNameLst>
                                          <p:attrName>ppt_h</p:attrName>
                                        </p:attrNameLst>
                                      </p:cBhvr>
                                      <p:tavLst>
                                        <p:tav tm="0">
                                          <p:val>
                                            <p:strVal val="#ppt_h"/>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TextBox 2"/>
          <p:cNvSpPr txBox="1"/>
          <p:nvPr/>
        </p:nvSpPr>
        <p:spPr>
          <a:xfrm>
            <a:off x="2130737" y="2573026"/>
            <a:ext cx="14328463" cy="1760097"/>
          </a:xfrm>
          <a:prstGeom prst="rect">
            <a:avLst/>
          </a:prstGeom>
        </p:spPr>
        <p:txBody>
          <a:bodyPr wrap="square" lIns="0" tIns="0" rIns="0" bIns="0" rtlCol="0" anchor="t">
            <a:spAutoFit/>
          </a:bodyPr>
          <a:lstStyle/>
          <a:p>
            <a:pPr algn="just">
              <a:lnSpc>
                <a:spcPts val="7200"/>
              </a:lnSpc>
            </a:pPr>
            <a:r>
              <a:rPr lang="en-US" sz="4800" dirty="0">
                <a:solidFill>
                  <a:srgbClr val="FFFFFF"/>
                </a:solidFill>
                <a:latin typeface="Times New Roman Bold"/>
              </a:rPr>
              <a:t>Boost Your Financial Performance: </a:t>
            </a:r>
            <a:r>
              <a:rPr lang="en-US" sz="4800" dirty="0">
                <a:solidFill>
                  <a:srgbClr val="B694FA"/>
                </a:solidFill>
                <a:latin typeface="Times New Roman Bold"/>
              </a:rPr>
              <a:t>Harness the Power of NetSuite Connectors in Retail Apparel &amp; Fashion</a:t>
            </a:r>
          </a:p>
        </p:txBody>
      </p:sp>
      <p:pic>
        <p:nvPicPr>
          <p:cNvPr id="3" name="Picture 3"/>
          <p:cNvPicPr>
            <a:picLocks noChangeAspect="1"/>
          </p:cNvPicPr>
          <p:nvPr/>
        </p:nvPicPr>
        <p:blipFill>
          <a:blip r:embed="rId2"/>
          <a:srcRect l="13998" t="26088" r="15907" b="21634"/>
          <a:stretch>
            <a:fillRect/>
          </a:stretch>
        </p:blipFill>
        <p:spPr>
          <a:xfrm>
            <a:off x="1028700" y="1027661"/>
            <a:ext cx="1469934" cy="1096298"/>
          </a:xfrm>
          <a:prstGeom prst="rect">
            <a:avLst/>
          </a:prstGeom>
        </p:spPr>
      </p:pic>
      <p:sp>
        <p:nvSpPr>
          <p:cNvPr id="4" name="TextBox 4"/>
          <p:cNvSpPr txBox="1"/>
          <p:nvPr/>
        </p:nvSpPr>
        <p:spPr>
          <a:xfrm>
            <a:off x="2130737" y="5038725"/>
            <a:ext cx="12441029" cy="3345852"/>
          </a:xfrm>
          <a:prstGeom prst="rect">
            <a:avLst/>
          </a:prstGeom>
        </p:spPr>
        <p:txBody>
          <a:bodyPr lIns="0" tIns="0" rIns="0" bIns="0" rtlCol="0" anchor="t">
            <a:spAutoFit/>
          </a:bodyPr>
          <a:lstStyle/>
          <a:p>
            <a:pPr algn="just">
              <a:lnSpc>
                <a:spcPts val="3299"/>
              </a:lnSpc>
            </a:pPr>
            <a:r>
              <a:rPr lang="en-US" sz="2199" dirty="0">
                <a:solidFill>
                  <a:srgbClr val="FFFFFF"/>
                </a:solidFill>
                <a:latin typeface="Times New Roman"/>
              </a:rPr>
              <a:t>Folio3's NetSuite Connectors offer a game-changing solution for financial management in the retail apparel and fashion industry. The advantages are immense, from streamlined workflows to accurate financial data and enhanced decision-making.</a:t>
            </a:r>
          </a:p>
          <a:p>
            <a:pPr algn="just">
              <a:lnSpc>
                <a:spcPts val="3299"/>
              </a:lnSpc>
            </a:pPr>
            <a:endParaRPr lang="en-US" sz="2199" dirty="0">
              <a:solidFill>
                <a:srgbClr val="FFFFFF"/>
              </a:solidFill>
              <a:latin typeface="Times New Roman"/>
            </a:endParaRPr>
          </a:p>
          <a:p>
            <a:pPr algn="just">
              <a:lnSpc>
                <a:spcPts val="3299"/>
              </a:lnSpc>
            </a:pPr>
            <a:r>
              <a:rPr lang="en-US" sz="2199" dirty="0">
                <a:solidFill>
                  <a:srgbClr val="FFFFFF"/>
                </a:solidFill>
                <a:latin typeface="Times New Roman"/>
              </a:rPr>
              <a:t>Don't let your financial performance lag behind. It's time to harness the power of NetSuite Connectors. Join the ranks of successful retail apparel and fashion businesses </a:t>
            </a:r>
            <a:r>
              <a:rPr lang="en-US" sz="2199">
                <a:solidFill>
                  <a:srgbClr val="FFFFFF"/>
                </a:solidFill>
                <a:latin typeface="Times New Roman"/>
              </a:rPr>
              <a:t>by integrating </a:t>
            </a:r>
            <a:r>
              <a:rPr lang="en-US" sz="2199" dirty="0">
                <a:solidFill>
                  <a:srgbClr val="FFFFFF"/>
                </a:solidFill>
                <a:latin typeface="Times New Roman"/>
              </a:rPr>
              <a:t>NetSuite Connectors for unparalleled financial performance. Seize this opportunity and propel your business to new heights with NetSuite Connectors.</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0" y="-4779250"/>
            <a:ext cx="12495320" cy="1552213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3550" y="3842472"/>
            <a:ext cx="806181" cy="80618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2813" y="3987848"/>
            <a:ext cx="526705" cy="5286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3550" y="5893752"/>
            <a:ext cx="806181" cy="80618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05587" y="6007232"/>
            <a:ext cx="422107" cy="57922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13550" y="4868112"/>
            <a:ext cx="806181" cy="80618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62813" y="5091751"/>
            <a:ext cx="495077" cy="380759"/>
          </a:xfrm>
          <a:prstGeom prst="rect">
            <a:avLst/>
          </a:prstGeom>
        </p:spPr>
      </p:pic>
      <p:sp>
        <p:nvSpPr>
          <p:cNvPr id="9" name="TextBox 9"/>
          <p:cNvSpPr txBox="1"/>
          <p:nvPr/>
        </p:nvSpPr>
        <p:spPr>
          <a:xfrm>
            <a:off x="13103344" y="1905135"/>
            <a:ext cx="3416387" cy="689562"/>
          </a:xfrm>
          <a:prstGeom prst="rect">
            <a:avLst/>
          </a:prstGeom>
        </p:spPr>
        <p:txBody>
          <a:bodyPr lIns="0" tIns="0" rIns="0" bIns="0" rtlCol="0" anchor="t">
            <a:spAutoFit/>
          </a:bodyPr>
          <a:lstStyle/>
          <a:p>
            <a:pPr algn="r">
              <a:lnSpc>
                <a:spcPts val="5280"/>
              </a:lnSpc>
            </a:pPr>
            <a:r>
              <a:rPr lang="en-US" sz="4800">
                <a:solidFill>
                  <a:srgbClr val="FFFFFF"/>
                </a:solidFill>
                <a:latin typeface="Roboto Bold"/>
              </a:rPr>
              <a:t>Contact Us</a:t>
            </a:r>
          </a:p>
        </p:txBody>
      </p:sp>
      <p:sp>
        <p:nvSpPr>
          <p:cNvPr id="10" name="TextBox 10"/>
          <p:cNvSpPr txBox="1"/>
          <p:nvPr/>
        </p:nvSpPr>
        <p:spPr>
          <a:xfrm>
            <a:off x="8822997" y="4055312"/>
            <a:ext cx="6623538" cy="495243"/>
          </a:xfrm>
          <a:prstGeom prst="rect">
            <a:avLst/>
          </a:prstGeom>
        </p:spPr>
        <p:txBody>
          <a:bodyPr lIns="0" tIns="0" rIns="0" bIns="0" rtlCol="0" anchor="t">
            <a:spAutoFit/>
          </a:bodyPr>
          <a:lstStyle/>
          <a:p>
            <a:pPr algn="r">
              <a:lnSpc>
                <a:spcPts val="3300"/>
              </a:lnSpc>
            </a:pPr>
            <a:r>
              <a:rPr lang="en-US" sz="3000">
                <a:solidFill>
                  <a:srgbClr val="FFFFFF"/>
                </a:solidFill>
                <a:latin typeface="Times New Roman"/>
              </a:rPr>
              <a:t>netsuite.folio3.com</a:t>
            </a:r>
          </a:p>
        </p:txBody>
      </p:sp>
      <p:sp>
        <p:nvSpPr>
          <p:cNvPr id="11" name="TextBox 11"/>
          <p:cNvSpPr txBox="1"/>
          <p:nvPr/>
        </p:nvSpPr>
        <p:spPr>
          <a:xfrm>
            <a:off x="10752847" y="5005764"/>
            <a:ext cx="4700993" cy="552350"/>
          </a:xfrm>
          <a:prstGeom prst="rect">
            <a:avLst/>
          </a:prstGeom>
        </p:spPr>
        <p:txBody>
          <a:bodyPr lIns="0" tIns="0" rIns="0" bIns="0" rtlCol="0" anchor="t">
            <a:spAutoFit/>
          </a:bodyPr>
          <a:lstStyle/>
          <a:p>
            <a:pPr algn="r">
              <a:lnSpc>
                <a:spcPts val="3900"/>
              </a:lnSpc>
            </a:pPr>
            <a:r>
              <a:rPr lang="en-US" sz="3000">
                <a:solidFill>
                  <a:srgbClr val="FFFFFF"/>
                </a:solidFill>
                <a:latin typeface="Times New Roman"/>
              </a:rPr>
              <a:t>netsuite.sales@folio3.com</a:t>
            </a:r>
          </a:p>
        </p:txBody>
      </p:sp>
      <p:sp>
        <p:nvSpPr>
          <p:cNvPr id="12" name="TextBox 12"/>
          <p:cNvSpPr txBox="1"/>
          <p:nvPr/>
        </p:nvSpPr>
        <p:spPr>
          <a:xfrm>
            <a:off x="11758670" y="6059864"/>
            <a:ext cx="3687866" cy="552350"/>
          </a:xfrm>
          <a:prstGeom prst="rect">
            <a:avLst/>
          </a:prstGeom>
        </p:spPr>
        <p:txBody>
          <a:bodyPr lIns="0" tIns="0" rIns="0" bIns="0" rtlCol="0" anchor="t">
            <a:spAutoFit/>
          </a:bodyPr>
          <a:lstStyle/>
          <a:p>
            <a:pPr algn="r">
              <a:lnSpc>
                <a:spcPts val="3900"/>
              </a:lnSpc>
            </a:pPr>
            <a:r>
              <a:rPr lang="en-US" sz="3000">
                <a:solidFill>
                  <a:srgbClr val="FFFFFF"/>
                </a:solidFill>
                <a:latin typeface="Times New Roman"/>
              </a:rPr>
              <a:t> +1 (408) 365-4638</a:t>
            </a:r>
          </a:p>
        </p:txBody>
      </p:sp>
      <p:pic>
        <p:nvPicPr>
          <p:cNvPr id="13" name="Picture 13"/>
          <p:cNvPicPr>
            <a:picLocks noChangeAspect="1"/>
          </p:cNvPicPr>
          <p:nvPr/>
        </p:nvPicPr>
        <p:blipFill>
          <a:blip r:embed="rId12"/>
          <a:srcRect l="13998" t="26088" r="15907" b="21634"/>
          <a:stretch>
            <a:fillRect/>
          </a:stretch>
        </p:blipFill>
        <p:spPr>
          <a:xfrm>
            <a:off x="1028700" y="1027661"/>
            <a:ext cx="1469934" cy="1096298"/>
          </a:xfrm>
          <a:prstGeom prst="rect">
            <a:avLst/>
          </a:prstGeom>
        </p:spPr>
      </p:pic>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56553" y="307173"/>
            <a:ext cx="16262788" cy="20202221"/>
          </a:xfrm>
          <a:prstGeom prst="rect">
            <a:avLst/>
          </a:prstGeom>
        </p:spPr>
      </p:pic>
      <p:sp>
        <p:nvSpPr>
          <p:cNvPr id="3" name="TextBox 3"/>
          <p:cNvSpPr txBox="1"/>
          <p:nvPr/>
        </p:nvSpPr>
        <p:spPr>
          <a:xfrm>
            <a:off x="4970567" y="4403761"/>
            <a:ext cx="8834758" cy="1498528"/>
          </a:xfrm>
          <a:prstGeom prst="rect">
            <a:avLst/>
          </a:prstGeom>
        </p:spPr>
        <p:txBody>
          <a:bodyPr lIns="0" tIns="0" rIns="0" bIns="0" rtlCol="0" anchor="t">
            <a:spAutoFit/>
          </a:bodyPr>
          <a:lstStyle/>
          <a:p>
            <a:pPr>
              <a:lnSpc>
                <a:spcPts val="9799"/>
              </a:lnSpc>
            </a:pPr>
            <a:r>
              <a:rPr lang="en-US" sz="9999">
                <a:solidFill>
                  <a:srgbClr val="28094B"/>
                </a:solidFill>
                <a:latin typeface="Times New Roman"/>
              </a:rPr>
              <a:t>THANK YOU</a:t>
            </a:r>
          </a:p>
        </p:txBody>
      </p:sp>
      <p:pic>
        <p:nvPicPr>
          <p:cNvPr id="4" name="Picture 4"/>
          <p:cNvPicPr>
            <a:picLocks noChangeAspect="1"/>
          </p:cNvPicPr>
          <p:nvPr/>
        </p:nvPicPr>
        <p:blipFill>
          <a:blip r:embed="rId4"/>
          <a:srcRect l="13998" t="26088" r="15907" b="21634"/>
          <a:stretch>
            <a:fillRect/>
          </a:stretch>
        </p:blipFill>
        <p:spPr>
          <a:xfrm>
            <a:off x="1028700" y="1027661"/>
            <a:ext cx="1469934" cy="10962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honeycomb/>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grpSp>
        <p:nvGrpSpPr>
          <p:cNvPr id="2" name="Group 2"/>
          <p:cNvGrpSpPr/>
          <p:nvPr/>
        </p:nvGrpSpPr>
        <p:grpSpPr>
          <a:xfrm>
            <a:off x="-793052" y="6338121"/>
            <a:ext cx="19874105" cy="2029958"/>
            <a:chOff x="0" y="0"/>
            <a:chExt cx="5439065" cy="555551"/>
          </a:xfrm>
        </p:grpSpPr>
        <p:sp>
          <p:nvSpPr>
            <p:cNvPr id="3" name="Freeform 3"/>
            <p:cNvSpPr/>
            <p:nvPr/>
          </p:nvSpPr>
          <p:spPr>
            <a:xfrm>
              <a:off x="0" y="0"/>
              <a:ext cx="5439065" cy="555551"/>
            </a:xfrm>
            <a:custGeom>
              <a:avLst/>
              <a:gdLst/>
              <a:ahLst/>
              <a:cxnLst/>
              <a:rect l="l" t="t" r="r" b="b"/>
              <a:pathLst>
                <a:path w="5439065" h="555551">
                  <a:moveTo>
                    <a:pt x="0" y="0"/>
                  </a:moveTo>
                  <a:lnTo>
                    <a:pt x="5439065" y="0"/>
                  </a:lnTo>
                  <a:lnTo>
                    <a:pt x="5439065" y="555551"/>
                  </a:lnTo>
                  <a:lnTo>
                    <a:pt x="0" y="555551"/>
                  </a:lnTo>
                  <a:close/>
                </a:path>
              </a:pathLst>
            </a:custGeom>
            <a:solidFill>
              <a:srgbClr val="FFFF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92315" y="612415"/>
            <a:ext cx="559181" cy="29636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6489" y="2549968"/>
            <a:ext cx="6873872" cy="162473"/>
          </a:xfrm>
          <a:prstGeom prst="rect">
            <a:avLst/>
          </a:prstGeom>
        </p:spPr>
      </p:pic>
      <p:pic>
        <p:nvPicPr>
          <p:cNvPr id="7" name="Picture 7"/>
          <p:cNvPicPr>
            <a:picLocks noChangeAspect="1"/>
          </p:cNvPicPr>
          <p:nvPr/>
        </p:nvPicPr>
        <p:blipFill>
          <a:blip r:embed="rId6"/>
          <a:srcRect l="13998" t="26088" r="15907" b="21634"/>
          <a:stretch>
            <a:fillRect/>
          </a:stretch>
        </p:blipFill>
        <p:spPr>
          <a:xfrm>
            <a:off x="1163916" y="1101245"/>
            <a:ext cx="1469934" cy="1096298"/>
          </a:xfrm>
          <a:prstGeom prst="rect">
            <a:avLst/>
          </a:prstGeom>
        </p:spPr>
      </p:pic>
      <p:sp>
        <p:nvSpPr>
          <p:cNvPr id="8" name="TextBox 8"/>
          <p:cNvSpPr txBox="1"/>
          <p:nvPr/>
        </p:nvSpPr>
        <p:spPr>
          <a:xfrm>
            <a:off x="2248352" y="4723139"/>
            <a:ext cx="13791296" cy="655215"/>
          </a:xfrm>
          <a:prstGeom prst="rect">
            <a:avLst/>
          </a:prstGeom>
        </p:spPr>
        <p:txBody>
          <a:bodyPr lIns="0" tIns="0" rIns="0" bIns="0" rtlCol="0" anchor="t">
            <a:spAutoFit/>
          </a:bodyPr>
          <a:lstStyle/>
          <a:p>
            <a:pPr algn="ctr">
              <a:lnSpc>
                <a:spcPts val="4800"/>
              </a:lnSpc>
            </a:pPr>
            <a:r>
              <a:rPr lang="en-US" sz="4800" dirty="0">
                <a:solidFill>
                  <a:srgbClr val="FFFFFF"/>
                </a:solidFill>
                <a:latin typeface="Roboto Bold"/>
              </a:rPr>
              <a:t>Confronting The Impacts Of Data Lag</a:t>
            </a:r>
          </a:p>
        </p:txBody>
      </p:sp>
      <p:sp>
        <p:nvSpPr>
          <p:cNvPr id="9" name="TextBox 9"/>
          <p:cNvSpPr txBox="1"/>
          <p:nvPr/>
        </p:nvSpPr>
        <p:spPr>
          <a:xfrm>
            <a:off x="2633850" y="6737208"/>
            <a:ext cx="13020301" cy="1201163"/>
          </a:xfrm>
          <a:prstGeom prst="rect">
            <a:avLst/>
          </a:prstGeom>
        </p:spPr>
        <p:txBody>
          <a:bodyPr lIns="0" tIns="0" rIns="0" bIns="0" rtlCol="0" anchor="t">
            <a:spAutoFit/>
          </a:bodyPr>
          <a:lstStyle/>
          <a:p>
            <a:pPr algn="ctr">
              <a:lnSpc>
                <a:spcPts val="3079"/>
              </a:lnSpc>
            </a:pPr>
            <a:r>
              <a:rPr lang="en-US" sz="2199" dirty="0">
                <a:solidFill>
                  <a:srgbClr val="18072B"/>
                </a:solidFill>
                <a:latin typeface="Times New Roman"/>
              </a:rPr>
              <a:t>Finance teams encounter various formidable challenges from the lag in updating data supply. This delay in accessing timely and accurate financial information can significantly hamper an organization's financial efficiency and decision-making processes. </a:t>
            </a: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p:tgtEl>
                                          <p:spTgt spid="8"/>
                                        </p:tgtEl>
                                        <p:attrNameLst>
                                          <p:attrName>ppt_y</p:attrName>
                                        </p:attrNameLst>
                                      </p:cBhvr>
                                      <p:tavLst>
                                        <p:tav tm="0">
                                          <p:val>
                                            <p:strVal val="#ppt_y+#ppt_h*1.125000"/>
                                          </p:val>
                                        </p:tav>
                                        <p:tav tm="100000">
                                          <p:val>
                                            <p:strVal val="#ppt_y"/>
                                          </p:val>
                                        </p:tav>
                                      </p:tavLst>
                                    </p:anim>
                                    <p:animEffect transition="in" filter="wipe(up)">
                                      <p:cBhvr>
                                        <p:cTn id="8" dur="250"/>
                                        <p:tgtEl>
                                          <p:spTgt spid="8"/>
                                        </p:tgtEl>
                                      </p:cBhvr>
                                    </p:animEffect>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5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111" r="18111"/>
          <a:stretch>
            <a:fillRect/>
          </a:stretch>
        </p:blipFill>
        <p:spPr>
          <a:xfrm>
            <a:off x="0" y="0"/>
            <a:ext cx="18288000" cy="10287000"/>
          </a:xfrm>
          <a:prstGeom prst="rect">
            <a:avLst/>
          </a:prstGeom>
        </p:spPr>
      </p:pic>
      <p:grpSp>
        <p:nvGrpSpPr>
          <p:cNvPr id="3" name="Group 3"/>
          <p:cNvGrpSpPr/>
          <p:nvPr/>
        </p:nvGrpSpPr>
        <p:grpSpPr>
          <a:xfrm>
            <a:off x="8528151" y="6068163"/>
            <a:ext cx="5908767" cy="2647018"/>
            <a:chOff x="0" y="0"/>
            <a:chExt cx="1556218" cy="697157"/>
          </a:xfrm>
        </p:grpSpPr>
        <p:sp>
          <p:nvSpPr>
            <p:cNvPr id="4" name="Freeform 4"/>
            <p:cNvSpPr/>
            <p:nvPr/>
          </p:nvSpPr>
          <p:spPr>
            <a:xfrm>
              <a:off x="0" y="0"/>
              <a:ext cx="1556218" cy="697157"/>
            </a:xfrm>
            <a:custGeom>
              <a:avLst/>
              <a:gdLst/>
              <a:ahLst/>
              <a:cxnLst/>
              <a:rect l="l" t="t" r="r" b="b"/>
              <a:pathLst>
                <a:path w="1556218" h="697157">
                  <a:moveTo>
                    <a:pt x="0" y="0"/>
                  </a:moveTo>
                  <a:lnTo>
                    <a:pt x="1556218" y="0"/>
                  </a:lnTo>
                  <a:lnTo>
                    <a:pt x="1556218" y="697157"/>
                  </a:lnTo>
                  <a:lnTo>
                    <a:pt x="0" y="697157"/>
                  </a:lnTo>
                  <a:close/>
                </a:path>
              </a:pathLst>
            </a:custGeom>
            <a:solidFill>
              <a:srgbClr val="28094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250"/>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1044742" y="-2997157"/>
            <a:ext cx="14581663" cy="18113867"/>
          </a:xfrm>
          <a:prstGeom prst="rect">
            <a:avLst/>
          </a:prstGeom>
        </p:spPr>
      </p:pic>
      <p:sp>
        <p:nvSpPr>
          <p:cNvPr id="7" name="TextBox 7"/>
          <p:cNvSpPr txBox="1"/>
          <p:nvPr/>
        </p:nvSpPr>
        <p:spPr>
          <a:xfrm>
            <a:off x="9144000" y="7150642"/>
            <a:ext cx="4677069" cy="909134"/>
          </a:xfrm>
          <a:prstGeom prst="rect">
            <a:avLst/>
          </a:prstGeom>
        </p:spPr>
        <p:txBody>
          <a:bodyPr lIns="0" tIns="0" rIns="0" bIns="0" rtlCol="0" anchor="t">
            <a:spAutoFit/>
          </a:bodyPr>
          <a:lstStyle/>
          <a:p>
            <a:pPr algn="just">
              <a:lnSpc>
                <a:spcPts val="2379"/>
              </a:lnSpc>
              <a:spcBef>
                <a:spcPct val="0"/>
              </a:spcBef>
            </a:pPr>
            <a:r>
              <a:rPr lang="en-US" sz="1699">
                <a:solidFill>
                  <a:srgbClr val="FFFFFF"/>
                </a:solidFill>
                <a:latin typeface="Times New Roman"/>
              </a:rPr>
              <a:t>Lag in information diminishes their ability to capitalize on opportunities, mitigate risks, and make strategic financial decisions promptly.</a:t>
            </a:r>
          </a:p>
        </p:txBody>
      </p:sp>
      <p:sp>
        <p:nvSpPr>
          <p:cNvPr id="8" name="TextBox 8"/>
          <p:cNvSpPr txBox="1"/>
          <p:nvPr/>
        </p:nvSpPr>
        <p:spPr>
          <a:xfrm>
            <a:off x="9144000" y="6388330"/>
            <a:ext cx="4677069" cy="436804"/>
          </a:xfrm>
          <a:prstGeom prst="rect">
            <a:avLst/>
          </a:prstGeom>
        </p:spPr>
        <p:txBody>
          <a:bodyPr lIns="0" tIns="0" rIns="0" bIns="0" rtlCol="0" anchor="t">
            <a:spAutoFit/>
          </a:bodyPr>
          <a:lstStyle/>
          <a:p>
            <a:pPr algn="just">
              <a:lnSpc>
                <a:spcPts val="3219"/>
              </a:lnSpc>
              <a:spcBef>
                <a:spcPct val="0"/>
              </a:spcBef>
            </a:pPr>
            <a:r>
              <a:rPr lang="en-US" sz="2299">
                <a:solidFill>
                  <a:srgbClr val="FFFFFF"/>
                </a:solidFill>
                <a:latin typeface="Times New Roman"/>
              </a:rPr>
              <a:t>Reduced Decision-Making Agility</a:t>
            </a: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92315" y="612415"/>
            <a:ext cx="559181" cy="296366"/>
          </a:xfrm>
          <a:prstGeom prst="rect">
            <a:avLst/>
          </a:prstGeom>
        </p:spPr>
      </p:pic>
      <p:pic>
        <p:nvPicPr>
          <p:cNvPr id="10" name="Picture 10"/>
          <p:cNvPicPr>
            <a:picLocks noChangeAspect="1"/>
          </p:cNvPicPr>
          <p:nvPr/>
        </p:nvPicPr>
        <p:blipFill>
          <a:blip r:embed="rId7"/>
          <a:srcRect l="13998" t="26088" r="15907" b="21634"/>
          <a:stretch>
            <a:fillRect/>
          </a:stretch>
        </p:blipFill>
        <p:spPr>
          <a:xfrm>
            <a:off x="1163916" y="1101245"/>
            <a:ext cx="1469934" cy="1096298"/>
          </a:xfrm>
          <a:prstGeom prst="rect">
            <a:avLst/>
          </a:prstGeom>
        </p:spPr>
      </p:pic>
      <p:grpSp>
        <p:nvGrpSpPr>
          <p:cNvPr id="11" name="Group 11"/>
          <p:cNvGrpSpPr/>
          <p:nvPr/>
        </p:nvGrpSpPr>
        <p:grpSpPr>
          <a:xfrm>
            <a:off x="2175157" y="4162050"/>
            <a:ext cx="5908767" cy="2656089"/>
            <a:chOff x="0" y="0"/>
            <a:chExt cx="1556218" cy="699546"/>
          </a:xfrm>
        </p:grpSpPr>
        <p:sp>
          <p:nvSpPr>
            <p:cNvPr id="12" name="Freeform 12"/>
            <p:cNvSpPr/>
            <p:nvPr/>
          </p:nvSpPr>
          <p:spPr>
            <a:xfrm>
              <a:off x="0" y="0"/>
              <a:ext cx="1556218" cy="699546"/>
            </a:xfrm>
            <a:custGeom>
              <a:avLst/>
              <a:gdLst/>
              <a:ahLst/>
              <a:cxnLst/>
              <a:rect l="l" t="t" r="r" b="b"/>
              <a:pathLst>
                <a:path w="1556218" h="699546">
                  <a:moveTo>
                    <a:pt x="0" y="0"/>
                  </a:moveTo>
                  <a:lnTo>
                    <a:pt x="1556218" y="0"/>
                  </a:lnTo>
                  <a:lnTo>
                    <a:pt x="1556218" y="699546"/>
                  </a:lnTo>
                  <a:lnTo>
                    <a:pt x="0" y="699546"/>
                  </a:lnTo>
                  <a:close/>
                </a:path>
              </a:pathLst>
            </a:custGeom>
            <a:solidFill>
              <a:srgbClr val="28094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3250"/>
                </a:lnSpc>
              </a:pPr>
              <a:endParaRPr/>
            </a:p>
          </p:txBody>
        </p:sp>
      </p:grpSp>
      <p:sp>
        <p:nvSpPr>
          <p:cNvPr id="14" name="TextBox 14"/>
          <p:cNvSpPr txBox="1"/>
          <p:nvPr/>
        </p:nvSpPr>
        <p:spPr>
          <a:xfrm>
            <a:off x="2633850" y="5076825"/>
            <a:ext cx="4677069" cy="1499560"/>
          </a:xfrm>
          <a:prstGeom prst="rect">
            <a:avLst/>
          </a:prstGeom>
        </p:spPr>
        <p:txBody>
          <a:bodyPr lIns="0" tIns="0" rIns="0" bIns="0" rtlCol="0" anchor="t">
            <a:spAutoFit/>
          </a:bodyPr>
          <a:lstStyle/>
          <a:p>
            <a:pPr algn="just">
              <a:lnSpc>
                <a:spcPts val="2379"/>
              </a:lnSpc>
              <a:spcBef>
                <a:spcPct val="0"/>
              </a:spcBef>
            </a:pPr>
            <a:r>
              <a:rPr lang="en-US" sz="1699">
                <a:solidFill>
                  <a:srgbClr val="FFFFFF"/>
                </a:solidFill>
                <a:latin typeface="Times New Roman"/>
              </a:rPr>
              <a:t>Delays in data updates pose a substantial risk of inaccurate financial reporting for finance teams. Operating with outdated information can misrepresent financial health, correct forecasting, and disseminate misleading insights.</a:t>
            </a:r>
          </a:p>
        </p:txBody>
      </p:sp>
      <p:sp>
        <p:nvSpPr>
          <p:cNvPr id="15" name="TextBox 15"/>
          <p:cNvSpPr txBox="1"/>
          <p:nvPr/>
        </p:nvSpPr>
        <p:spPr>
          <a:xfrm>
            <a:off x="2633850" y="4425545"/>
            <a:ext cx="4677069" cy="436804"/>
          </a:xfrm>
          <a:prstGeom prst="rect">
            <a:avLst/>
          </a:prstGeom>
        </p:spPr>
        <p:txBody>
          <a:bodyPr lIns="0" tIns="0" rIns="0" bIns="0" rtlCol="0" anchor="t">
            <a:spAutoFit/>
          </a:bodyPr>
          <a:lstStyle/>
          <a:p>
            <a:pPr algn="just">
              <a:lnSpc>
                <a:spcPts val="3219"/>
              </a:lnSpc>
              <a:spcBef>
                <a:spcPct val="0"/>
              </a:spcBef>
            </a:pPr>
            <a:r>
              <a:rPr lang="en-US" sz="2299">
                <a:solidFill>
                  <a:srgbClr val="FFFFFF"/>
                </a:solidFill>
                <a:latin typeface="Times New Roman"/>
              </a:rPr>
              <a:t>Inaccurate Financial Reporting</a:t>
            </a:r>
          </a:p>
        </p:txBody>
      </p:sp>
      <p:sp>
        <p:nvSpPr>
          <p:cNvPr id="16" name="TextBox 16"/>
          <p:cNvSpPr txBox="1"/>
          <p:nvPr/>
        </p:nvSpPr>
        <p:spPr>
          <a:xfrm>
            <a:off x="3548282" y="2400035"/>
            <a:ext cx="7496460" cy="552340"/>
          </a:xfrm>
          <a:prstGeom prst="rect">
            <a:avLst/>
          </a:prstGeom>
        </p:spPr>
        <p:txBody>
          <a:bodyPr lIns="0" tIns="0" rIns="0" bIns="0" rtlCol="0" anchor="t">
            <a:spAutoFit/>
          </a:bodyPr>
          <a:lstStyle/>
          <a:p>
            <a:pPr algn="ctr">
              <a:lnSpc>
                <a:spcPts val="3840"/>
              </a:lnSpc>
            </a:pPr>
            <a:r>
              <a:rPr lang="en-US" sz="3200" dirty="0">
                <a:solidFill>
                  <a:srgbClr val="FFFFFF"/>
                </a:solidFill>
                <a:latin typeface="Times New Roman Bold"/>
              </a:rPr>
              <a:t>Challenges Faced By Finance Teams</a:t>
            </a:r>
          </a:p>
        </p:txBody>
      </p:sp>
      <p:sp>
        <p:nvSpPr>
          <p:cNvPr id="17" name="AutoShape 17"/>
          <p:cNvSpPr/>
          <p:nvPr/>
        </p:nvSpPr>
        <p:spPr>
          <a:xfrm>
            <a:off x="2242488" y="2690493"/>
            <a:ext cx="782723" cy="0"/>
          </a:xfrm>
          <a:prstGeom prst="line">
            <a:avLst/>
          </a:prstGeom>
          <a:ln w="38100" cap="flat">
            <a:solidFill>
              <a:srgbClr val="FFFFFF"/>
            </a:solidFill>
            <a:prstDash val="solid"/>
            <a:headEnd type="none" w="sm" len="sm"/>
            <a:tailEnd type="arrow" w="med" len="sm"/>
          </a:ln>
        </p:spPr>
      </p:sp>
      <p:sp>
        <p:nvSpPr>
          <p:cNvPr id="18" name="AutoShape 18"/>
          <p:cNvSpPr/>
          <p:nvPr/>
        </p:nvSpPr>
        <p:spPr>
          <a:xfrm>
            <a:off x="9953781" y="3622810"/>
            <a:ext cx="0" cy="782723"/>
          </a:xfrm>
          <a:prstGeom prst="line">
            <a:avLst/>
          </a:prstGeom>
          <a:ln w="38100" cap="flat">
            <a:solidFill>
              <a:srgbClr val="FFFFFF"/>
            </a:solidFill>
            <a:prstDash val="solid"/>
            <a:headEnd type="none" w="sm" len="sm"/>
            <a:tailEnd type="arrow" w="med" len="sm"/>
          </a:ln>
        </p:spPr>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V="1">
            <a:off x="-8205605" y="-5703873"/>
            <a:ext cx="14581663" cy="1811386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11044742" y="-2997157"/>
            <a:ext cx="14581663" cy="1811386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92315" y="612415"/>
            <a:ext cx="559181" cy="296366"/>
          </a:xfrm>
          <a:prstGeom prst="rect">
            <a:avLst/>
          </a:prstGeom>
        </p:spPr>
      </p:pic>
      <p:pic>
        <p:nvPicPr>
          <p:cNvPr id="6" name="Picture 6"/>
          <p:cNvPicPr>
            <a:picLocks noChangeAspect="1"/>
          </p:cNvPicPr>
          <p:nvPr/>
        </p:nvPicPr>
        <p:blipFill>
          <a:blip r:embed="rId8"/>
          <a:srcRect l="13998" t="26088" r="15907" b="21634"/>
          <a:stretch>
            <a:fillRect/>
          </a:stretch>
        </p:blipFill>
        <p:spPr>
          <a:xfrm>
            <a:off x="1163916" y="1101245"/>
            <a:ext cx="1469934" cy="1096298"/>
          </a:xfrm>
          <a:prstGeom prst="rect">
            <a:avLst/>
          </a:prstGeom>
        </p:spPr>
      </p:pic>
      <p:sp>
        <p:nvSpPr>
          <p:cNvPr id="7" name="TextBox 7"/>
          <p:cNvSpPr txBox="1"/>
          <p:nvPr/>
        </p:nvSpPr>
        <p:spPr>
          <a:xfrm>
            <a:off x="4037524" y="4540768"/>
            <a:ext cx="4677069" cy="1682899"/>
          </a:xfrm>
          <a:prstGeom prst="rect">
            <a:avLst/>
          </a:prstGeom>
        </p:spPr>
        <p:txBody>
          <a:bodyPr lIns="0" tIns="0" rIns="0" bIns="0" rtlCol="0" anchor="t">
            <a:spAutoFit/>
          </a:bodyPr>
          <a:lstStyle/>
          <a:p>
            <a:pPr algn="just">
              <a:lnSpc>
                <a:spcPts val="2239"/>
              </a:lnSpc>
              <a:spcBef>
                <a:spcPct val="0"/>
              </a:spcBef>
            </a:pPr>
            <a:r>
              <a:rPr lang="en-US" sz="1599">
                <a:solidFill>
                  <a:srgbClr val="FFFFFF"/>
                </a:solidFill>
                <a:latin typeface="Times New Roman"/>
              </a:rPr>
              <a:t>The inability to access timely data restricts finance teams from conducting comprehensive financial analyses, identifying trends, and making informed projections. This impedes their ability to contribute strategic insights, develop robust financial plans, and effectively support business growth.</a:t>
            </a:r>
          </a:p>
        </p:txBody>
      </p:sp>
      <p:sp>
        <p:nvSpPr>
          <p:cNvPr id="8" name="TextBox 8"/>
          <p:cNvSpPr txBox="1"/>
          <p:nvPr/>
        </p:nvSpPr>
        <p:spPr>
          <a:xfrm>
            <a:off x="4037524" y="7415476"/>
            <a:ext cx="4677069" cy="1406755"/>
          </a:xfrm>
          <a:prstGeom prst="rect">
            <a:avLst/>
          </a:prstGeom>
        </p:spPr>
        <p:txBody>
          <a:bodyPr lIns="0" tIns="0" rIns="0" bIns="0" rtlCol="0" anchor="t">
            <a:spAutoFit/>
          </a:bodyPr>
          <a:lstStyle/>
          <a:p>
            <a:pPr algn="just">
              <a:lnSpc>
                <a:spcPts val="2239"/>
              </a:lnSpc>
              <a:spcBef>
                <a:spcPct val="0"/>
              </a:spcBef>
            </a:pPr>
            <a:r>
              <a:rPr lang="en-US" sz="1599">
                <a:solidFill>
                  <a:srgbClr val="FFFFFF"/>
                </a:solidFill>
                <a:latin typeface="Times New Roman"/>
              </a:rPr>
              <a:t>Data lag leaves finance teams vulnerable to inaccurate risk assessments, delayed anomaly detection, and compromised financial security. Such vulnerabilities can have significant repercussions on the organization's stability and reputation.</a:t>
            </a:r>
          </a:p>
        </p:txBody>
      </p:sp>
      <p:sp>
        <p:nvSpPr>
          <p:cNvPr id="9" name="TextBox 9"/>
          <p:cNvSpPr txBox="1"/>
          <p:nvPr/>
        </p:nvSpPr>
        <p:spPr>
          <a:xfrm>
            <a:off x="4037524" y="1946306"/>
            <a:ext cx="4677069" cy="1406755"/>
          </a:xfrm>
          <a:prstGeom prst="rect">
            <a:avLst/>
          </a:prstGeom>
        </p:spPr>
        <p:txBody>
          <a:bodyPr lIns="0" tIns="0" rIns="0" bIns="0" rtlCol="0" anchor="t">
            <a:spAutoFit/>
          </a:bodyPr>
          <a:lstStyle/>
          <a:p>
            <a:pPr algn="just">
              <a:lnSpc>
                <a:spcPts val="2239"/>
              </a:lnSpc>
              <a:spcBef>
                <a:spcPct val="0"/>
              </a:spcBef>
            </a:pPr>
            <a:r>
              <a:rPr lang="en-US" sz="1599" dirty="0">
                <a:solidFill>
                  <a:srgbClr val="FFFFFF"/>
                </a:solidFill>
                <a:latin typeface="Times New Roman"/>
              </a:rPr>
              <a:t>Data lag obstructs finance teams from obtaining an accurate and comprehensive view of the organization's cash position, potentially resulting in cash flow bottlenecks, missed payment deadlines, or suboptimal investment decisions.</a:t>
            </a:r>
          </a:p>
        </p:txBody>
      </p:sp>
      <p:sp>
        <p:nvSpPr>
          <p:cNvPr id="10" name="TextBox 10"/>
          <p:cNvSpPr txBox="1"/>
          <p:nvPr/>
        </p:nvSpPr>
        <p:spPr>
          <a:xfrm>
            <a:off x="4037524" y="3977609"/>
            <a:ext cx="5106476" cy="420284"/>
          </a:xfrm>
          <a:prstGeom prst="rect">
            <a:avLst/>
          </a:prstGeom>
        </p:spPr>
        <p:txBody>
          <a:bodyPr lIns="0" tIns="0" rIns="0" bIns="0" rtlCol="0" anchor="t">
            <a:spAutoFit/>
          </a:bodyPr>
          <a:lstStyle/>
          <a:p>
            <a:pPr>
              <a:lnSpc>
                <a:spcPts val="3079"/>
              </a:lnSpc>
              <a:spcBef>
                <a:spcPct val="0"/>
              </a:spcBef>
            </a:pPr>
            <a:r>
              <a:rPr lang="en-US" sz="2199" dirty="0">
                <a:solidFill>
                  <a:srgbClr val="FFFFFF"/>
                </a:solidFill>
                <a:latin typeface="Times New Roman"/>
              </a:rPr>
              <a:t>Hindered Financial Analysis and Planning</a:t>
            </a:r>
          </a:p>
        </p:txBody>
      </p:sp>
      <p:sp>
        <p:nvSpPr>
          <p:cNvPr id="11" name="TextBox 11"/>
          <p:cNvSpPr txBox="1"/>
          <p:nvPr/>
        </p:nvSpPr>
        <p:spPr>
          <a:xfrm>
            <a:off x="4037524" y="6852316"/>
            <a:ext cx="5106476" cy="420284"/>
          </a:xfrm>
          <a:prstGeom prst="rect">
            <a:avLst/>
          </a:prstGeom>
        </p:spPr>
        <p:txBody>
          <a:bodyPr lIns="0" tIns="0" rIns="0" bIns="0" rtlCol="0" anchor="t">
            <a:spAutoFit/>
          </a:bodyPr>
          <a:lstStyle/>
          <a:p>
            <a:pPr>
              <a:lnSpc>
                <a:spcPts val="3079"/>
              </a:lnSpc>
              <a:spcBef>
                <a:spcPct val="0"/>
              </a:spcBef>
            </a:pPr>
            <a:r>
              <a:rPr lang="en-US" sz="2199" dirty="0">
                <a:solidFill>
                  <a:srgbClr val="FFFFFF"/>
                </a:solidFill>
                <a:latin typeface="Times New Roman"/>
              </a:rPr>
              <a:t>Increased Risk Exposure</a:t>
            </a:r>
          </a:p>
        </p:txBody>
      </p:sp>
      <p:sp>
        <p:nvSpPr>
          <p:cNvPr id="12" name="TextBox 12"/>
          <p:cNvSpPr txBox="1"/>
          <p:nvPr/>
        </p:nvSpPr>
        <p:spPr>
          <a:xfrm>
            <a:off x="4037524" y="1385279"/>
            <a:ext cx="4677069" cy="420284"/>
          </a:xfrm>
          <a:prstGeom prst="rect">
            <a:avLst/>
          </a:prstGeom>
        </p:spPr>
        <p:txBody>
          <a:bodyPr lIns="0" tIns="0" rIns="0" bIns="0" rtlCol="0" anchor="t">
            <a:spAutoFit/>
          </a:bodyPr>
          <a:lstStyle/>
          <a:p>
            <a:pPr>
              <a:lnSpc>
                <a:spcPts val="3079"/>
              </a:lnSpc>
              <a:spcBef>
                <a:spcPct val="0"/>
              </a:spcBef>
            </a:pPr>
            <a:r>
              <a:rPr lang="en-US" sz="2199" dirty="0">
                <a:solidFill>
                  <a:srgbClr val="FFFFFF"/>
                </a:solidFill>
                <a:latin typeface="Times New Roman"/>
              </a:rPr>
              <a:t>Impaired Cash Flow Management</a:t>
            </a:r>
          </a:p>
        </p:txBody>
      </p:sp>
      <p:sp>
        <p:nvSpPr>
          <p:cNvPr id="13" name="AutoShape 13"/>
          <p:cNvSpPr/>
          <p:nvPr/>
        </p:nvSpPr>
        <p:spPr>
          <a:xfrm flipH="1">
            <a:off x="10653381" y="2663971"/>
            <a:ext cx="782723" cy="0"/>
          </a:xfrm>
          <a:prstGeom prst="line">
            <a:avLst/>
          </a:prstGeom>
          <a:ln w="38100" cap="flat">
            <a:solidFill>
              <a:srgbClr val="FFFFFF"/>
            </a:solidFill>
            <a:prstDash val="solid"/>
            <a:headEnd type="none" w="sm" len="sm"/>
            <a:tailEnd type="arrow" w="med" len="sm"/>
          </a:ln>
        </p:spPr>
      </p:sp>
      <p:sp>
        <p:nvSpPr>
          <p:cNvPr id="14" name="AutoShape 14"/>
          <p:cNvSpPr/>
          <p:nvPr/>
        </p:nvSpPr>
        <p:spPr>
          <a:xfrm flipH="1">
            <a:off x="10653381" y="5162550"/>
            <a:ext cx="782723" cy="0"/>
          </a:xfrm>
          <a:prstGeom prst="line">
            <a:avLst/>
          </a:prstGeom>
          <a:ln w="38100" cap="flat">
            <a:solidFill>
              <a:srgbClr val="FFFFFF"/>
            </a:solidFill>
            <a:prstDash val="solid"/>
            <a:headEnd type="none" w="sm" len="sm"/>
            <a:tailEnd type="arrow" w="med" len="sm"/>
          </a:ln>
        </p:spPr>
      </p:sp>
      <p:sp>
        <p:nvSpPr>
          <p:cNvPr id="15" name="AutoShape 15"/>
          <p:cNvSpPr/>
          <p:nvPr/>
        </p:nvSpPr>
        <p:spPr>
          <a:xfrm flipH="1">
            <a:off x="10653381" y="7661129"/>
            <a:ext cx="782723" cy="0"/>
          </a:xfrm>
          <a:prstGeom prst="line">
            <a:avLst/>
          </a:prstGeom>
          <a:ln w="38100" cap="flat">
            <a:solidFill>
              <a:srgbClr val="FFFFFF"/>
            </a:solidFill>
            <a:prstDash val="solid"/>
            <a:headEnd type="none" w="sm" len="sm"/>
            <a:tailEnd type="arrow" w="med" len="sm"/>
          </a:ln>
        </p:spPr>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10"/>
                                        <p:tgtEl>
                                          <p:spTgt spid="1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10"/>
                                        <p:tgtEl>
                                          <p:spTgt spid="14"/>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id="{2AF11C5C-9363-8DA4-3C7F-A2C2283F1013}"/>
              </a:ext>
            </a:extLst>
          </p:cNvPr>
          <p:cNvGrpSpPr/>
          <p:nvPr/>
        </p:nvGrpSpPr>
        <p:grpSpPr>
          <a:xfrm>
            <a:off x="711182" y="3619500"/>
            <a:ext cx="10872006" cy="5155902"/>
            <a:chOff x="0" y="0"/>
            <a:chExt cx="2863409" cy="1357933"/>
          </a:xfrm>
        </p:grpSpPr>
        <p:sp>
          <p:nvSpPr>
            <p:cNvPr id="13" name="Freeform 7">
              <a:extLst>
                <a:ext uri="{FF2B5EF4-FFF2-40B4-BE49-F238E27FC236}">
                  <a16:creationId xmlns:a16="http://schemas.microsoft.com/office/drawing/2014/main" id="{AD6351EA-5E4F-4742-C4E6-9B62931592FB}"/>
                </a:ext>
              </a:extLst>
            </p:cNvPr>
            <p:cNvSpPr/>
            <p:nvPr/>
          </p:nvSpPr>
          <p:spPr>
            <a:xfrm>
              <a:off x="0" y="0"/>
              <a:ext cx="2863409" cy="1357933"/>
            </a:xfrm>
            <a:custGeom>
              <a:avLst/>
              <a:gdLst/>
              <a:ahLst/>
              <a:cxnLst/>
              <a:rect l="l" t="t" r="r" b="b"/>
              <a:pathLst>
                <a:path w="2863409" h="1357933">
                  <a:moveTo>
                    <a:pt x="0" y="0"/>
                  </a:moveTo>
                  <a:lnTo>
                    <a:pt x="2863409" y="0"/>
                  </a:lnTo>
                  <a:lnTo>
                    <a:pt x="2863409" y="1357933"/>
                  </a:lnTo>
                  <a:lnTo>
                    <a:pt x="0" y="1357933"/>
                  </a:lnTo>
                  <a:close/>
                </a:path>
              </a:pathLst>
            </a:custGeom>
            <a:solidFill>
              <a:srgbClr val="28094B">
                <a:alpha val="90980"/>
              </a:srgbClr>
            </a:solidFill>
          </p:spPr>
        </p:sp>
        <p:sp>
          <p:nvSpPr>
            <p:cNvPr id="14" name="TextBox 8">
              <a:extLst>
                <a:ext uri="{FF2B5EF4-FFF2-40B4-BE49-F238E27FC236}">
                  <a16:creationId xmlns:a16="http://schemas.microsoft.com/office/drawing/2014/main" id="{2648471B-D8EA-CE59-BE55-132CDF2A1612}"/>
                </a:ext>
              </a:extLst>
            </p:cNvPr>
            <p:cNvSpPr txBox="1"/>
            <p:nvPr/>
          </p:nvSpPr>
          <p:spPr>
            <a:xfrm>
              <a:off x="0" y="-38100"/>
              <a:ext cx="812800" cy="850900"/>
            </a:xfrm>
            <a:prstGeom prst="rect">
              <a:avLst/>
            </a:prstGeom>
          </p:spPr>
          <p:txBody>
            <a:bodyPr lIns="50800" tIns="50800" rIns="50800" bIns="50800" rtlCol="0" anchor="ctr"/>
            <a:lstStyle/>
            <a:p>
              <a:pPr algn="ctr">
                <a:lnSpc>
                  <a:spcPts val="3250"/>
                </a:lnSpc>
              </a:pPr>
              <a:endParaRPr/>
            </a:p>
          </p:txBody>
        </p:sp>
      </p:grpSp>
      <p:grpSp>
        <p:nvGrpSpPr>
          <p:cNvPr id="2" name="Group 2"/>
          <p:cNvGrpSpPr>
            <a:grpSpLocks noChangeAspect="1"/>
          </p:cNvGrpSpPr>
          <p:nvPr/>
        </p:nvGrpSpPr>
        <p:grpSpPr>
          <a:xfrm>
            <a:off x="13336575" y="-505450"/>
            <a:ext cx="7885580" cy="1182837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79859" r="-44859"/>
              </a:stretch>
            </a:blip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92315" y="612415"/>
            <a:ext cx="559181" cy="296366"/>
          </a:xfrm>
          <a:prstGeom prst="rect">
            <a:avLst/>
          </a:prstGeom>
        </p:spPr>
      </p:pic>
      <p:sp>
        <p:nvSpPr>
          <p:cNvPr id="5" name="TextBox 5"/>
          <p:cNvSpPr txBox="1"/>
          <p:nvPr/>
        </p:nvSpPr>
        <p:spPr>
          <a:xfrm>
            <a:off x="1028700" y="3887674"/>
            <a:ext cx="8801100" cy="788677"/>
          </a:xfrm>
          <a:prstGeom prst="rect">
            <a:avLst/>
          </a:prstGeom>
        </p:spPr>
        <p:txBody>
          <a:bodyPr wrap="square" lIns="0" tIns="0" rIns="0" bIns="0" rtlCol="0" anchor="t">
            <a:spAutoFit/>
          </a:bodyPr>
          <a:lstStyle/>
          <a:p>
            <a:pPr>
              <a:lnSpc>
                <a:spcPts val="6719"/>
              </a:lnSpc>
            </a:pPr>
            <a:r>
              <a:rPr lang="en-US" sz="4800" dirty="0">
                <a:solidFill>
                  <a:srgbClr val="FFFFFF"/>
                </a:solidFill>
                <a:latin typeface="Times New Roman Bold"/>
              </a:rPr>
              <a:t>Revamping Financial Efficiency</a:t>
            </a:r>
          </a:p>
        </p:txBody>
      </p:sp>
      <p:sp>
        <p:nvSpPr>
          <p:cNvPr id="6" name="TextBox 6"/>
          <p:cNvSpPr txBox="1"/>
          <p:nvPr/>
        </p:nvSpPr>
        <p:spPr>
          <a:xfrm>
            <a:off x="1028700" y="5313485"/>
            <a:ext cx="10163734" cy="3041667"/>
          </a:xfrm>
          <a:prstGeom prst="rect">
            <a:avLst/>
          </a:prstGeom>
        </p:spPr>
        <p:txBody>
          <a:bodyPr lIns="0" tIns="0" rIns="0" bIns="0" rtlCol="0" anchor="t">
            <a:spAutoFit/>
          </a:bodyPr>
          <a:lstStyle/>
          <a:p>
            <a:pPr marL="431799" lvl="1" indent="-215899">
              <a:lnSpc>
                <a:spcPts val="2999"/>
              </a:lnSpc>
              <a:buFont typeface="Arial"/>
              <a:buChar char="•"/>
            </a:pPr>
            <a:r>
              <a:rPr lang="en-US" sz="1999" dirty="0">
                <a:solidFill>
                  <a:srgbClr val="FFFFFF"/>
                </a:solidFill>
                <a:latin typeface="Times New Roman"/>
              </a:rPr>
              <a:t>Frequent data updates and efficient synchronization processes can address data lag and provide accurate insights for confident decision-making.</a:t>
            </a:r>
          </a:p>
          <a:p>
            <a:pPr marL="431799" lvl="1" indent="-215899">
              <a:lnSpc>
                <a:spcPts val="2999"/>
              </a:lnSpc>
              <a:buFont typeface="Arial"/>
              <a:buChar char="•"/>
            </a:pPr>
            <a:r>
              <a:rPr lang="en-US" sz="1999" dirty="0">
                <a:solidFill>
                  <a:srgbClr val="FFFFFF"/>
                </a:solidFill>
                <a:latin typeface="Times New Roman"/>
              </a:rPr>
              <a:t>Robust data integration and cloud-based platforms can streamline cash flow management by providing timely and accurate financial data.</a:t>
            </a:r>
          </a:p>
          <a:p>
            <a:pPr marL="431799" lvl="1" indent="-215899">
              <a:lnSpc>
                <a:spcPts val="2999"/>
              </a:lnSpc>
              <a:buFont typeface="Arial"/>
              <a:buChar char="•"/>
            </a:pPr>
            <a:r>
              <a:rPr lang="en-US" sz="1999" dirty="0">
                <a:solidFill>
                  <a:srgbClr val="FFFFFF"/>
                </a:solidFill>
                <a:latin typeface="Times New Roman"/>
              </a:rPr>
              <a:t>Prioritizing data integration and advanced analytics empowers finance teams to extract valuable insights, drive strategic initiatives, and achieve growth.</a:t>
            </a:r>
          </a:p>
          <a:p>
            <a:pPr marL="431799" lvl="1" indent="-215899">
              <a:lnSpc>
                <a:spcPts val="2999"/>
              </a:lnSpc>
              <a:buFont typeface="Arial"/>
              <a:buChar char="•"/>
            </a:pPr>
            <a:r>
              <a:rPr lang="en-US" sz="1999" dirty="0">
                <a:solidFill>
                  <a:srgbClr val="FFFFFF"/>
                </a:solidFill>
                <a:latin typeface="Times New Roman"/>
              </a:rPr>
              <a:t>Integrated systems and advanced analytics can enable organizations to access updated data, make agile decisions, and seize opportunities with speed.</a:t>
            </a:r>
          </a:p>
        </p:txBody>
      </p:sp>
      <p:pic>
        <p:nvPicPr>
          <p:cNvPr id="7" name="Picture 7"/>
          <p:cNvPicPr>
            <a:picLocks noChangeAspect="1"/>
          </p:cNvPicPr>
          <p:nvPr/>
        </p:nvPicPr>
        <p:blipFill>
          <a:blip r:embed="rId5"/>
          <a:srcRect l="13998" t="26088" r="15907" b="21634"/>
          <a:stretch>
            <a:fillRect/>
          </a:stretch>
        </p:blipFill>
        <p:spPr>
          <a:xfrm>
            <a:off x="1163916" y="1101245"/>
            <a:ext cx="1469934" cy="10962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6489" y="2549968"/>
            <a:ext cx="6873872" cy="1624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childTnLst>
                          </p:cTn>
                        </p:par>
                        <p:par>
                          <p:cTn id="14" fill="hold">
                            <p:stCondLst>
                              <p:cond delay="500"/>
                            </p:stCondLst>
                            <p:childTnLst>
                              <p:par>
                                <p:cTn id="15" presetID="4"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822" y="8617715"/>
            <a:ext cx="19843645" cy="624172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92315" y="612415"/>
            <a:ext cx="559181" cy="296366"/>
          </a:xfrm>
          <a:prstGeom prst="rect">
            <a:avLst/>
          </a:prstGeom>
        </p:spPr>
      </p:pic>
      <p:pic>
        <p:nvPicPr>
          <p:cNvPr id="5" name="Picture 5"/>
          <p:cNvPicPr>
            <a:picLocks noChangeAspect="1"/>
          </p:cNvPicPr>
          <p:nvPr/>
        </p:nvPicPr>
        <p:blipFill>
          <a:blip r:embed="rId7"/>
          <a:srcRect l="13998" t="26088" r="15907" b="21634"/>
          <a:stretch>
            <a:fillRect/>
          </a:stretch>
        </p:blipFill>
        <p:spPr>
          <a:xfrm>
            <a:off x="1163916" y="1101245"/>
            <a:ext cx="1469934" cy="1096298"/>
          </a:xfrm>
          <a:prstGeom prst="rect">
            <a:avLst/>
          </a:prstGeom>
        </p:spPr>
      </p:pic>
      <p:grpSp>
        <p:nvGrpSpPr>
          <p:cNvPr id="6" name="Group 6"/>
          <p:cNvGrpSpPr/>
          <p:nvPr/>
        </p:nvGrpSpPr>
        <p:grpSpPr>
          <a:xfrm>
            <a:off x="2065386" y="2932911"/>
            <a:ext cx="10872006" cy="5155902"/>
            <a:chOff x="0" y="0"/>
            <a:chExt cx="2863409" cy="1357933"/>
          </a:xfrm>
        </p:grpSpPr>
        <p:sp>
          <p:nvSpPr>
            <p:cNvPr id="7" name="Freeform 7"/>
            <p:cNvSpPr/>
            <p:nvPr/>
          </p:nvSpPr>
          <p:spPr>
            <a:xfrm>
              <a:off x="0" y="0"/>
              <a:ext cx="2863409" cy="1357933"/>
            </a:xfrm>
            <a:custGeom>
              <a:avLst/>
              <a:gdLst/>
              <a:ahLst/>
              <a:cxnLst/>
              <a:rect l="l" t="t" r="r" b="b"/>
              <a:pathLst>
                <a:path w="2863409" h="1357933">
                  <a:moveTo>
                    <a:pt x="0" y="0"/>
                  </a:moveTo>
                  <a:lnTo>
                    <a:pt x="2863409" y="0"/>
                  </a:lnTo>
                  <a:lnTo>
                    <a:pt x="2863409" y="1357933"/>
                  </a:lnTo>
                  <a:lnTo>
                    <a:pt x="0" y="1357933"/>
                  </a:lnTo>
                  <a:close/>
                </a:path>
              </a:pathLst>
            </a:custGeom>
            <a:solidFill>
              <a:srgbClr val="28094B">
                <a:alpha val="90980"/>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3250"/>
                </a:lnSpc>
              </a:pPr>
              <a:endParaRPr/>
            </a:p>
          </p:txBody>
        </p:sp>
      </p:grpSp>
      <p:sp>
        <p:nvSpPr>
          <p:cNvPr id="9" name="TextBox 9"/>
          <p:cNvSpPr txBox="1"/>
          <p:nvPr/>
        </p:nvSpPr>
        <p:spPr>
          <a:xfrm>
            <a:off x="2773658" y="3290376"/>
            <a:ext cx="10163734" cy="916200"/>
          </a:xfrm>
          <a:prstGeom prst="rect">
            <a:avLst/>
          </a:prstGeom>
        </p:spPr>
        <p:txBody>
          <a:bodyPr lIns="0" tIns="0" rIns="0" bIns="0" rtlCol="0" anchor="t">
            <a:spAutoFit/>
          </a:bodyPr>
          <a:lstStyle/>
          <a:p>
            <a:pPr>
              <a:lnSpc>
                <a:spcPts val="6719"/>
              </a:lnSpc>
            </a:pPr>
            <a:r>
              <a:rPr lang="en-US" sz="4800" dirty="0">
                <a:solidFill>
                  <a:srgbClr val="FFFFFF"/>
                </a:solidFill>
                <a:latin typeface="Times New Roman Bold"/>
              </a:rPr>
              <a:t>Unlocking The Power Of Connectors</a:t>
            </a:r>
          </a:p>
        </p:txBody>
      </p:sp>
      <p:sp>
        <p:nvSpPr>
          <p:cNvPr id="10" name="TextBox 10"/>
          <p:cNvSpPr txBox="1"/>
          <p:nvPr/>
        </p:nvSpPr>
        <p:spPr>
          <a:xfrm>
            <a:off x="2773658" y="4566689"/>
            <a:ext cx="8164205" cy="3072240"/>
          </a:xfrm>
          <a:prstGeom prst="rect">
            <a:avLst/>
          </a:prstGeom>
        </p:spPr>
        <p:txBody>
          <a:bodyPr lIns="0" tIns="0" rIns="0" bIns="0" rtlCol="0" anchor="t">
            <a:spAutoFit/>
          </a:bodyPr>
          <a:lstStyle/>
          <a:p>
            <a:pPr marL="345441" lvl="1" indent="-172721">
              <a:lnSpc>
                <a:spcPts val="2400"/>
              </a:lnSpc>
              <a:buFont typeface="Arial"/>
              <a:buChar char="•"/>
            </a:pPr>
            <a:r>
              <a:rPr lang="en-US" sz="1600" dirty="0">
                <a:solidFill>
                  <a:srgbClr val="FFFFFF"/>
                </a:solidFill>
                <a:latin typeface="Times New Roman"/>
              </a:rPr>
              <a:t>Seamless integration for streamlined operations and efficiency.</a:t>
            </a:r>
          </a:p>
          <a:p>
            <a:pPr marL="345441" lvl="1" indent="-172721">
              <a:lnSpc>
                <a:spcPts val="2400"/>
              </a:lnSpc>
              <a:buFont typeface="Arial"/>
              <a:buChar char="•"/>
            </a:pPr>
            <a:r>
              <a:rPr lang="en-US" sz="1600" dirty="0">
                <a:solidFill>
                  <a:srgbClr val="FFFFFF"/>
                </a:solidFill>
                <a:latin typeface="Times New Roman"/>
              </a:rPr>
              <a:t>Time and cost savings through automation and reduced manual entry.</a:t>
            </a:r>
          </a:p>
          <a:p>
            <a:pPr marL="345441" lvl="1" indent="-172721">
              <a:lnSpc>
                <a:spcPts val="2400"/>
              </a:lnSpc>
              <a:buFont typeface="Arial"/>
              <a:buChar char="•"/>
            </a:pPr>
            <a:r>
              <a:rPr lang="en-US" sz="1600" dirty="0">
                <a:solidFill>
                  <a:srgbClr val="FFFFFF"/>
                </a:solidFill>
                <a:latin typeface="Times New Roman"/>
              </a:rPr>
              <a:t>Accuracy and reliability of financial data for confident decision-making.</a:t>
            </a:r>
          </a:p>
          <a:p>
            <a:pPr marL="345441" lvl="1" indent="-172721">
              <a:lnSpc>
                <a:spcPts val="2400"/>
              </a:lnSpc>
              <a:buFont typeface="Arial"/>
              <a:buChar char="•"/>
            </a:pPr>
            <a:r>
              <a:rPr lang="en-US" sz="1600" dirty="0">
                <a:solidFill>
                  <a:srgbClr val="FFFFFF"/>
                </a:solidFill>
                <a:latin typeface="Times New Roman"/>
              </a:rPr>
              <a:t>Comprehensive insights through integrated data for improved reporting and analysis.</a:t>
            </a:r>
          </a:p>
          <a:p>
            <a:pPr marL="345441" lvl="1" indent="-172721">
              <a:lnSpc>
                <a:spcPts val="2400"/>
              </a:lnSpc>
              <a:buFont typeface="Arial"/>
              <a:buChar char="•"/>
            </a:pPr>
            <a:r>
              <a:rPr lang="en-US" sz="1600" dirty="0">
                <a:solidFill>
                  <a:srgbClr val="FFFFFF"/>
                </a:solidFill>
                <a:latin typeface="Times New Roman"/>
              </a:rPr>
              <a:t>Streamlined workflows for enhanced operational efficiency.</a:t>
            </a:r>
          </a:p>
          <a:p>
            <a:pPr marL="345441" lvl="1" indent="-172721">
              <a:lnSpc>
                <a:spcPts val="2400"/>
              </a:lnSpc>
              <a:buFont typeface="Arial"/>
              <a:buChar char="•"/>
            </a:pPr>
            <a:r>
              <a:rPr lang="en-US" sz="1600" dirty="0">
                <a:solidFill>
                  <a:srgbClr val="FFFFFF"/>
                </a:solidFill>
                <a:latin typeface="Times New Roman"/>
              </a:rPr>
              <a:t>Cross-functional collaboration for seamless communication.</a:t>
            </a:r>
          </a:p>
          <a:p>
            <a:pPr marL="345441" lvl="1" indent="-172721">
              <a:lnSpc>
                <a:spcPts val="2400"/>
              </a:lnSpc>
              <a:buFont typeface="Arial"/>
              <a:buChar char="•"/>
            </a:pPr>
            <a:r>
              <a:rPr lang="en-US" sz="1600" dirty="0">
                <a:solidFill>
                  <a:srgbClr val="FFFFFF"/>
                </a:solidFill>
                <a:latin typeface="Times New Roman"/>
              </a:rPr>
              <a:t>Visibility into financial performance for proactive decision-making.</a:t>
            </a:r>
          </a:p>
          <a:p>
            <a:pPr marL="345441" lvl="1" indent="-172721">
              <a:lnSpc>
                <a:spcPts val="2400"/>
              </a:lnSpc>
              <a:buFont typeface="Arial"/>
              <a:buChar char="•"/>
            </a:pPr>
            <a:r>
              <a:rPr lang="en-US" sz="1600" dirty="0">
                <a:solidFill>
                  <a:srgbClr val="FFFFFF"/>
                </a:solidFill>
                <a:latin typeface="Times New Roman"/>
              </a:rPr>
              <a:t>Simplified compliance and risk management with automated processes.</a:t>
            </a:r>
          </a:p>
          <a:p>
            <a:pPr marL="345441" lvl="1" indent="-172721">
              <a:lnSpc>
                <a:spcPts val="2400"/>
              </a:lnSpc>
              <a:buFont typeface="Arial"/>
              <a:buChar char="•"/>
            </a:pPr>
            <a:r>
              <a:rPr lang="en-US" sz="1600" dirty="0">
                <a:solidFill>
                  <a:srgbClr val="FFFFFF"/>
                </a:solidFill>
                <a:latin typeface="Times New Roman"/>
              </a:rPr>
              <a:t>Scalability and adaptability to support business growth.</a:t>
            </a:r>
          </a:p>
          <a:p>
            <a:pPr marL="345441" lvl="1" indent="-172721">
              <a:lnSpc>
                <a:spcPts val="2400"/>
              </a:lnSpc>
              <a:buFont typeface="Arial"/>
              <a:buChar char="•"/>
            </a:pPr>
            <a:r>
              <a:rPr lang="en-US" sz="1600" dirty="0">
                <a:solidFill>
                  <a:srgbClr val="FFFFFF"/>
                </a:solidFill>
                <a:latin typeface="Times New Roman"/>
              </a:rPr>
              <a:t>Effective financial planning, forecasting, and budgeting for strategic decisions.</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90">
                                          <p:stCondLst>
                                            <p:cond delay="0"/>
                                          </p:stCondLst>
                                        </p:cTn>
                                        <p:tgtEl>
                                          <p:spTgt spid="10"/>
                                        </p:tgtEl>
                                      </p:cBhvr>
                                    </p:animEffect>
                                    <p:anim calcmode="lin" valueType="num">
                                      <p:cBhvr>
                                        <p:cTn id="8"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3" dur="13">
                                          <p:stCondLst>
                                            <p:cond delay="325"/>
                                          </p:stCondLst>
                                        </p:cTn>
                                        <p:tgtEl>
                                          <p:spTgt spid="10"/>
                                        </p:tgtEl>
                                      </p:cBhvr>
                                      <p:to x="100000" y="60000"/>
                                    </p:animScale>
                                    <p:animScale>
                                      <p:cBhvr>
                                        <p:cTn id="14" dur="83" decel="50000">
                                          <p:stCondLst>
                                            <p:cond delay="338"/>
                                          </p:stCondLst>
                                        </p:cTn>
                                        <p:tgtEl>
                                          <p:spTgt spid="10"/>
                                        </p:tgtEl>
                                      </p:cBhvr>
                                      <p:to x="100000" y="100000"/>
                                    </p:animScale>
                                    <p:animScale>
                                      <p:cBhvr>
                                        <p:cTn id="15" dur="13">
                                          <p:stCondLst>
                                            <p:cond delay="656"/>
                                          </p:stCondLst>
                                        </p:cTn>
                                        <p:tgtEl>
                                          <p:spTgt spid="10"/>
                                        </p:tgtEl>
                                      </p:cBhvr>
                                      <p:to x="100000" y="80000"/>
                                    </p:animScale>
                                    <p:animScale>
                                      <p:cBhvr>
                                        <p:cTn id="16" dur="83" decel="50000">
                                          <p:stCondLst>
                                            <p:cond delay="669"/>
                                          </p:stCondLst>
                                        </p:cTn>
                                        <p:tgtEl>
                                          <p:spTgt spid="10"/>
                                        </p:tgtEl>
                                      </p:cBhvr>
                                      <p:to x="100000" y="100000"/>
                                    </p:animScale>
                                    <p:animScale>
                                      <p:cBhvr>
                                        <p:cTn id="17" dur="13">
                                          <p:stCondLst>
                                            <p:cond delay="821"/>
                                          </p:stCondLst>
                                        </p:cTn>
                                        <p:tgtEl>
                                          <p:spTgt spid="10"/>
                                        </p:tgtEl>
                                      </p:cBhvr>
                                      <p:to x="100000" y="90000"/>
                                    </p:animScale>
                                    <p:animScale>
                                      <p:cBhvr>
                                        <p:cTn id="18" dur="83" decel="50000">
                                          <p:stCondLst>
                                            <p:cond delay="834"/>
                                          </p:stCondLst>
                                        </p:cTn>
                                        <p:tgtEl>
                                          <p:spTgt spid="10"/>
                                        </p:tgtEl>
                                      </p:cBhvr>
                                      <p:to x="100000" y="100000"/>
                                    </p:animScale>
                                    <p:animScale>
                                      <p:cBhvr>
                                        <p:cTn id="19" dur="13">
                                          <p:stCondLst>
                                            <p:cond delay="904"/>
                                          </p:stCondLst>
                                        </p:cTn>
                                        <p:tgtEl>
                                          <p:spTgt spid="10"/>
                                        </p:tgtEl>
                                      </p:cBhvr>
                                      <p:to x="100000" y="95000"/>
                                    </p:animScale>
                                    <p:animScale>
                                      <p:cBhvr>
                                        <p:cTn id="20" dur="83" decel="50000">
                                          <p:stCondLst>
                                            <p:cond delay="917"/>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4613">
            <a:off x="-3923104" y="3843214"/>
            <a:ext cx="9735137" cy="84359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92315" y="612415"/>
            <a:ext cx="559181" cy="2963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16860" y="11719849"/>
            <a:ext cx="14044299" cy="3319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3142519" y="2985146"/>
            <a:ext cx="14189483" cy="335388"/>
          </a:xfrm>
          <a:prstGeom prst="rect">
            <a:avLst/>
          </a:prstGeom>
        </p:spPr>
      </p:pic>
      <p:grpSp>
        <p:nvGrpSpPr>
          <p:cNvPr id="6" name="Group 6"/>
          <p:cNvGrpSpPr/>
          <p:nvPr/>
        </p:nvGrpSpPr>
        <p:grpSpPr>
          <a:xfrm>
            <a:off x="2594734" y="5676670"/>
            <a:ext cx="7428611" cy="3581630"/>
            <a:chOff x="0" y="0"/>
            <a:chExt cx="1956507" cy="943310"/>
          </a:xfrm>
        </p:grpSpPr>
        <p:sp>
          <p:nvSpPr>
            <p:cNvPr id="7" name="Freeform 7"/>
            <p:cNvSpPr/>
            <p:nvPr/>
          </p:nvSpPr>
          <p:spPr>
            <a:xfrm>
              <a:off x="0" y="0"/>
              <a:ext cx="1956507" cy="943310"/>
            </a:xfrm>
            <a:custGeom>
              <a:avLst/>
              <a:gdLst/>
              <a:ahLst/>
              <a:cxnLst/>
              <a:rect l="l" t="t" r="r" b="b"/>
              <a:pathLst>
                <a:path w="1956507" h="943310">
                  <a:moveTo>
                    <a:pt x="0" y="0"/>
                  </a:moveTo>
                  <a:lnTo>
                    <a:pt x="1956507" y="0"/>
                  </a:lnTo>
                  <a:lnTo>
                    <a:pt x="1956507" y="943310"/>
                  </a:lnTo>
                  <a:lnTo>
                    <a:pt x="0" y="943310"/>
                  </a:lnTo>
                  <a:close/>
                </a:path>
              </a:pathLst>
            </a:custGeom>
            <a:solidFill>
              <a:srgbClr val="4F49AB"/>
            </a:solidFill>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1869"/>
                </a:lnSpc>
              </a:pPr>
              <a:endParaRPr/>
            </a:p>
          </p:txBody>
        </p:sp>
      </p:grpSp>
      <p:pic>
        <p:nvPicPr>
          <p:cNvPr id="9" name="Picture 9"/>
          <p:cNvPicPr>
            <a:picLocks noChangeAspect="1"/>
          </p:cNvPicPr>
          <p:nvPr/>
        </p:nvPicPr>
        <p:blipFill>
          <a:blip r:embed="rId8"/>
          <a:srcRect l="13998" t="26088" r="15907" b="21634"/>
          <a:stretch>
            <a:fillRect/>
          </a:stretch>
        </p:blipFill>
        <p:spPr>
          <a:xfrm>
            <a:off x="1163916" y="1101245"/>
            <a:ext cx="1469934" cy="109629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632949" y="4123555"/>
            <a:ext cx="4114800" cy="4114800"/>
          </a:xfrm>
          <a:prstGeom prst="rect">
            <a:avLst/>
          </a:prstGeom>
        </p:spPr>
      </p:pic>
      <p:sp>
        <p:nvSpPr>
          <p:cNvPr id="11" name="TextBox 11"/>
          <p:cNvSpPr txBox="1"/>
          <p:nvPr/>
        </p:nvSpPr>
        <p:spPr>
          <a:xfrm>
            <a:off x="1898882" y="2794645"/>
            <a:ext cx="8946187" cy="1647887"/>
          </a:xfrm>
          <a:prstGeom prst="rect">
            <a:avLst/>
          </a:prstGeom>
        </p:spPr>
        <p:txBody>
          <a:bodyPr wrap="square" lIns="0" tIns="0" rIns="0" bIns="0" rtlCol="0" anchor="t">
            <a:spAutoFit/>
          </a:bodyPr>
          <a:lstStyle/>
          <a:p>
            <a:pPr algn="ctr">
              <a:lnSpc>
                <a:spcPts val="6719"/>
              </a:lnSpc>
            </a:pPr>
            <a:r>
              <a:rPr lang="en-US" sz="4800" dirty="0">
                <a:solidFill>
                  <a:srgbClr val="FFFFFF"/>
                </a:solidFill>
                <a:latin typeface="Times New Roman Bold"/>
              </a:rPr>
              <a:t>Enhancing Financial Performance Through Integration</a:t>
            </a:r>
          </a:p>
        </p:txBody>
      </p:sp>
      <p:sp>
        <p:nvSpPr>
          <p:cNvPr id="12" name="TextBox 12"/>
          <p:cNvSpPr txBox="1"/>
          <p:nvPr/>
        </p:nvSpPr>
        <p:spPr>
          <a:xfrm>
            <a:off x="3438262" y="6193250"/>
            <a:ext cx="5741556" cy="2462745"/>
          </a:xfrm>
          <a:prstGeom prst="rect">
            <a:avLst/>
          </a:prstGeom>
        </p:spPr>
        <p:txBody>
          <a:bodyPr lIns="0" tIns="0" rIns="0" bIns="0" rtlCol="0" anchor="t">
            <a:spAutoFit/>
          </a:bodyPr>
          <a:lstStyle/>
          <a:p>
            <a:pPr algn="ctr">
              <a:lnSpc>
                <a:spcPts val="2400"/>
              </a:lnSpc>
            </a:pPr>
            <a:r>
              <a:rPr lang="en-US" sz="1600" dirty="0">
                <a:solidFill>
                  <a:srgbClr val="FFFFFF"/>
                </a:solidFill>
                <a:latin typeface="Times New Roman"/>
              </a:rPr>
              <a:t>Folio3's NetSuite Connector enables you to establish data mapping between NetSuite and various ecommerce storefronts, point of sale (POS) systems, online marketplaces, and third-party logistics providers. It automates the data transfer process, ensuring your essential information remains centralized. This automation eliminates the need for manual data entry, reduces costly errors and delays, and eliminates the reliance on spreadsheets and email for managing data exports and processes.</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anim calcmode="lin" valueType="num">
                                      <p:cBhvr>
                                        <p:cTn id="13" dur="250" fill="hold"/>
                                        <p:tgtEl>
                                          <p:spTgt spid="12"/>
                                        </p:tgtEl>
                                        <p:attrNameLst>
                                          <p:attrName>ppt_x</p:attrName>
                                        </p:attrNameLst>
                                      </p:cBhvr>
                                      <p:tavLst>
                                        <p:tav tm="0">
                                          <p:val>
                                            <p:strVal val="#ppt_x"/>
                                          </p:val>
                                        </p:tav>
                                        <p:tav tm="100000">
                                          <p:val>
                                            <p:strVal val="#ppt_x"/>
                                          </p:val>
                                        </p:tav>
                                      </p:tavLst>
                                    </p:anim>
                                    <p:anim calcmode="lin" valueType="num">
                                      <p:cBhvr>
                                        <p:cTn id="14" dur="25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36" r="15918"/>
          <a:stretch>
            <a:fillRect/>
          </a:stretch>
        </p:blipFill>
        <p:spPr>
          <a:xfrm>
            <a:off x="-592217" y="8293384"/>
            <a:ext cx="19837040" cy="946196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0206" y="7726097"/>
            <a:ext cx="4033394" cy="9533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92315" y="612415"/>
            <a:ext cx="559181" cy="29636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32836" y="7726097"/>
            <a:ext cx="4033394" cy="95335"/>
          </a:xfrm>
          <a:prstGeom prst="rect">
            <a:avLst/>
          </a:prstGeom>
        </p:spPr>
      </p:pic>
      <p:sp>
        <p:nvSpPr>
          <p:cNvPr id="7" name="TextBox 7"/>
          <p:cNvSpPr txBox="1"/>
          <p:nvPr/>
        </p:nvSpPr>
        <p:spPr>
          <a:xfrm>
            <a:off x="2820702" y="2084152"/>
            <a:ext cx="12952698" cy="1647887"/>
          </a:xfrm>
          <a:prstGeom prst="rect">
            <a:avLst/>
          </a:prstGeom>
        </p:spPr>
        <p:txBody>
          <a:bodyPr wrap="square" lIns="0" tIns="0" rIns="0" bIns="0" rtlCol="0" anchor="t">
            <a:spAutoFit/>
          </a:bodyPr>
          <a:lstStyle/>
          <a:p>
            <a:pPr algn="ctr">
              <a:lnSpc>
                <a:spcPts val="6719"/>
              </a:lnSpc>
            </a:pPr>
            <a:r>
              <a:rPr lang="en-US" sz="4800" dirty="0">
                <a:solidFill>
                  <a:srgbClr val="FFFFFF"/>
                </a:solidFill>
                <a:latin typeface="Times New Roman Bold"/>
              </a:rPr>
              <a:t>Fashionably Efficient: How NetSuite Connectors Elevate Financial Performance In Retail</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49004" y="7726097"/>
            <a:ext cx="4033394" cy="95335"/>
          </a:xfrm>
          <a:prstGeom prst="rect">
            <a:avLst/>
          </a:prstGeom>
        </p:spPr>
      </p:pic>
      <p:sp>
        <p:nvSpPr>
          <p:cNvPr id="9" name="TextBox 9"/>
          <p:cNvSpPr txBox="1"/>
          <p:nvPr/>
        </p:nvSpPr>
        <p:spPr>
          <a:xfrm>
            <a:off x="1418209" y="5556652"/>
            <a:ext cx="4890634" cy="1204347"/>
          </a:xfrm>
          <a:prstGeom prst="rect">
            <a:avLst/>
          </a:prstGeom>
        </p:spPr>
        <p:txBody>
          <a:bodyPr lIns="0" tIns="0" rIns="0" bIns="0" rtlCol="0" anchor="t">
            <a:spAutoFit/>
          </a:bodyPr>
          <a:lstStyle/>
          <a:p>
            <a:pPr algn="ctr">
              <a:lnSpc>
                <a:spcPts val="2379"/>
              </a:lnSpc>
              <a:spcBef>
                <a:spcPct val="0"/>
              </a:spcBef>
            </a:pPr>
            <a:r>
              <a:rPr lang="en-US" sz="1699" dirty="0">
                <a:solidFill>
                  <a:srgbClr val="FFFFFF"/>
                </a:solidFill>
                <a:latin typeface="Times New Roman"/>
              </a:rPr>
              <a:t> Retailers achieve end-to-end visibility by connecting NetSuite with inventory management, e-commerce platforms, and supply chain solutions, enhancing financial performance.</a:t>
            </a:r>
          </a:p>
        </p:txBody>
      </p:sp>
      <p:sp>
        <p:nvSpPr>
          <p:cNvPr id="10" name="TextBox 10"/>
          <p:cNvSpPr txBox="1"/>
          <p:nvPr/>
        </p:nvSpPr>
        <p:spPr>
          <a:xfrm>
            <a:off x="1524991" y="4791557"/>
            <a:ext cx="4677069" cy="436804"/>
          </a:xfrm>
          <a:prstGeom prst="rect">
            <a:avLst/>
          </a:prstGeom>
        </p:spPr>
        <p:txBody>
          <a:bodyPr lIns="0" tIns="0" rIns="0" bIns="0" rtlCol="0" anchor="t">
            <a:spAutoFit/>
          </a:bodyPr>
          <a:lstStyle/>
          <a:p>
            <a:pPr algn="ctr">
              <a:lnSpc>
                <a:spcPts val="3219"/>
              </a:lnSpc>
              <a:spcBef>
                <a:spcPct val="0"/>
              </a:spcBef>
            </a:pPr>
            <a:r>
              <a:rPr lang="en-US" sz="2299">
                <a:solidFill>
                  <a:srgbClr val="FFFFFF"/>
                </a:solidFill>
                <a:latin typeface="Times New Roman"/>
              </a:rPr>
              <a:t>Seamless Integration</a:t>
            </a:r>
          </a:p>
        </p:txBody>
      </p:sp>
      <p:sp>
        <p:nvSpPr>
          <p:cNvPr id="11" name="TextBox 11"/>
          <p:cNvSpPr txBox="1"/>
          <p:nvPr/>
        </p:nvSpPr>
        <p:spPr>
          <a:xfrm>
            <a:off x="7184641" y="5556652"/>
            <a:ext cx="4249938" cy="909134"/>
          </a:xfrm>
          <a:prstGeom prst="rect">
            <a:avLst/>
          </a:prstGeom>
        </p:spPr>
        <p:txBody>
          <a:bodyPr lIns="0" tIns="0" rIns="0" bIns="0" rtlCol="0" anchor="t">
            <a:spAutoFit/>
          </a:bodyPr>
          <a:lstStyle/>
          <a:p>
            <a:pPr algn="ctr">
              <a:lnSpc>
                <a:spcPts val="2379"/>
              </a:lnSpc>
              <a:spcBef>
                <a:spcPct val="0"/>
              </a:spcBef>
            </a:pPr>
            <a:r>
              <a:rPr lang="en-US" sz="1699" dirty="0">
                <a:solidFill>
                  <a:srgbClr val="FFFFFF"/>
                </a:solidFill>
                <a:latin typeface="Times New Roman"/>
              </a:rPr>
              <a:t>NetSuite Connectors enable frequent inventory synchronization, ensuring accurate tracking of products, styles, and sizes. </a:t>
            </a:r>
          </a:p>
        </p:txBody>
      </p:sp>
      <p:sp>
        <p:nvSpPr>
          <p:cNvPr id="12" name="TextBox 12"/>
          <p:cNvSpPr txBox="1"/>
          <p:nvPr/>
        </p:nvSpPr>
        <p:spPr>
          <a:xfrm>
            <a:off x="6971076" y="4791557"/>
            <a:ext cx="4677069" cy="436804"/>
          </a:xfrm>
          <a:prstGeom prst="rect">
            <a:avLst/>
          </a:prstGeom>
        </p:spPr>
        <p:txBody>
          <a:bodyPr lIns="0" tIns="0" rIns="0" bIns="0" rtlCol="0" anchor="t">
            <a:spAutoFit/>
          </a:bodyPr>
          <a:lstStyle/>
          <a:p>
            <a:pPr algn="ctr">
              <a:lnSpc>
                <a:spcPts val="3219"/>
              </a:lnSpc>
              <a:spcBef>
                <a:spcPct val="0"/>
              </a:spcBef>
            </a:pPr>
            <a:r>
              <a:rPr lang="en-US" sz="2299">
                <a:solidFill>
                  <a:srgbClr val="FFFFFF"/>
                </a:solidFill>
                <a:latin typeface="Times New Roman"/>
              </a:rPr>
              <a:t>Precise Inventory Management</a:t>
            </a:r>
          </a:p>
        </p:txBody>
      </p:sp>
      <p:sp>
        <p:nvSpPr>
          <p:cNvPr id="13" name="TextBox 13"/>
          <p:cNvSpPr txBox="1"/>
          <p:nvPr/>
        </p:nvSpPr>
        <p:spPr>
          <a:xfrm>
            <a:off x="12403789" y="5556652"/>
            <a:ext cx="4677069" cy="909134"/>
          </a:xfrm>
          <a:prstGeom prst="rect">
            <a:avLst/>
          </a:prstGeom>
        </p:spPr>
        <p:txBody>
          <a:bodyPr lIns="0" tIns="0" rIns="0" bIns="0" rtlCol="0" anchor="t">
            <a:spAutoFit/>
          </a:bodyPr>
          <a:lstStyle/>
          <a:p>
            <a:pPr algn="ctr">
              <a:lnSpc>
                <a:spcPts val="2379"/>
              </a:lnSpc>
              <a:spcBef>
                <a:spcPct val="0"/>
              </a:spcBef>
            </a:pPr>
            <a:r>
              <a:rPr lang="en-US" sz="1699">
                <a:solidFill>
                  <a:srgbClr val="FFFFFF"/>
                </a:solidFill>
                <a:latin typeface="Times New Roman"/>
              </a:rPr>
              <a:t>NetSuite Connectors streamline the order-to-cash process, automating invoicing, payment processing, and order fulfillment. </a:t>
            </a:r>
          </a:p>
        </p:txBody>
      </p:sp>
      <p:sp>
        <p:nvSpPr>
          <p:cNvPr id="14" name="TextBox 14"/>
          <p:cNvSpPr txBox="1"/>
          <p:nvPr/>
        </p:nvSpPr>
        <p:spPr>
          <a:xfrm>
            <a:off x="12403789" y="4791557"/>
            <a:ext cx="4677069" cy="436804"/>
          </a:xfrm>
          <a:prstGeom prst="rect">
            <a:avLst/>
          </a:prstGeom>
        </p:spPr>
        <p:txBody>
          <a:bodyPr lIns="0" tIns="0" rIns="0" bIns="0" rtlCol="0" anchor="t">
            <a:spAutoFit/>
          </a:bodyPr>
          <a:lstStyle/>
          <a:p>
            <a:pPr algn="ctr">
              <a:lnSpc>
                <a:spcPts val="3219"/>
              </a:lnSpc>
              <a:spcBef>
                <a:spcPct val="0"/>
              </a:spcBef>
            </a:pPr>
            <a:r>
              <a:rPr lang="en-US" sz="2299" dirty="0">
                <a:solidFill>
                  <a:srgbClr val="FFFFFF"/>
                </a:solidFill>
                <a:latin typeface="Times New Roman"/>
              </a:rPr>
              <a:t>Streamlined Order-to-Cash Process</a:t>
            </a:r>
          </a:p>
        </p:txBody>
      </p:sp>
      <p:pic>
        <p:nvPicPr>
          <p:cNvPr id="15" name="Picture 15"/>
          <p:cNvPicPr>
            <a:picLocks noChangeAspect="1"/>
          </p:cNvPicPr>
          <p:nvPr/>
        </p:nvPicPr>
        <p:blipFill>
          <a:blip r:embed="rId9"/>
          <a:srcRect l="13998" t="26088" r="15907" b="21634"/>
          <a:stretch>
            <a:fillRect/>
          </a:stretch>
        </p:blipFill>
        <p:spPr>
          <a:xfrm>
            <a:off x="1163916" y="1101245"/>
            <a:ext cx="1469934" cy="109629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25" decel="100000" fill="hold"/>
                                        <p:tgtEl>
                                          <p:spTgt spid="9"/>
                                        </p:tgtEl>
                                        <p:attrNameLst>
                                          <p:attrName>ppt_y</p:attrName>
                                        </p:attrNameLst>
                                      </p:cBhvr>
                                      <p:tavLst>
                                        <p:tav tm="0">
                                          <p:val>
                                            <p:strVal val="#ppt_y+1"/>
                                          </p:val>
                                        </p:tav>
                                        <p:tav tm="100000">
                                          <p:val>
                                            <p:strVal val="#ppt_y-.03"/>
                                          </p:val>
                                        </p:tav>
                                      </p:tavLst>
                                    </p:anim>
                                    <p:anim calcmode="lin" valueType="num">
                                      <p:cBhvr>
                                        <p:cTn id="10" dur="25" accel="100000" fill="hold">
                                          <p:stCondLst>
                                            <p:cond delay="225"/>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anim calcmode="lin" valueType="num">
                                      <p:cBhvr>
                                        <p:cTn id="14" dur="250" fill="hold"/>
                                        <p:tgtEl>
                                          <p:spTgt spid="11"/>
                                        </p:tgtEl>
                                        <p:attrNameLst>
                                          <p:attrName>ppt_x</p:attrName>
                                        </p:attrNameLst>
                                      </p:cBhvr>
                                      <p:tavLst>
                                        <p:tav tm="0">
                                          <p:val>
                                            <p:strVal val="#ppt_x"/>
                                          </p:val>
                                        </p:tav>
                                        <p:tav tm="100000">
                                          <p:val>
                                            <p:strVal val="#ppt_x"/>
                                          </p:val>
                                        </p:tav>
                                      </p:tavLst>
                                    </p:anim>
                                    <p:anim calcmode="lin" valueType="num">
                                      <p:cBhvr>
                                        <p:cTn id="15" dur="225" decel="100000" fill="hold"/>
                                        <p:tgtEl>
                                          <p:spTgt spid="11"/>
                                        </p:tgtEl>
                                        <p:attrNameLst>
                                          <p:attrName>ppt_y</p:attrName>
                                        </p:attrNameLst>
                                      </p:cBhvr>
                                      <p:tavLst>
                                        <p:tav tm="0">
                                          <p:val>
                                            <p:strVal val="#ppt_y+1"/>
                                          </p:val>
                                        </p:tav>
                                        <p:tav tm="100000">
                                          <p:val>
                                            <p:strVal val="#ppt_y-.03"/>
                                          </p:val>
                                        </p:tav>
                                      </p:tavLst>
                                    </p:anim>
                                    <p:anim calcmode="lin" valueType="num">
                                      <p:cBhvr>
                                        <p:cTn id="16" dur="25" accel="100000" fill="hold">
                                          <p:stCondLst>
                                            <p:cond delay="2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anim calcmode="lin" valueType="num">
                                      <p:cBhvr>
                                        <p:cTn id="20" dur="250" fill="hold"/>
                                        <p:tgtEl>
                                          <p:spTgt spid="13"/>
                                        </p:tgtEl>
                                        <p:attrNameLst>
                                          <p:attrName>ppt_x</p:attrName>
                                        </p:attrNameLst>
                                      </p:cBhvr>
                                      <p:tavLst>
                                        <p:tav tm="0">
                                          <p:val>
                                            <p:strVal val="#ppt_x"/>
                                          </p:val>
                                        </p:tav>
                                        <p:tav tm="100000">
                                          <p:val>
                                            <p:strVal val="#ppt_x"/>
                                          </p:val>
                                        </p:tav>
                                      </p:tavLst>
                                    </p:anim>
                                    <p:anim calcmode="lin" valueType="num">
                                      <p:cBhvr>
                                        <p:cTn id="21" dur="225" decel="100000" fill="hold"/>
                                        <p:tgtEl>
                                          <p:spTgt spid="13"/>
                                        </p:tgtEl>
                                        <p:attrNameLst>
                                          <p:attrName>ppt_y</p:attrName>
                                        </p:attrNameLst>
                                      </p:cBhvr>
                                      <p:tavLst>
                                        <p:tav tm="0">
                                          <p:val>
                                            <p:strVal val="#ppt_y+1"/>
                                          </p:val>
                                        </p:tav>
                                        <p:tav tm="100000">
                                          <p:val>
                                            <p:strVal val="#ppt_y-.03"/>
                                          </p:val>
                                        </p:tav>
                                      </p:tavLst>
                                    </p:anim>
                                    <p:anim calcmode="lin" valueType="num">
                                      <p:cBhvr>
                                        <p:cTn id="22" dur="25" accel="100000" fill="hold">
                                          <p:stCondLst>
                                            <p:cond delay="225"/>
                                          </p:stCondLst>
                                        </p:cTn>
                                        <p:tgtEl>
                                          <p:spTgt spid="13"/>
                                        </p:tgtEl>
                                        <p:attrNameLst>
                                          <p:attrName>ppt_y</p:attrName>
                                        </p:attrNameLst>
                                      </p:cBhvr>
                                      <p:tavLst>
                                        <p:tav tm="0">
                                          <p:val>
                                            <p:strVal val="#ppt_y-.03"/>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1499</Words>
  <Application>Microsoft Office PowerPoint</Application>
  <PresentationFormat>Custom</PresentationFormat>
  <Paragraphs>142</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Times New Roman</vt:lpstr>
      <vt:lpstr>Times New Roman Bold</vt:lpstr>
      <vt:lpstr>Roboto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 Financial Performance To Boost Business Performance With NetSuite Connectors</dc:title>
  <cp:lastModifiedBy>Umer Sohail</cp:lastModifiedBy>
  <cp:revision>28</cp:revision>
  <dcterms:created xsi:type="dcterms:W3CDTF">2006-08-16T00:00:00Z</dcterms:created>
  <dcterms:modified xsi:type="dcterms:W3CDTF">2023-06-07T09:12:26Z</dcterms:modified>
  <dc:identifier>DAFjEmsjAEM</dc:identifier>
</cp:coreProperties>
</file>