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EzjPskNb7/e9yiiskNzSci5Z3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54"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netsuite.folio3.com/defense-contract-audit-agency-dcaa-netsuite-implementation-compliance-solution/" TargetMode="Externa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7812" b="7811"/>
          <a:stretch/>
        </p:blipFill>
        <p:spPr>
          <a:xfrm>
            <a:off x="0" y="0"/>
            <a:ext cx="18288000" cy="10287000"/>
          </a:xfrm>
          <a:prstGeom prst="rect">
            <a:avLst/>
          </a:prstGeom>
          <a:noFill/>
          <a:ln>
            <a:noFill/>
          </a:ln>
        </p:spPr>
      </p:pic>
      <p:grpSp>
        <p:nvGrpSpPr>
          <p:cNvPr id="85" name="Google Shape;85;p1"/>
          <p:cNvGrpSpPr/>
          <p:nvPr/>
        </p:nvGrpSpPr>
        <p:grpSpPr>
          <a:xfrm>
            <a:off x="0" y="3091136"/>
            <a:ext cx="11876495" cy="4104728"/>
            <a:chOff x="0" y="0"/>
            <a:chExt cx="3127966" cy="1081081"/>
          </a:xfrm>
        </p:grpSpPr>
        <p:sp>
          <p:nvSpPr>
            <p:cNvPr id="86" name="Google Shape;86;p1"/>
            <p:cNvSpPr/>
            <p:nvPr/>
          </p:nvSpPr>
          <p:spPr>
            <a:xfrm>
              <a:off x="0" y="0"/>
              <a:ext cx="3127966" cy="1081081"/>
            </a:xfrm>
            <a:custGeom>
              <a:avLst/>
              <a:gdLst/>
              <a:ahLst/>
              <a:cxnLst/>
              <a:rect l="l" t="t" r="r" b="b"/>
              <a:pathLst>
                <a:path w="3127966" h="1081081" extrusionOk="0">
                  <a:moveTo>
                    <a:pt x="0" y="0"/>
                  </a:moveTo>
                  <a:lnTo>
                    <a:pt x="3127966" y="0"/>
                  </a:lnTo>
                  <a:lnTo>
                    <a:pt x="3127966" y="1081081"/>
                  </a:lnTo>
                  <a:lnTo>
                    <a:pt x="0" y="1081081"/>
                  </a:lnTo>
                  <a:close/>
                </a:path>
              </a:pathLst>
            </a:custGeom>
            <a:solidFill>
              <a:srgbClr val="4A7DEE"/>
            </a:solidFill>
            <a:ln>
              <a:noFill/>
            </a:ln>
          </p:spPr>
        </p:sp>
        <p:sp>
          <p:nvSpPr>
            <p:cNvPr id="87" name="Google Shape;87;p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a:off x="13838958" y="4274"/>
            <a:ext cx="4449042" cy="3086099"/>
            <a:chOff x="0" y="0"/>
            <a:chExt cx="1171764" cy="812800"/>
          </a:xfrm>
        </p:grpSpPr>
        <p:sp>
          <p:nvSpPr>
            <p:cNvPr id="89" name="Google Shape;89;p1"/>
            <p:cNvSpPr/>
            <p:nvPr/>
          </p:nvSpPr>
          <p:spPr>
            <a:xfrm>
              <a:off x="0" y="0"/>
              <a:ext cx="1171764" cy="609890"/>
            </a:xfrm>
            <a:custGeom>
              <a:avLst/>
              <a:gdLst/>
              <a:ahLst/>
              <a:cxnLst/>
              <a:rect l="l" t="t" r="r" b="b"/>
              <a:pathLst>
                <a:path w="1171764" h="609890" extrusionOk="0">
                  <a:moveTo>
                    <a:pt x="0" y="0"/>
                  </a:moveTo>
                  <a:lnTo>
                    <a:pt x="1171764" y="0"/>
                  </a:lnTo>
                  <a:lnTo>
                    <a:pt x="1171764" y="609890"/>
                  </a:lnTo>
                  <a:lnTo>
                    <a:pt x="0" y="609890"/>
                  </a:lnTo>
                  <a:close/>
                </a:path>
              </a:pathLst>
            </a:custGeom>
            <a:solidFill>
              <a:srgbClr val="4A7DEE"/>
            </a:solidFill>
            <a:ln>
              <a:noFill/>
            </a:ln>
          </p:spPr>
        </p:sp>
        <p:sp>
          <p:nvSpPr>
            <p:cNvPr id="90" name="Google Shape;90;p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1" name="Google Shape;91;p1"/>
          <p:cNvPicPr preferRelativeResize="0"/>
          <p:nvPr/>
        </p:nvPicPr>
        <p:blipFill rotWithShape="1">
          <a:blip r:embed="rId4">
            <a:alphaModFix/>
          </a:blip>
          <a:srcRect l="19166" r="19165"/>
          <a:stretch/>
        </p:blipFill>
        <p:spPr>
          <a:xfrm>
            <a:off x="10418615" y="790559"/>
            <a:ext cx="6840685" cy="8229600"/>
          </a:xfrm>
          <a:prstGeom prst="rect">
            <a:avLst/>
          </a:prstGeom>
          <a:noFill/>
          <a:ln>
            <a:noFill/>
          </a:ln>
        </p:spPr>
      </p:pic>
      <p:cxnSp>
        <p:nvCxnSpPr>
          <p:cNvPr id="92" name="Google Shape;92;p1"/>
          <p:cNvCxnSpPr/>
          <p:nvPr/>
        </p:nvCxnSpPr>
        <p:spPr>
          <a:xfrm>
            <a:off x="1158378" y="7848018"/>
            <a:ext cx="362915" cy="0"/>
          </a:xfrm>
          <a:prstGeom prst="straightConnector1">
            <a:avLst/>
          </a:prstGeom>
          <a:noFill/>
          <a:ln w="76200" cap="flat" cmpd="sng">
            <a:solidFill>
              <a:srgbClr val="4A7DEE"/>
            </a:solidFill>
            <a:prstDash val="solid"/>
            <a:round/>
            <a:headEnd type="none" w="sm" len="sm"/>
            <a:tailEnd type="none" w="sm" len="sm"/>
          </a:ln>
        </p:spPr>
      </p:cxnSp>
      <p:pic>
        <p:nvPicPr>
          <p:cNvPr id="93" name="Google Shape;93;p1"/>
          <p:cNvPicPr preferRelativeResize="0"/>
          <p:nvPr/>
        </p:nvPicPr>
        <p:blipFill rotWithShape="1">
          <a:blip r:embed="rId5">
            <a:alphaModFix/>
          </a:blip>
          <a:srcRect l="8595" t="12541" r="13951" b="22671"/>
          <a:stretch/>
        </p:blipFill>
        <p:spPr>
          <a:xfrm>
            <a:off x="1028700" y="1028700"/>
            <a:ext cx="1462859" cy="1223653"/>
          </a:xfrm>
          <a:prstGeom prst="rect">
            <a:avLst/>
          </a:prstGeom>
          <a:noFill/>
          <a:ln>
            <a:noFill/>
          </a:ln>
        </p:spPr>
      </p:pic>
      <p:sp>
        <p:nvSpPr>
          <p:cNvPr id="94" name="Google Shape;94;p1"/>
          <p:cNvSpPr txBox="1"/>
          <p:nvPr/>
        </p:nvSpPr>
        <p:spPr>
          <a:xfrm>
            <a:off x="626696" y="3549196"/>
            <a:ext cx="9423584" cy="3618683"/>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4199" b="1" i="0" u="none" strike="noStrike" cap="none" dirty="0">
                <a:solidFill>
                  <a:srgbClr val="FFFFFF"/>
                </a:solidFill>
                <a:latin typeface="Times"/>
                <a:ea typeface="Times"/>
                <a:cs typeface="Times"/>
                <a:sym typeface="Times"/>
              </a:rPr>
              <a:t>Unleashing Visibility and Control </a:t>
            </a:r>
            <a:r>
              <a:rPr lang="en-US" sz="4199" i="0" u="none" strike="noStrike" cap="none" dirty="0">
                <a:solidFill>
                  <a:srgbClr val="FFFFFF"/>
                </a:solidFill>
                <a:latin typeface="Times"/>
                <a:ea typeface="Times"/>
                <a:cs typeface="Times"/>
                <a:sym typeface="Times"/>
              </a:rPr>
              <a:t>Overcoming Inadequate Insight into Operations and Financial Performance with NetSuite</a:t>
            </a:r>
            <a:endParaRPr dirty="0"/>
          </a:p>
        </p:txBody>
      </p:sp>
      <p:grpSp>
        <p:nvGrpSpPr>
          <p:cNvPr id="95" name="Google Shape;95;p1"/>
          <p:cNvGrpSpPr/>
          <p:nvPr/>
        </p:nvGrpSpPr>
        <p:grpSpPr>
          <a:xfrm rot="10800000">
            <a:off x="12790716" y="5454062"/>
            <a:ext cx="4468584" cy="4468559"/>
            <a:chOff x="0" y="0"/>
            <a:chExt cx="812800" cy="812800"/>
          </a:xfrm>
        </p:grpSpPr>
        <p:sp>
          <p:nvSpPr>
            <p:cNvPr id="96" name="Google Shape;96;p1"/>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97" name="Google Shape;97;p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1"/>
          <p:cNvGrpSpPr/>
          <p:nvPr/>
        </p:nvGrpSpPr>
        <p:grpSpPr>
          <a:xfrm rot="10800000">
            <a:off x="12288783" y="5454062"/>
            <a:ext cx="4468584" cy="4468559"/>
            <a:chOff x="0" y="0"/>
            <a:chExt cx="812800" cy="812800"/>
          </a:xfrm>
        </p:grpSpPr>
        <p:sp>
          <p:nvSpPr>
            <p:cNvPr id="99" name="Google Shape;99;p1"/>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100" name="Google Shape;100;p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1" name="Google Shape;101;p1"/>
          <p:cNvGrpSpPr/>
          <p:nvPr/>
        </p:nvGrpSpPr>
        <p:grpSpPr>
          <a:xfrm rot="10800000">
            <a:off x="11786876" y="5454062"/>
            <a:ext cx="4468584" cy="4468559"/>
            <a:chOff x="0" y="0"/>
            <a:chExt cx="812800" cy="812800"/>
          </a:xfrm>
        </p:grpSpPr>
        <p:sp>
          <p:nvSpPr>
            <p:cNvPr id="102" name="Google Shape;102;p1"/>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103" name="Google Shape;103;p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5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2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0"/>
          <p:cNvPicPr preferRelativeResize="0"/>
          <p:nvPr/>
        </p:nvPicPr>
        <p:blipFill rotWithShape="1">
          <a:blip r:embed="rId3">
            <a:alphaModFix/>
          </a:blip>
          <a:srcRect t="7812" b="7811"/>
          <a:stretch/>
        </p:blipFill>
        <p:spPr>
          <a:xfrm>
            <a:off x="0" y="0"/>
            <a:ext cx="18288000" cy="10287000"/>
          </a:xfrm>
          <a:prstGeom prst="rect">
            <a:avLst/>
          </a:prstGeom>
          <a:noFill/>
          <a:ln>
            <a:noFill/>
          </a:ln>
        </p:spPr>
      </p:pic>
      <p:grpSp>
        <p:nvGrpSpPr>
          <p:cNvPr id="278" name="Google Shape;278;p10"/>
          <p:cNvGrpSpPr/>
          <p:nvPr/>
        </p:nvGrpSpPr>
        <p:grpSpPr>
          <a:xfrm>
            <a:off x="6148691" y="5896729"/>
            <a:ext cx="4449042" cy="3086099"/>
            <a:chOff x="0" y="0"/>
            <a:chExt cx="1171764" cy="812800"/>
          </a:xfrm>
        </p:grpSpPr>
        <p:sp>
          <p:nvSpPr>
            <p:cNvPr id="279" name="Google Shape;279;p10"/>
            <p:cNvSpPr/>
            <p:nvPr/>
          </p:nvSpPr>
          <p:spPr>
            <a:xfrm>
              <a:off x="0" y="0"/>
              <a:ext cx="1171764" cy="609890"/>
            </a:xfrm>
            <a:custGeom>
              <a:avLst/>
              <a:gdLst/>
              <a:ahLst/>
              <a:cxnLst/>
              <a:rect l="l" t="t" r="r" b="b"/>
              <a:pathLst>
                <a:path w="1171764" h="609890" extrusionOk="0">
                  <a:moveTo>
                    <a:pt x="0" y="0"/>
                  </a:moveTo>
                  <a:lnTo>
                    <a:pt x="1171764" y="0"/>
                  </a:lnTo>
                  <a:lnTo>
                    <a:pt x="1171764" y="609890"/>
                  </a:lnTo>
                  <a:lnTo>
                    <a:pt x="0" y="609890"/>
                  </a:lnTo>
                  <a:close/>
                </a:path>
              </a:pathLst>
            </a:custGeom>
            <a:solidFill>
              <a:srgbClr val="4A7DEE"/>
            </a:solidFill>
            <a:ln>
              <a:noFill/>
            </a:ln>
          </p:spPr>
        </p:sp>
        <p:sp>
          <p:nvSpPr>
            <p:cNvPr id="280" name="Google Shape;280;p10"/>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81" name="Google Shape;281;p10"/>
          <p:cNvPicPr preferRelativeResize="0"/>
          <p:nvPr/>
        </p:nvPicPr>
        <p:blipFill rotWithShape="1">
          <a:blip r:embed="rId4">
            <a:alphaModFix/>
          </a:blip>
          <a:srcRect/>
          <a:stretch/>
        </p:blipFill>
        <p:spPr>
          <a:xfrm rot="10800000">
            <a:off x="0" y="7447788"/>
            <a:ext cx="7315200" cy="3621024"/>
          </a:xfrm>
          <a:prstGeom prst="rect">
            <a:avLst/>
          </a:prstGeom>
          <a:noFill/>
          <a:ln>
            <a:noFill/>
          </a:ln>
        </p:spPr>
      </p:pic>
      <p:grpSp>
        <p:nvGrpSpPr>
          <p:cNvPr id="282" name="Google Shape;282;p10"/>
          <p:cNvGrpSpPr/>
          <p:nvPr/>
        </p:nvGrpSpPr>
        <p:grpSpPr>
          <a:xfrm rot="10800000">
            <a:off x="12790716" y="5454062"/>
            <a:ext cx="4468584" cy="4468559"/>
            <a:chOff x="0" y="0"/>
            <a:chExt cx="812800" cy="812800"/>
          </a:xfrm>
        </p:grpSpPr>
        <p:sp>
          <p:nvSpPr>
            <p:cNvPr id="283" name="Google Shape;283;p10"/>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284" name="Google Shape;284;p10"/>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5" name="Google Shape;285;p10"/>
          <p:cNvGrpSpPr/>
          <p:nvPr/>
        </p:nvGrpSpPr>
        <p:grpSpPr>
          <a:xfrm rot="10800000">
            <a:off x="12288783" y="5454062"/>
            <a:ext cx="4468584" cy="4468559"/>
            <a:chOff x="0" y="0"/>
            <a:chExt cx="812800" cy="812800"/>
          </a:xfrm>
        </p:grpSpPr>
        <p:sp>
          <p:nvSpPr>
            <p:cNvPr id="286" name="Google Shape;286;p10"/>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287" name="Google Shape;287;p10"/>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8" name="Google Shape;288;p10"/>
          <p:cNvGrpSpPr/>
          <p:nvPr/>
        </p:nvGrpSpPr>
        <p:grpSpPr>
          <a:xfrm rot="10800000">
            <a:off x="11786876" y="5454062"/>
            <a:ext cx="4468584" cy="4468559"/>
            <a:chOff x="0" y="0"/>
            <a:chExt cx="812800" cy="812800"/>
          </a:xfrm>
        </p:grpSpPr>
        <p:sp>
          <p:nvSpPr>
            <p:cNvPr id="289" name="Google Shape;289;p10"/>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290" name="Google Shape;290;p10"/>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91" name="Google Shape;291;p10"/>
          <p:cNvPicPr preferRelativeResize="0"/>
          <p:nvPr/>
        </p:nvPicPr>
        <p:blipFill rotWithShape="1">
          <a:blip r:embed="rId5">
            <a:alphaModFix/>
          </a:blip>
          <a:srcRect l="8595" t="12541" r="13951" b="22671"/>
          <a:stretch/>
        </p:blipFill>
        <p:spPr>
          <a:xfrm>
            <a:off x="1028700" y="1028700"/>
            <a:ext cx="1462859" cy="1223653"/>
          </a:xfrm>
          <a:prstGeom prst="rect">
            <a:avLst/>
          </a:prstGeom>
          <a:noFill/>
          <a:ln>
            <a:noFill/>
          </a:ln>
        </p:spPr>
      </p:pic>
      <p:pic>
        <p:nvPicPr>
          <p:cNvPr id="292" name="Google Shape;292;p10"/>
          <p:cNvPicPr preferRelativeResize="0"/>
          <p:nvPr/>
        </p:nvPicPr>
        <p:blipFill rotWithShape="1">
          <a:blip r:embed="rId4">
            <a:alphaModFix/>
          </a:blip>
          <a:srcRect/>
          <a:stretch/>
        </p:blipFill>
        <p:spPr>
          <a:xfrm>
            <a:off x="11180411" y="-781812"/>
            <a:ext cx="7315200" cy="3621024"/>
          </a:xfrm>
          <a:prstGeom prst="rect">
            <a:avLst/>
          </a:prstGeom>
          <a:noFill/>
          <a:ln>
            <a:noFill/>
          </a:ln>
        </p:spPr>
      </p:pic>
      <p:pic>
        <p:nvPicPr>
          <p:cNvPr id="293" name="Google Shape;293;p10"/>
          <p:cNvPicPr preferRelativeResize="0"/>
          <p:nvPr/>
        </p:nvPicPr>
        <p:blipFill rotWithShape="1">
          <a:blip r:embed="rId6">
            <a:alphaModFix amt="31999"/>
          </a:blip>
          <a:srcRect/>
          <a:stretch/>
        </p:blipFill>
        <p:spPr>
          <a:xfrm>
            <a:off x="3302821" y="6519701"/>
            <a:ext cx="2018363" cy="1069732"/>
          </a:xfrm>
          <a:prstGeom prst="rect">
            <a:avLst/>
          </a:prstGeom>
          <a:noFill/>
          <a:ln>
            <a:noFill/>
          </a:ln>
        </p:spPr>
      </p:pic>
      <p:sp>
        <p:nvSpPr>
          <p:cNvPr id="294" name="Google Shape;294;p10"/>
          <p:cNvSpPr txBox="1"/>
          <p:nvPr/>
        </p:nvSpPr>
        <p:spPr>
          <a:xfrm>
            <a:off x="1908412" y="2588100"/>
            <a:ext cx="13679496" cy="15511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0" i="0" u="none" strike="noStrike" cap="none" dirty="0">
                <a:solidFill>
                  <a:srgbClr val="4A7DEE"/>
                </a:solidFill>
                <a:latin typeface="Times New Roman"/>
                <a:ea typeface="Times New Roman"/>
                <a:cs typeface="Times New Roman"/>
                <a:sym typeface="Times New Roman"/>
              </a:rPr>
              <a:t>Role Of Folio3 In Providing Advanced Visibility And Control For Government Contractors</a:t>
            </a:r>
            <a:endParaRPr dirty="0"/>
          </a:p>
        </p:txBody>
      </p:sp>
      <p:sp>
        <p:nvSpPr>
          <p:cNvPr id="295" name="Google Shape;295;p10"/>
          <p:cNvSpPr txBox="1"/>
          <p:nvPr/>
        </p:nvSpPr>
        <p:spPr>
          <a:xfrm>
            <a:off x="1908412" y="4147425"/>
            <a:ext cx="13679496" cy="1171289"/>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2000" b="0" i="0" u="none" strike="noStrike" cap="none" dirty="0">
                <a:solidFill>
                  <a:srgbClr val="000000"/>
                </a:solidFill>
                <a:latin typeface="Times New Roman"/>
                <a:ea typeface="Times New Roman"/>
                <a:cs typeface="Times New Roman"/>
                <a:sym typeface="Times New Roman"/>
              </a:rPr>
              <a:t>Folio3’s NetSuite, a cloud-based ERP (Enterprise Resource Planning) system, provides government contractors with enhanced visibility and control. It offers a comprehensive application suite integrating core business functions, including financial management, project management, procurement, and compliance.</a:t>
            </a:r>
            <a:endParaRPr dirty="0"/>
          </a:p>
        </p:txBody>
      </p:sp>
      <p:sp>
        <p:nvSpPr>
          <p:cNvPr id="296" name="Google Shape;296;p10"/>
          <p:cNvSpPr txBox="1"/>
          <p:nvPr/>
        </p:nvSpPr>
        <p:spPr>
          <a:xfrm>
            <a:off x="6680103" y="6307836"/>
            <a:ext cx="3386218" cy="1398212"/>
          </a:xfrm>
          <a:prstGeom prst="rect">
            <a:avLst/>
          </a:prstGeom>
          <a:noFill/>
          <a:ln>
            <a:noFill/>
          </a:ln>
        </p:spPr>
        <p:txBody>
          <a:bodyPr spcFirstLastPara="1" wrap="square" lIns="0" tIns="0" rIns="0" bIns="0" anchor="t" anchorCtr="0">
            <a:spAutoFit/>
          </a:bodyPr>
          <a:lstStyle/>
          <a:p>
            <a:pPr marL="388622" marR="0" lvl="1" indent="-194310" algn="just" rtl="0">
              <a:lnSpc>
                <a:spcPct val="150000"/>
              </a:lnSpc>
              <a:spcBef>
                <a:spcPts val="0"/>
              </a:spcBef>
              <a:spcAft>
                <a:spcPts val="0"/>
              </a:spcAft>
              <a:buClr>
                <a:srgbClr val="FFFFFF"/>
              </a:buClr>
              <a:buSzPts val="1800"/>
              <a:buFont typeface="Arial"/>
              <a:buChar char="•"/>
            </a:pPr>
            <a:r>
              <a:rPr lang="en-US" sz="1800" b="1" i="0" u="none" strike="noStrike" cap="none" dirty="0">
                <a:solidFill>
                  <a:srgbClr val="FFFFFF"/>
                </a:solidFill>
                <a:latin typeface="Times"/>
                <a:ea typeface="Times"/>
                <a:cs typeface="Times"/>
                <a:sym typeface="Times"/>
              </a:rPr>
              <a:t>Unified View</a:t>
            </a:r>
            <a:endParaRPr dirty="0"/>
          </a:p>
          <a:p>
            <a:pPr marL="388622" marR="0" lvl="1" indent="-194310" algn="just" rtl="0">
              <a:lnSpc>
                <a:spcPct val="150000"/>
              </a:lnSpc>
              <a:spcBef>
                <a:spcPts val="0"/>
              </a:spcBef>
              <a:spcAft>
                <a:spcPts val="0"/>
              </a:spcAft>
              <a:buClr>
                <a:srgbClr val="FFFFFF"/>
              </a:buClr>
              <a:buSzPts val="1800"/>
              <a:buFont typeface="Arial"/>
              <a:buChar char="•"/>
            </a:pPr>
            <a:r>
              <a:rPr lang="en-US" sz="1800" b="1" i="0" u="none" strike="noStrike" cap="none" dirty="0">
                <a:solidFill>
                  <a:srgbClr val="FFFFFF"/>
                </a:solidFill>
                <a:latin typeface="Times"/>
                <a:ea typeface="Times"/>
                <a:cs typeface="Times"/>
                <a:sym typeface="Times"/>
              </a:rPr>
              <a:t>Streamlined Processes</a:t>
            </a:r>
            <a:endParaRPr dirty="0"/>
          </a:p>
          <a:p>
            <a:pPr marL="388622" marR="0" lvl="1" indent="-194310" algn="just" rtl="0">
              <a:lnSpc>
                <a:spcPct val="150000"/>
              </a:lnSpc>
              <a:spcBef>
                <a:spcPts val="0"/>
              </a:spcBef>
              <a:spcAft>
                <a:spcPts val="0"/>
              </a:spcAft>
              <a:buClr>
                <a:srgbClr val="FFFFFF"/>
              </a:buClr>
              <a:buSzPts val="1800"/>
              <a:buFont typeface="Arial"/>
              <a:buChar char="•"/>
            </a:pPr>
            <a:r>
              <a:rPr lang="en-US" sz="1800" b="1" i="0" u="none" strike="noStrike" cap="none" dirty="0">
                <a:solidFill>
                  <a:srgbClr val="FFFFFF"/>
                </a:solidFill>
                <a:latin typeface="Times"/>
                <a:ea typeface="Times"/>
                <a:cs typeface="Times"/>
                <a:sym typeface="Times"/>
              </a:rPr>
              <a:t>Compliance Management</a:t>
            </a:r>
            <a:endParaRPr dirty="0"/>
          </a:p>
          <a:p>
            <a:pPr marL="388622" marR="0" lvl="1" indent="-194310" algn="just" rtl="0">
              <a:lnSpc>
                <a:spcPct val="150000"/>
              </a:lnSpc>
              <a:spcBef>
                <a:spcPts val="0"/>
              </a:spcBef>
              <a:spcAft>
                <a:spcPts val="0"/>
              </a:spcAft>
              <a:buClr>
                <a:srgbClr val="FFFFFF"/>
              </a:buClr>
              <a:buSzPts val="1800"/>
              <a:buFont typeface="Arial"/>
              <a:buChar char="•"/>
            </a:pPr>
            <a:r>
              <a:rPr lang="en-US" sz="1800" b="1" i="0" u="none" strike="noStrike" cap="none" dirty="0">
                <a:solidFill>
                  <a:srgbClr val="FFFFFF"/>
                </a:solidFill>
                <a:latin typeface="Times"/>
                <a:ea typeface="Times"/>
                <a:cs typeface="Times"/>
                <a:sym typeface="Times"/>
              </a:rPr>
              <a:t>Reporting and Analytics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250"/>
                                        <p:tgtEl>
                                          <p:spTgt spid="294"/>
                                        </p:tgtEl>
                                      </p:cBhvr>
                                    </p:animEffect>
                                  </p:childTnLst>
                                </p:cTn>
                              </p:par>
                              <p:par>
                                <p:cTn id="8" presetID="10" presetClass="entr" presetSubtype="0" fill="hold"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250"/>
                                        <p:tgtEl>
                                          <p:spTgt spid="295"/>
                                        </p:tgtEl>
                                      </p:cBhvr>
                                    </p:animEffect>
                                  </p:childTnLst>
                                </p:cTn>
                              </p:par>
                              <p:par>
                                <p:cTn id="11" presetID="10" presetClass="entr" presetSubtype="0" fill="hold" nodeType="with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500"/>
                                        <p:tgtEl>
                                          <p:spTgt spid="278"/>
                                        </p:tgtEl>
                                      </p:cBhvr>
                                    </p:animEffect>
                                  </p:childTnLst>
                                </p:cTn>
                              </p:par>
                              <p:par>
                                <p:cTn id="14" presetID="10" presetClass="entr" presetSubtype="0" fill="hold" nodeType="withEffect">
                                  <p:stCondLst>
                                    <p:cond delay="0"/>
                                  </p:stCondLst>
                                  <p:childTnLst>
                                    <p:set>
                                      <p:cBhvr>
                                        <p:cTn id="15" dur="1" fill="hold">
                                          <p:stCondLst>
                                            <p:cond delay="0"/>
                                          </p:stCondLst>
                                        </p:cTn>
                                        <p:tgtEl>
                                          <p:spTgt spid="296"/>
                                        </p:tgtEl>
                                        <p:attrNameLst>
                                          <p:attrName>style.visibility</p:attrName>
                                        </p:attrNameLst>
                                      </p:cBhvr>
                                      <p:to>
                                        <p:strVal val="visible"/>
                                      </p:to>
                                    </p:set>
                                    <p:animEffect transition="in" filter="fade">
                                      <p:cBhvr>
                                        <p:cTn id="16"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1"/>
          <p:cNvPicPr preferRelativeResize="0"/>
          <p:nvPr/>
        </p:nvPicPr>
        <p:blipFill rotWithShape="1">
          <a:blip r:embed="rId3">
            <a:alphaModFix/>
          </a:blip>
          <a:srcRect t="7812" b="7811"/>
          <a:stretch/>
        </p:blipFill>
        <p:spPr>
          <a:xfrm>
            <a:off x="0" y="0"/>
            <a:ext cx="18288000" cy="10287000"/>
          </a:xfrm>
          <a:prstGeom prst="rect">
            <a:avLst/>
          </a:prstGeom>
          <a:noFill/>
          <a:ln>
            <a:noFill/>
          </a:ln>
        </p:spPr>
      </p:pic>
      <p:pic>
        <p:nvPicPr>
          <p:cNvPr id="302" name="Google Shape;302;p11"/>
          <p:cNvPicPr preferRelativeResize="0"/>
          <p:nvPr/>
        </p:nvPicPr>
        <p:blipFill rotWithShape="1">
          <a:blip r:embed="rId4">
            <a:alphaModFix/>
          </a:blip>
          <a:srcRect/>
          <a:stretch/>
        </p:blipFill>
        <p:spPr>
          <a:xfrm rot="10800000">
            <a:off x="0" y="7447788"/>
            <a:ext cx="7315200" cy="3621024"/>
          </a:xfrm>
          <a:prstGeom prst="rect">
            <a:avLst/>
          </a:prstGeom>
          <a:noFill/>
          <a:ln>
            <a:noFill/>
          </a:ln>
        </p:spPr>
      </p:pic>
      <p:pic>
        <p:nvPicPr>
          <p:cNvPr id="303" name="Google Shape;303;p11"/>
          <p:cNvPicPr preferRelativeResize="0"/>
          <p:nvPr/>
        </p:nvPicPr>
        <p:blipFill rotWithShape="1">
          <a:blip r:embed="rId5">
            <a:alphaModFix/>
          </a:blip>
          <a:srcRect/>
          <a:stretch/>
        </p:blipFill>
        <p:spPr>
          <a:xfrm>
            <a:off x="6383048" y="2126533"/>
            <a:ext cx="685485" cy="685485"/>
          </a:xfrm>
          <a:prstGeom prst="rect">
            <a:avLst/>
          </a:prstGeom>
          <a:noFill/>
          <a:ln>
            <a:noFill/>
          </a:ln>
        </p:spPr>
      </p:pic>
      <p:sp>
        <p:nvSpPr>
          <p:cNvPr id="304" name="Google Shape;304;p11"/>
          <p:cNvSpPr txBox="1"/>
          <p:nvPr/>
        </p:nvSpPr>
        <p:spPr>
          <a:xfrm>
            <a:off x="7734149" y="2824584"/>
            <a:ext cx="8521311" cy="124649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dirty="0">
                <a:solidFill>
                  <a:srgbClr val="4A7DEE"/>
                </a:solidFill>
                <a:latin typeface="Times New Roman"/>
                <a:ea typeface="Times New Roman"/>
                <a:cs typeface="Times New Roman"/>
                <a:sym typeface="Times New Roman"/>
              </a:rPr>
              <a:t>Folio3 delivers dynamic access to real-time financial data, enabling contractors to stay in the financial flow by monitoring revenue, expenses, and key metrics as they unfold. This live visibility fuels agile decision-making and ensures spot-on financial reporting.</a:t>
            </a:r>
            <a:endParaRPr dirty="0"/>
          </a:p>
        </p:txBody>
      </p:sp>
      <p:sp>
        <p:nvSpPr>
          <p:cNvPr id="305" name="Google Shape;305;p11"/>
          <p:cNvSpPr txBox="1"/>
          <p:nvPr/>
        </p:nvSpPr>
        <p:spPr>
          <a:xfrm>
            <a:off x="7734149" y="2218743"/>
            <a:ext cx="8332422" cy="486928"/>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2800" b="1" i="0" u="none" strike="noStrike" cap="none" dirty="0">
                <a:solidFill>
                  <a:srgbClr val="FDC300"/>
                </a:solidFill>
                <a:latin typeface="Times"/>
                <a:ea typeface="Times"/>
                <a:cs typeface="Times"/>
                <a:sym typeface="Times"/>
              </a:rPr>
              <a:t>Dynamic Financial Insights</a:t>
            </a:r>
            <a:endParaRPr dirty="0"/>
          </a:p>
        </p:txBody>
      </p:sp>
      <p:sp>
        <p:nvSpPr>
          <p:cNvPr id="306" name="Google Shape;306;p11"/>
          <p:cNvSpPr txBox="1"/>
          <p:nvPr/>
        </p:nvSpPr>
        <p:spPr>
          <a:xfrm>
            <a:off x="4996014" y="885825"/>
            <a:ext cx="7955211" cy="68953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600" b="0" i="0" u="none" strike="noStrike" cap="none">
                <a:solidFill>
                  <a:srgbClr val="4A7DEE"/>
                </a:solidFill>
                <a:latin typeface="Times New Roman"/>
                <a:ea typeface="Times New Roman"/>
                <a:cs typeface="Times New Roman"/>
                <a:sym typeface="Times New Roman"/>
              </a:rPr>
              <a:t>Folio3’s DCAA On Demand Solution</a:t>
            </a:r>
            <a:endParaRPr/>
          </a:p>
        </p:txBody>
      </p:sp>
      <p:sp>
        <p:nvSpPr>
          <p:cNvPr id="307" name="Google Shape;307;p11"/>
          <p:cNvSpPr txBox="1"/>
          <p:nvPr/>
        </p:nvSpPr>
        <p:spPr>
          <a:xfrm>
            <a:off x="7734149" y="5259904"/>
            <a:ext cx="8521311" cy="124649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4A7DEE"/>
                </a:solidFill>
                <a:latin typeface="Times New Roman"/>
                <a:ea typeface="Times New Roman"/>
                <a:cs typeface="Times New Roman"/>
                <a:sym typeface="Times New Roman"/>
              </a:rPr>
              <a:t>Folio3's financial management module ignites agility in budgeting and planning, equipping contractors with powerful tools to craft, monitor, and fine-tune budgets. Contractors can swiftly track actuals versus budgets, spot variances, and flexibly adjust forecasts on the fly.</a:t>
            </a:r>
            <a:endParaRPr/>
          </a:p>
        </p:txBody>
      </p:sp>
      <p:sp>
        <p:nvSpPr>
          <p:cNvPr id="308" name="Google Shape;308;p11"/>
          <p:cNvSpPr txBox="1"/>
          <p:nvPr/>
        </p:nvSpPr>
        <p:spPr>
          <a:xfrm>
            <a:off x="7734149" y="4654064"/>
            <a:ext cx="8332422" cy="486928"/>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2800" b="1" i="0" u="none" strike="noStrike" cap="none" dirty="0">
                <a:solidFill>
                  <a:srgbClr val="FDC300"/>
                </a:solidFill>
                <a:latin typeface="Times"/>
                <a:ea typeface="Times"/>
                <a:cs typeface="Times"/>
                <a:sym typeface="Times"/>
              </a:rPr>
              <a:t>Agile Budgeting and Planning</a:t>
            </a:r>
            <a:endParaRPr dirty="0"/>
          </a:p>
        </p:txBody>
      </p:sp>
      <p:sp>
        <p:nvSpPr>
          <p:cNvPr id="309" name="Google Shape;309;p11"/>
          <p:cNvSpPr txBox="1"/>
          <p:nvPr/>
        </p:nvSpPr>
        <p:spPr>
          <a:xfrm>
            <a:off x="7734149" y="7542901"/>
            <a:ext cx="8521311" cy="1661993"/>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4A7DEE"/>
                </a:solidFill>
                <a:latin typeface="Times New Roman"/>
                <a:ea typeface="Times New Roman"/>
                <a:cs typeface="Times New Roman"/>
                <a:sym typeface="Times New Roman"/>
              </a:rPr>
              <a:t>With Folio3's cutting-edge capabilities, contractors can unleash the power of futuristic forecasting and projections based on real-time data. This innovative feature empowers contractors to foresee cash flow, predict financial outcomes, and make astute strategic moves.</a:t>
            </a:r>
            <a:endParaRPr/>
          </a:p>
        </p:txBody>
      </p:sp>
      <p:sp>
        <p:nvSpPr>
          <p:cNvPr id="310" name="Google Shape;310;p11"/>
          <p:cNvSpPr txBox="1"/>
          <p:nvPr/>
        </p:nvSpPr>
        <p:spPr>
          <a:xfrm>
            <a:off x="7734149" y="6988451"/>
            <a:ext cx="8332422" cy="486928"/>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2800" b="1" i="0" u="none" strike="noStrike" cap="none" dirty="0">
                <a:solidFill>
                  <a:srgbClr val="FDC300"/>
                </a:solidFill>
                <a:latin typeface="Times"/>
                <a:ea typeface="Times"/>
                <a:cs typeface="Times"/>
                <a:sym typeface="Times"/>
              </a:rPr>
              <a:t>Futuristic Forecasting and Projections</a:t>
            </a:r>
            <a:endParaRPr dirty="0"/>
          </a:p>
        </p:txBody>
      </p:sp>
      <p:pic>
        <p:nvPicPr>
          <p:cNvPr id="311" name="Google Shape;311;p11"/>
          <p:cNvPicPr preferRelativeResize="0"/>
          <p:nvPr/>
        </p:nvPicPr>
        <p:blipFill rotWithShape="1">
          <a:blip r:embed="rId5">
            <a:alphaModFix/>
          </a:blip>
          <a:srcRect/>
          <a:stretch/>
        </p:blipFill>
        <p:spPr>
          <a:xfrm>
            <a:off x="6383048" y="4561854"/>
            <a:ext cx="685485" cy="685485"/>
          </a:xfrm>
          <a:prstGeom prst="rect">
            <a:avLst/>
          </a:prstGeom>
          <a:noFill/>
          <a:ln>
            <a:noFill/>
          </a:ln>
        </p:spPr>
      </p:pic>
      <p:pic>
        <p:nvPicPr>
          <p:cNvPr id="312" name="Google Shape;312;p11"/>
          <p:cNvPicPr preferRelativeResize="0"/>
          <p:nvPr/>
        </p:nvPicPr>
        <p:blipFill rotWithShape="1">
          <a:blip r:embed="rId5">
            <a:alphaModFix/>
          </a:blip>
          <a:srcRect/>
          <a:stretch/>
        </p:blipFill>
        <p:spPr>
          <a:xfrm>
            <a:off x="6383048" y="6896242"/>
            <a:ext cx="685485" cy="685485"/>
          </a:xfrm>
          <a:prstGeom prst="rect">
            <a:avLst/>
          </a:prstGeom>
          <a:noFill/>
          <a:ln>
            <a:noFill/>
          </a:ln>
        </p:spPr>
      </p:pic>
      <p:grpSp>
        <p:nvGrpSpPr>
          <p:cNvPr id="313" name="Google Shape;313;p11"/>
          <p:cNvGrpSpPr/>
          <p:nvPr/>
        </p:nvGrpSpPr>
        <p:grpSpPr>
          <a:xfrm rot="10800000">
            <a:off x="12790716" y="5454062"/>
            <a:ext cx="4468584" cy="4468559"/>
            <a:chOff x="0" y="0"/>
            <a:chExt cx="812800" cy="812800"/>
          </a:xfrm>
        </p:grpSpPr>
        <p:sp>
          <p:nvSpPr>
            <p:cNvPr id="314" name="Google Shape;314;p11"/>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315" name="Google Shape;315;p1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6" name="Google Shape;316;p11"/>
          <p:cNvGrpSpPr/>
          <p:nvPr/>
        </p:nvGrpSpPr>
        <p:grpSpPr>
          <a:xfrm rot="10800000">
            <a:off x="12288783" y="5454062"/>
            <a:ext cx="4468584" cy="4468559"/>
            <a:chOff x="0" y="0"/>
            <a:chExt cx="812800" cy="812800"/>
          </a:xfrm>
        </p:grpSpPr>
        <p:sp>
          <p:nvSpPr>
            <p:cNvPr id="317" name="Google Shape;317;p11"/>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318" name="Google Shape;318;p1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9" name="Google Shape;319;p11"/>
          <p:cNvGrpSpPr/>
          <p:nvPr/>
        </p:nvGrpSpPr>
        <p:grpSpPr>
          <a:xfrm rot="10800000">
            <a:off x="11786876" y="5454062"/>
            <a:ext cx="4468584" cy="4468559"/>
            <a:chOff x="0" y="0"/>
            <a:chExt cx="812800" cy="812800"/>
          </a:xfrm>
        </p:grpSpPr>
        <p:sp>
          <p:nvSpPr>
            <p:cNvPr id="320" name="Google Shape;320;p11"/>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321" name="Google Shape;321;p11"/>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22" name="Google Shape;322;p11"/>
          <p:cNvPicPr preferRelativeResize="0"/>
          <p:nvPr/>
        </p:nvPicPr>
        <p:blipFill rotWithShape="1">
          <a:blip r:embed="rId6">
            <a:alphaModFix/>
          </a:blip>
          <a:srcRect l="8595" t="12541" r="13951" b="22671"/>
          <a:stretch/>
        </p:blipFill>
        <p:spPr>
          <a:xfrm>
            <a:off x="1028700" y="1028700"/>
            <a:ext cx="1462859" cy="1223653"/>
          </a:xfrm>
          <a:prstGeom prst="rect">
            <a:avLst/>
          </a:prstGeom>
          <a:noFill/>
          <a:ln>
            <a:noFill/>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 calcmode="lin" valueType="num">
                                      <p:cBhvr additive="base">
                                        <p:cTn id="10" dur="500"/>
                                        <p:tgtEl>
                                          <p:spTgt spid="311"/>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anim calcmode="lin" valueType="num">
                                      <p:cBhvr additive="base">
                                        <p:cTn id="13" dur="5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2"/>
          <p:cNvPicPr preferRelativeResize="0"/>
          <p:nvPr/>
        </p:nvPicPr>
        <p:blipFill rotWithShape="1">
          <a:blip r:embed="rId3">
            <a:alphaModFix/>
          </a:blip>
          <a:srcRect t="7812" b="7811"/>
          <a:stretch/>
        </p:blipFill>
        <p:spPr>
          <a:xfrm>
            <a:off x="0" y="-46705"/>
            <a:ext cx="18288000" cy="10287000"/>
          </a:xfrm>
          <a:prstGeom prst="rect">
            <a:avLst/>
          </a:prstGeom>
          <a:noFill/>
          <a:ln>
            <a:noFill/>
          </a:ln>
        </p:spPr>
      </p:pic>
      <p:grpSp>
        <p:nvGrpSpPr>
          <p:cNvPr id="328" name="Google Shape;328;p12"/>
          <p:cNvGrpSpPr/>
          <p:nvPr/>
        </p:nvGrpSpPr>
        <p:grpSpPr>
          <a:xfrm>
            <a:off x="1078921" y="2518591"/>
            <a:ext cx="5059219" cy="3789072"/>
            <a:chOff x="0" y="0"/>
            <a:chExt cx="1332469" cy="997945"/>
          </a:xfrm>
        </p:grpSpPr>
        <p:sp>
          <p:nvSpPr>
            <p:cNvPr id="329" name="Google Shape;329;p12"/>
            <p:cNvSpPr/>
            <p:nvPr/>
          </p:nvSpPr>
          <p:spPr>
            <a:xfrm>
              <a:off x="0" y="0"/>
              <a:ext cx="1332469" cy="997945"/>
            </a:xfrm>
            <a:custGeom>
              <a:avLst/>
              <a:gdLst/>
              <a:ahLst/>
              <a:cxnLst/>
              <a:rect l="l" t="t" r="r" b="b"/>
              <a:pathLst>
                <a:path w="1332469" h="997945" extrusionOk="0">
                  <a:moveTo>
                    <a:pt x="0" y="0"/>
                  </a:moveTo>
                  <a:lnTo>
                    <a:pt x="1332469" y="0"/>
                  </a:lnTo>
                  <a:lnTo>
                    <a:pt x="1332469" y="997945"/>
                  </a:lnTo>
                  <a:lnTo>
                    <a:pt x="0" y="997945"/>
                  </a:lnTo>
                  <a:close/>
                </a:path>
              </a:pathLst>
            </a:custGeom>
            <a:solidFill>
              <a:srgbClr val="ED2938">
                <a:alpha val="12549"/>
              </a:srgbClr>
            </a:solidFill>
            <a:ln>
              <a:noFill/>
            </a:ln>
          </p:spPr>
        </p:sp>
        <p:sp>
          <p:nvSpPr>
            <p:cNvPr id="330" name="Google Shape;330;p1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1" name="Google Shape;331;p12"/>
          <p:cNvGrpSpPr/>
          <p:nvPr/>
        </p:nvGrpSpPr>
        <p:grpSpPr>
          <a:xfrm>
            <a:off x="6639501" y="5375362"/>
            <a:ext cx="5059219" cy="4025859"/>
            <a:chOff x="0" y="0"/>
            <a:chExt cx="1332469" cy="1060308"/>
          </a:xfrm>
        </p:grpSpPr>
        <p:sp>
          <p:nvSpPr>
            <p:cNvPr id="332" name="Google Shape;332;p12"/>
            <p:cNvSpPr/>
            <p:nvPr/>
          </p:nvSpPr>
          <p:spPr>
            <a:xfrm>
              <a:off x="0" y="0"/>
              <a:ext cx="1332469" cy="1060308"/>
            </a:xfrm>
            <a:custGeom>
              <a:avLst/>
              <a:gdLst/>
              <a:ahLst/>
              <a:cxnLst/>
              <a:rect l="l" t="t" r="r" b="b"/>
              <a:pathLst>
                <a:path w="1332469" h="1060308" extrusionOk="0">
                  <a:moveTo>
                    <a:pt x="0" y="0"/>
                  </a:moveTo>
                  <a:lnTo>
                    <a:pt x="1332469" y="0"/>
                  </a:lnTo>
                  <a:lnTo>
                    <a:pt x="1332469" y="1060308"/>
                  </a:lnTo>
                  <a:lnTo>
                    <a:pt x="0" y="1060308"/>
                  </a:lnTo>
                  <a:close/>
                </a:path>
              </a:pathLst>
            </a:custGeom>
            <a:solidFill>
              <a:srgbClr val="4A7DEE">
                <a:alpha val="12549"/>
              </a:srgbClr>
            </a:solidFill>
            <a:ln>
              <a:noFill/>
            </a:ln>
          </p:spPr>
        </p:sp>
        <p:sp>
          <p:nvSpPr>
            <p:cNvPr id="333" name="Google Shape;333;p1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4" name="Google Shape;334;p12"/>
          <p:cNvGrpSpPr/>
          <p:nvPr/>
        </p:nvGrpSpPr>
        <p:grpSpPr>
          <a:xfrm>
            <a:off x="12200081" y="2518591"/>
            <a:ext cx="5059219" cy="3789072"/>
            <a:chOff x="0" y="0"/>
            <a:chExt cx="1332469" cy="997945"/>
          </a:xfrm>
        </p:grpSpPr>
        <p:sp>
          <p:nvSpPr>
            <p:cNvPr id="335" name="Google Shape;335;p12"/>
            <p:cNvSpPr/>
            <p:nvPr/>
          </p:nvSpPr>
          <p:spPr>
            <a:xfrm>
              <a:off x="0" y="0"/>
              <a:ext cx="1332469" cy="997945"/>
            </a:xfrm>
            <a:custGeom>
              <a:avLst/>
              <a:gdLst/>
              <a:ahLst/>
              <a:cxnLst/>
              <a:rect l="l" t="t" r="r" b="b"/>
              <a:pathLst>
                <a:path w="1332469" h="997945" extrusionOk="0">
                  <a:moveTo>
                    <a:pt x="0" y="0"/>
                  </a:moveTo>
                  <a:lnTo>
                    <a:pt x="1332469" y="0"/>
                  </a:lnTo>
                  <a:lnTo>
                    <a:pt x="1332469" y="997945"/>
                  </a:lnTo>
                  <a:lnTo>
                    <a:pt x="0" y="997945"/>
                  </a:lnTo>
                  <a:close/>
                </a:path>
              </a:pathLst>
            </a:custGeom>
            <a:solidFill>
              <a:srgbClr val="FDC300">
                <a:alpha val="12549"/>
              </a:srgbClr>
            </a:solidFill>
            <a:ln>
              <a:noFill/>
            </a:ln>
          </p:spPr>
        </p:sp>
        <p:sp>
          <p:nvSpPr>
            <p:cNvPr id="336" name="Google Shape;336;p1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7" name="Google Shape;337;p12"/>
          <p:cNvGrpSpPr/>
          <p:nvPr/>
        </p:nvGrpSpPr>
        <p:grpSpPr>
          <a:xfrm rot="10800000">
            <a:off x="12790716" y="5454062"/>
            <a:ext cx="4468584" cy="4468559"/>
            <a:chOff x="0" y="0"/>
            <a:chExt cx="812800" cy="812800"/>
          </a:xfrm>
        </p:grpSpPr>
        <p:sp>
          <p:nvSpPr>
            <p:cNvPr id="338" name="Google Shape;338;p12"/>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339" name="Google Shape;339;p1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0" name="Google Shape;340;p12"/>
          <p:cNvGrpSpPr/>
          <p:nvPr/>
        </p:nvGrpSpPr>
        <p:grpSpPr>
          <a:xfrm rot="10800000">
            <a:off x="12288783" y="5454062"/>
            <a:ext cx="4468584" cy="4468559"/>
            <a:chOff x="0" y="0"/>
            <a:chExt cx="812800" cy="812800"/>
          </a:xfrm>
        </p:grpSpPr>
        <p:sp>
          <p:nvSpPr>
            <p:cNvPr id="341" name="Google Shape;341;p12"/>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342" name="Google Shape;342;p1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3" name="Google Shape;343;p12"/>
          <p:cNvGrpSpPr/>
          <p:nvPr/>
        </p:nvGrpSpPr>
        <p:grpSpPr>
          <a:xfrm rot="10800000">
            <a:off x="11786876" y="5454062"/>
            <a:ext cx="4468584" cy="4468559"/>
            <a:chOff x="0" y="0"/>
            <a:chExt cx="812800" cy="812800"/>
          </a:xfrm>
        </p:grpSpPr>
        <p:sp>
          <p:nvSpPr>
            <p:cNvPr id="344" name="Google Shape;344;p12"/>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345" name="Google Shape;345;p1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46" name="Google Shape;346;p12"/>
          <p:cNvPicPr preferRelativeResize="0"/>
          <p:nvPr/>
        </p:nvPicPr>
        <p:blipFill rotWithShape="1">
          <a:blip r:embed="rId4">
            <a:alphaModFix/>
          </a:blip>
          <a:srcRect l="8595" t="12541" r="13951" b="22671"/>
          <a:stretch/>
        </p:blipFill>
        <p:spPr>
          <a:xfrm>
            <a:off x="1028700" y="1028700"/>
            <a:ext cx="1462859" cy="1223653"/>
          </a:xfrm>
          <a:prstGeom prst="rect">
            <a:avLst/>
          </a:prstGeom>
          <a:noFill/>
          <a:ln>
            <a:noFill/>
          </a:ln>
        </p:spPr>
      </p:pic>
      <p:pic>
        <p:nvPicPr>
          <p:cNvPr id="347" name="Google Shape;347;p12"/>
          <p:cNvPicPr preferRelativeResize="0"/>
          <p:nvPr/>
        </p:nvPicPr>
        <p:blipFill rotWithShape="1">
          <a:blip r:embed="rId5">
            <a:alphaModFix/>
          </a:blip>
          <a:srcRect/>
          <a:stretch/>
        </p:blipFill>
        <p:spPr>
          <a:xfrm>
            <a:off x="7863669" y="2469965"/>
            <a:ext cx="2560663" cy="1878886"/>
          </a:xfrm>
          <a:prstGeom prst="rect">
            <a:avLst/>
          </a:prstGeom>
          <a:noFill/>
          <a:ln>
            <a:noFill/>
          </a:ln>
        </p:spPr>
      </p:pic>
      <p:pic>
        <p:nvPicPr>
          <p:cNvPr id="348" name="Google Shape;348;p12"/>
          <p:cNvPicPr preferRelativeResize="0"/>
          <p:nvPr/>
        </p:nvPicPr>
        <p:blipFill rotWithShape="1">
          <a:blip r:embed="rId6">
            <a:alphaModFix/>
          </a:blip>
          <a:srcRect/>
          <a:stretch/>
        </p:blipFill>
        <p:spPr>
          <a:xfrm>
            <a:off x="2673328" y="7388291"/>
            <a:ext cx="1870406" cy="1353707"/>
          </a:xfrm>
          <a:prstGeom prst="rect">
            <a:avLst/>
          </a:prstGeom>
          <a:noFill/>
          <a:ln>
            <a:noFill/>
          </a:ln>
        </p:spPr>
      </p:pic>
      <p:sp>
        <p:nvSpPr>
          <p:cNvPr id="349" name="Google Shape;349;p12"/>
          <p:cNvSpPr txBox="1"/>
          <p:nvPr/>
        </p:nvSpPr>
        <p:spPr>
          <a:xfrm>
            <a:off x="7258051" y="1224322"/>
            <a:ext cx="3771900" cy="77559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1" i="0" u="none" strike="noStrike" cap="none" dirty="0">
                <a:solidFill>
                  <a:srgbClr val="4A7DEE"/>
                </a:solidFill>
                <a:latin typeface="Times"/>
                <a:ea typeface="Times"/>
                <a:cs typeface="Times"/>
                <a:sym typeface="Times"/>
              </a:rPr>
              <a:t>The Features</a:t>
            </a:r>
            <a:endParaRPr dirty="0"/>
          </a:p>
        </p:txBody>
      </p:sp>
      <p:sp>
        <p:nvSpPr>
          <p:cNvPr id="350" name="Google Shape;350;p12"/>
          <p:cNvSpPr txBox="1"/>
          <p:nvPr/>
        </p:nvSpPr>
        <p:spPr>
          <a:xfrm>
            <a:off x="1525425" y="3997892"/>
            <a:ext cx="4166211" cy="139821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dirty="0">
                <a:solidFill>
                  <a:srgbClr val="002F54"/>
                </a:solidFill>
                <a:latin typeface="Times New Roman"/>
                <a:ea typeface="Times New Roman"/>
                <a:cs typeface="Times New Roman"/>
                <a:sym typeface="Times New Roman"/>
              </a:rPr>
              <a:t>Ensure adherence to DCAA audit and compliance regulations by generating accurate financial reports and supporting documentation.</a:t>
            </a:r>
            <a:endParaRPr dirty="0"/>
          </a:p>
        </p:txBody>
      </p:sp>
      <p:sp>
        <p:nvSpPr>
          <p:cNvPr id="351" name="Google Shape;351;p12"/>
          <p:cNvSpPr txBox="1"/>
          <p:nvPr/>
        </p:nvSpPr>
        <p:spPr>
          <a:xfrm>
            <a:off x="1525425" y="3392051"/>
            <a:ext cx="4166211" cy="46296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2800" b="1" i="0" u="none" strike="noStrike" cap="none" dirty="0">
                <a:solidFill>
                  <a:srgbClr val="002F54"/>
                </a:solidFill>
                <a:latin typeface="Times"/>
                <a:ea typeface="Times"/>
                <a:cs typeface="Times"/>
                <a:sym typeface="Times"/>
              </a:rPr>
              <a:t>DCAA Compliance</a:t>
            </a:r>
            <a:endParaRPr dirty="0"/>
          </a:p>
        </p:txBody>
      </p:sp>
      <p:sp>
        <p:nvSpPr>
          <p:cNvPr id="352" name="Google Shape;352;p12"/>
          <p:cNvSpPr txBox="1"/>
          <p:nvPr/>
        </p:nvSpPr>
        <p:spPr>
          <a:xfrm>
            <a:off x="7086005" y="7293041"/>
            <a:ext cx="4166211" cy="139821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dirty="0">
                <a:solidFill>
                  <a:srgbClr val="002F54"/>
                </a:solidFill>
                <a:latin typeface="Times New Roman"/>
                <a:ea typeface="Times New Roman"/>
                <a:cs typeface="Times New Roman"/>
                <a:sym typeface="Times New Roman"/>
              </a:rPr>
              <a:t>Track and manage employee time and labor expenses in compliance with DCAA regulations, including timesheet management and cost allocation.</a:t>
            </a:r>
            <a:endParaRPr dirty="0"/>
          </a:p>
        </p:txBody>
      </p:sp>
      <p:sp>
        <p:nvSpPr>
          <p:cNvPr id="353" name="Google Shape;353;p12"/>
          <p:cNvSpPr txBox="1"/>
          <p:nvPr/>
        </p:nvSpPr>
        <p:spPr>
          <a:xfrm>
            <a:off x="6922508" y="6367214"/>
            <a:ext cx="4493206" cy="97385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2800" b="1" i="0" u="none" strike="noStrike" cap="none" dirty="0">
                <a:solidFill>
                  <a:srgbClr val="002F54"/>
                </a:solidFill>
                <a:latin typeface="Times"/>
                <a:ea typeface="Times"/>
                <a:cs typeface="Times"/>
                <a:sym typeface="Times"/>
              </a:rPr>
              <a:t>Timekeeping and Labor Tracking</a:t>
            </a:r>
            <a:endParaRPr dirty="0"/>
          </a:p>
        </p:txBody>
      </p:sp>
      <p:sp>
        <p:nvSpPr>
          <p:cNvPr id="354" name="Google Shape;354;p12"/>
          <p:cNvSpPr txBox="1"/>
          <p:nvPr/>
        </p:nvSpPr>
        <p:spPr>
          <a:xfrm>
            <a:off x="12646585" y="3977149"/>
            <a:ext cx="4166211" cy="105532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a:solidFill>
                  <a:srgbClr val="002F54"/>
                </a:solidFill>
                <a:latin typeface="Times New Roman"/>
                <a:ea typeface="Times New Roman"/>
                <a:cs typeface="Times New Roman"/>
                <a:sym typeface="Times New Roman"/>
              </a:rPr>
              <a:t>Efficiently allocate costs across projects and manage indirect costs and rates for accurate reporting.</a:t>
            </a:r>
            <a:endParaRPr/>
          </a:p>
        </p:txBody>
      </p:sp>
      <p:sp>
        <p:nvSpPr>
          <p:cNvPr id="355" name="Google Shape;355;p12"/>
          <p:cNvSpPr txBox="1"/>
          <p:nvPr/>
        </p:nvSpPr>
        <p:spPr>
          <a:xfrm>
            <a:off x="12646585" y="3371308"/>
            <a:ext cx="4166211" cy="46296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2800" b="1" i="0" u="none" strike="noStrike" cap="none" dirty="0">
                <a:solidFill>
                  <a:srgbClr val="002F54"/>
                </a:solidFill>
                <a:latin typeface="Times"/>
                <a:ea typeface="Times"/>
                <a:cs typeface="Times"/>
                <a:sym typeface="Times"/>
              </a:rPr>
              <a:t>Cost Allocation </a:t>
            </a:r>
            <a:endParaRPr dirty="0"/>
          </a:p>
        </p:txBody>
      </p:sp>
      <p:pic>
        <p:nvPicPr>
          <p:cNvPr id="356" name="Google Shape;356;p12"/>
          <p:cNvPicPr preferRelativeResize="0"/>
          <p:nvPr/>
        </p:nvPicPr>
        <p:blipFill rotWithShape="1">
          <a:blip r:embed="rId7">
            <a:alphaModFix/>
          </a:blip>
          <a:srcRect/>
          <a:stretch/>
        </p:blipFill>
        <p:spPr>
          <a:xfrm rot="-5400000">
            <a:off x="14404921" y="7446777"/>
            <a:ext cx="1708787" cy="1236734"/>
          </a:xfrm>
          <a:prstGeom prst="rect">
            <a:avLst/>
          </a:prstGeom>
          <a:noFill/>
          <a:ln>
            <a:noFill/>
          </a:ln>
        </p:spPr>
      </p:pic>
      <p:pic>
        <p:nvPicPr>
          <p:cNvPr id="357" name="Google Shape;357;p12"/>
          <p:cNvPicPr preferRelativeResize="0"/>
          <p:nvPr/>
        </p:nvPicPr>
        <p:blipFill rotWithShape="1">
          <a:blip r:embed="rId8">
            <a:alphaModFix/>
          </a:blip>
          <a:srcRect/>
          <a:stretch/>
        </p:blipFill>
        <p:spPr>
          <a:xfrm>
            <a:off x="11180411" y="-781812"/>
            <a:ext cx="7315200" cy="3621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par>
                                <p:cTn id="8" presetID="10" presetClass="entr" presetSubtype="0" fill="hold" nodeType="withEffect">
                                  <p:stCondLst>
                                    <p:cond delay="0"/>
                                  </p:stCondLst>
                                  <p:childTnLst>
                                    <p:set>
                                      <p:cBhvr>
                                        <p:cTn id="9" dur="1" fill="hold">
                                          <p:stCondLst>
                                            <p:cond delay="0"/>
                                          </p:stCondLst>
                                        </p:cTn>
                                        <p:tgtEl>
                                          <p:spTgt spid="331"/>
                                        </p:tgtEl>
                                        <p:attrNameLst>
                                          <p:attrName>style.visibility</p:attrName>
                                        </p:attrNameLst>
                                      </p:cBhvr>
                                      <p:to>
                                        <p:strVal val="visible"/>
                                      </p:to>
                                    </p:set>
                                    <p:animEffect transition="in" filter="fade">
                                      <p:cBhvr>
                                        <p:cTn id="10" dur="500"/>
                                        <p:tgtEl>
                                          <p:spTgt spid="331"/>
                                        </p:tgtEl>
                                      </p:cBhvr>
                                    </p:animEffect>
                                  </p:childTnLst>
                                </p:cTn>
                              </p:par>
                              <p:par>
                                <p:cTn id="11" presetID="10" presetClass="entr" presetSubtype="0" fill="hold" nodeType="withEffect">
                                  <p:stCondLst>
                                    <p:cond delay="0"/>
                                  </p:stCondLst>
                                  <p:childTnLst>
                                    <p:set>
                                      <p:cBhvr>
                                        <p:cTn id="12" dur="1" fill="hold">
                                          <p:stCondLst>
                                            <p:cond delay="0"/>
                                          </p:stCondLst>
                                        </p:cTn>
                                        <p:tgtEl>
                                          <p:spTgt spid="334"/>
                                        </p:tgtEl>
                                        <p:attrNameLst>
                                          <p:attrName>style.visibility</p:attrName>
                                        </p:attrNameLst>
                                      </p:cBhvr>
                                      <p:to>
                                        <p:strVal val="visible"/>
                                      </p:to>
                                    </p:set>
                                    <p:animEffect transition="in" filter="fade">
                                      <p:cBhvr>
                                        <p:cTn id="13" dur="500"/>
                                        <p:tgtEl>
                                          <p:spTgt spid="334"/>
                                        </p:tgtEl>
                                      </p:cBhvr>
                                    </p:animEffect>
                                  </p:childTnLst>
                                </p:cTn>
                              </p:par>
                              <p:par>
                                <p:cTn id="14" presetID="10" presetClass="entr" presetSubtype="0" fill="hold" nodeType="withEffect">
                                  <p:stCondLst>
                                    <p:cond delay="0"/>
                                  </p:stCondLst>
                                  <p:childTnLst>
                                    <p:set>
                                      <p:cBhvr>
                                        <p:cTn id="15" dur="1" fill="hold">
                                          <p:stCondLst>
                                            <p:cond delay="0"/>
                                          </p:stCondLst>
                                        </p:cTn>
                                        <p:tgtEl>
                                          <p:spTgt spid="351"/>
                                        </p:tgtEl>
                                        <p:attrNameLst>
                                          <p:attrName>style.visibility</p:attrName>
                                        </p:attrNameLst>
                                      </p:cBhvr>
                                      <p:to>
                                        <p:strVal val="visible"/>
                                      </p:to>
                                    </p:set>
                                    <p:animEffect transition="in" filter="fade">
                                      <p:cBhvr>
                                        <p:cTn id="16" dur="500"/>
                                        <p:tgtEl>
                                          <p:spTgt spid="351"/>
                                        </p:tgtEl>
                                      </p:cBhvr>
                                    </p:animEffect>
                                  </p:childTnLst>
                                </p:cTn>
                              </p:par>
                              <p:par>
                                <p:cTn id="17" presetID="10" presetClass="entr" presetSubtype="0" fill="hold" nodeType="withEffect">
                                  <p:stCondLst>
                                    <p:cond delay="0"/>
                                  </p:stCondLst>
                                  <p:childTnLst>
                                    <p:set>
                                      <p:cBhvr>
                                        <p:cTn id="18" dur="1" fill="hold">
                                          <p:stCondLst>
                                            <p:cond delay="0"/>
                                          </p:stCondLst>
                                        </p:cTn>
                                        <p:tgtEl>
                                          <p:spTgt spid="350"/>
                                        </p:tgtEl>
                                        <p:attrNameLst>
                                          <p:attrName>style.visibility</p:attrName>
                                        </p:attrNameLst>
                                      </p:cBhvr>
                                      <p:to>
                                        <p:strVal val="visible"/>
                                      </p:to>
                                    </p:set>
                                    <p:animEffect transition="in" filter="fade">
                                      <p:cBhvr>
                                        <p:cTn id="19" dur="500"/>
                                        <p:tgtEl>
                                          <p:spTgt spid="350"/>
                                        </p:tgtEl>
                                      </p:cBhvr>
                                    </p:animEffect>
                                  </p:childTnLst>
                                </p:cTn>
                              </p:par>
                              <p:par>
                                <p:cTn id="20" presetID="10" presetClass="entr" presetSubtype="0" fill="hold" nodeType="withEffect">
                                  <p:stCondLst>
                                    <p:cond delay="0"/>
                                  </p:stCondLst>
                                  <p:childTnLst>
                                    <p:set>
                                      <p:cBhvr>
                                        <p:cTn id="21" dur="1" fill="hold">
                                          <p:stCondLst>
                                            <p:cond delay="0"/>
                                          </p:stCondLst>
                                        </p:cTn>
                                        <p:tgtEl>
                                          <p:spTgt spid="353"/>
                                        </p:tgtEl>
                                        <p:attrNameLst>
                                          <p:attrName>style.visibility</p:attrName>
                                        </p:attrNameLst>
                                      </p:cBhvr>
                                      <p:to>
                                        <p:strVal val="visible"/>
                                      </p:to>
                                    </p:set>
                                    <p:animEffect transition="in" filter="fade">
                                      <p:cBhvr>
                                        <p:cTn id="22" dur="500"/>
                                        <p:tgtEl>
                                          <p:spTgt spid="353"/>
                                        </p:tgtEl>
                                      </p:cBhvr>
                                    </p:animEffect>
                                  </p:childTnLst>
                                </p:cTn>
                              </p:par>
                              <p:par>
                                <p:cTn id="23" presetID="10" presetClass="entr" presetSubtype="0" fill="hold" nodeType="withEffect">
                                  <p:stCondLst>
                                    <p:cond delay="0"/>
                                  </p:stCondLst>
                                  <p:childTnLst>
                                    <p:set>
                                      <p:cBhvr>
                                        <p:cTn id="24" dur="1" fill="hold">
                                          <p:stCondLst>
                                            <p:cond delay="0"/>
                                          </p:stCondLst>
                                        </p:cTn>
                                        <p:tgtEl>
                                          <p:spTgt spid="352"/>
                                        </p:tgtEl>
                                        <p:attrNameLst>
                                          <p:attrName>style.visibility</p:attrName>
                                        </p:attrNameLst>
                                      </p:cBhvr>
                                      <p:to>
                                        <p:strVal val="visible"/>
                                      </p:to>
                                    </p:set>
                                    <p:animEffect transition="in" filter="fade">
                                      <p:cBhvr>
                                        <p:cTn id="25" dur="500"/>
                                        <p:tgtEl>
                                          <p:spTgt spid="352"/>
                                        </p:tgtEl>
                                      </p:cBhvr>
                                    </p:animEffect>
                                  </p:childTnLst>
                                </p:cTn>
                              </p:par>
                              <p:par>
                                <p:cTn id="26" presetID="10" presetClass="entr" presetSubtype="0" fill="hold" nodeType="withEffect">
                                  <p:stCondLst>
                                    <p:cond delay="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500"/>
                                        <p:tgtEl>
                                          <p:spTgt spid="355"/>
                                        </p:tgtEl>
                                      </p:cBhvr>
                                    </p:animEffect>
                                  </p:childTnLst>
                                </p:cTn>
                              </p:par>
                              <p:par>
                                <p:cTn id="29" presetID="10" presetClass="entr" presetSubtype="0" fill="hold" nodeType="withEffect">
                                  <p:stCondLst>
                                    <p:cond delay="0"/>
                                  </p:stCondLst>
                                  <p:childTnLst>
                                    <p:set>
                                      <p:cBhvr>
                                        <p:cTn id="30" dur="1" fill="hold">
                                          <p:stCondLst>
                                            <p:cond delay="0"/>
                                          </p:stCondLst>
                                        </p:cTn>
                                        <p:tgtEl>
                                          <p:spTgt spid="354"/>
                                        </p:tgtEl>
                                        <p:attrNameLst>
                                          <p:attrName>style.visibility</p:attrName>
                                        </p:attrNameLst>
                                      </p:cBhvr>
                                      <p:to>
                                        <p:strVal val="visible"/>
                                      </p:to>
                                    </p:set>
                                    <p:animEffect transition="in" filter="fade">
                                      <p:cBhvr>
                                        <p:cTn id="31"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222E"/>
        </a:solidFill>
        <a:effectLst/>
      </p:bgPr>
    </p:bg>
    <p:spTree>
      <p:nvGrpSpPr>
        <p:cNvPr id="1" name="Shape 361"/>
        <p:cNvGrpSpPr/>
        <p:nvPr/>
      </p:nvGrpSpPr>
      <p:grpSpPr>
        <a:xfrm>
          <a:off x="0" y="0"/>
          <a:ext cx="0" cy="0"/>
          <a:chOff x="0" y="0"/>
          <a:chExt cx="0" cy="0"/>
        </a:xfrm>
      </p:grpSpPr>
      <p:grpSp>
        <p:nvGrpSpPr>
          <p:cNvPr id="362" name="Google Shape;362;p13"/>
          <p:cNvGrpSpPr/>
          <p:nvPr/>
        </p:nvGrpSpPr>
        <p:grpSpPr>
          <a:xfrm>
            <a:off x="1078921" y="2518591"/>
            <a:ext cx="5059219" cy="3789072"/>
            <a:chOff x="0" y="0"/>
            <a:chExt cx="1332469" cy="997945"/>
          </a:xfrm>
        </p:grpSpPr>
        <p:sp>
          <p:nvSpPr>
            <p:cNvPr id="363" name="Google Shape;363;p13"/>
            <p:cNvSpPr/>
            <p:nvPr/>
          </p:nvSpPr>
          <p:spPr>
            <a:xfrm>
              <a:off x="0" y="0"/>
              <a:ext cx="1332469" cy="997945"/>
            </a:xfrm>
            <a:custGeom>
              <a:avLst/>
              <a:gdLst/>
              <a:ahLst/>
              <a:cxnLst/>
              <a:rect l="l" t="t" r="r" b="b"/>
              <a:pathLst>
                <a:path w="1332469" h="997945" extrusionOk="0">
                  <a:moveTo>
                    <a:pt x="0" y="0"/>
                  </a:moveTo>
                  <a:lnTo>
                    <a:pt x="1332469" y="0"/>
                  </a:lnTo>
                  <a:lnTo>
                    <a:pt x="1332469" y="997945"/>
                  </a:lnTo>
                  <a:lnTo>
                    <a:pt x="0" y="997945"/>
                  </a:lnTo>
                  <a:close/>
                </a:path>
              </a:pathLst>
            </a:custGeom>
            <a:solidFill>
              <a:srgbClr val="ED2938">
                <a:alpha val="12549"/>
              </a:srgbClr>
            </a:solidFill>
            <a:ln>
              <a:noFill/>
            </a:ln>
          </p:spPr>
        </p:sp>
        <p:sp>
          <p:nvSpPr>
            <p:cNvPr id="364" name="Google Shape;364;p1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5" name="Google Shape;365;p13"/>
          <p:cNvGrpSpPr/>
          <p:nvPr/>
        </p:nvGrpSpPr>
        <p:grpSpPr>
          <a:xfrm>
            <a:off x="6639501" y="5375362"/>
            <a:ext cx="5059219" cy="4025859"/>
            <a:chOff x="0" y="0"/>
            <a:chExt cx="1332469" cy="1060308"/>
          </a:xfrm>
        </p:grpSpPr>
        <p:sp>
          <p:nvSpPr>
            <p:cNvPr id="366" name="Google Shape;366;p13"/>
            <p:cNvSpPr/>
            <p:nvPr/>
          </p:nvSpPr>
          <p:spPr>
            <a:xfrm>
              <a:off x="0" y="0"/>
              <a:ext cx="1332469" cy="1060308"/>
            </a:xfrm>
            <a:custGeom>
              <a:avLst/>
              <a:gdLst/>
              <a:ahLst/>
              <a:cxnLst/>
              <a:rect l="l" t="t" r="r" b="b"/>
              <a:pathLst>
                <a:path w="1332469" h="1060308" extrusionOk="0">
                  <a:moveTo>
                    <a:pt x="0" y="0"/>
                  </a:moveTo>
                  <a:lnTo>
                    <a:pt x="1332469" y="0"/>
                  </a:lnTo>
                  <a:lnTo>
                    <a:pt x="1332469" y="1060308"/>
                  </a:lnTo>
                  <a:lnTo>
                    <a:pt x="0" y="1060308"/>
                  </a:lnTo>
                  <a:close/>
                </a:path>
              </a:pathLst>
            </a:custGeom>
            <a:solidFill>
              <a:srgbClr val="4A7DEE">
                <a:alpha val="12549"/>
              </a:srgbClr>
            </a:solidFill>
            <a:ln>
              <a:noFill/>
            </a:ln>
          </p:spPr>
        </p:sp>
        <p:sp>
          <p:nvSpPr>
            <p:cNvPr id="367" name="Google Shape;367;p1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8" name="Google Shape;368;p13"/>
          <p:cNvGrpSpPr/>
          <p:nvPr/>
        </p:nvGrpSpPr>
        <p:grpSpPr>
          <a:xfrm>
            <a:off x="12200081" y="2518591"/>
            <a:ext cx="5059219" cy="3789072"/>
            <a:chOff x="0" y="0"/>
            <a:chExt cx="1332469" cy="997945"/>
          </a:xfrm>
        </p:grpSpPr>
        <p:sp>
          <p:nvSpPr>
            <p:cNvPr id="369" name="Google Shape;369;p13"/>
            <p:cNvSpPr/>
            <p:nvPr/>
          </p:nvSpPr>
          <p:spPr>
            <a:xfrm>
              <a:off x="0" y="0"/>
              <a:ext cx="1332469" cy="997945"/>
            </a:xfrm>
            <a:custGeom>
              <a:avLst/>
              <a:gdLst/>
              <a:ahLst/>
              <a:cxnLst/>
              <a:rect l="l" t="t" r="r" b="b"/>
              <a:pathLst>
                <a:path w="1332469" h="997945" extrusionOk="0">
                  <a:moveTo>
                    <a:pt x="0" y="0"/>
                  </a:moveTo>
                  <a:lnTo>
                    <a:pt x="1332469" y="0"/>
                  </a:lnTo>
                  <a:lnTo>
                    <a:pt x="1332469" y="997945"/>
                  </a:lnTo>
                  <a:lnTo>
                    <a:pt x="0" y="997945"/>
                  </a:lnTo>
                  <a:close/>
                </a:path>
              </a:pathLst>
            </a:custGeom>
            <a:solidFill>
              <a:srgbClr val="FDC300">
                <a:alpha val="12549"/>
              </a:srgbClr>
            </a:solidFill>
            <a:ln>
              <a:noFill/>
            </a:ln>
          </p:spPr>
        </p:sp>
        <p:sp>
          <p:nvSpPr>
            <p:cNvPr id="370" name="Google Shape;370;p1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1" name="Google Shape;371;p13"/>
          <p:cNvGrpSpPr/>
          <p:nvPr/>
        </p:nvGrpSpPr>
        <p:grpSpPr>
          <a:xfrm rot="10800000">
            <a:off x="12790716" y="5454062"/>
            <a:ext cx="4468584" cy="4468559"/>
            <a:chOff x="0" y="0"/>
            <a:chExt cx="812800" cy="812800"/>
          </a:xfrm>
        </p:grpSpPr>
        <p:sp>
          <p:nvSpPr>
            <p:cNvPr id="372" name="Google Shape;372;p13"/>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373" name="Google Shape;373;p1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4" name="Google Shape;374;p13"/>
          <p:cNvGrpSpPr/>
          <p:nvPr/>
        </p:nvGrpSpPr>
        <p:grpSpPr>
          <a:xfrm rot="10800000">
            <a:off x="12288783" y="5454062"/>
            <a:ext cx="4468584" cy="4468559"/>
            <a:chOff x="0" y="0"/>
            <a:chExt cx="812800" cy="812800"/>
          </a:xfrm>
        </p:grpSpPr>
        <p:sp>
          <p:nvSpPr>
            <p:cNvPr id="375" name="Google Shape;375;p13"/>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376" name="Google Shape;376;p1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7" name="Google Shape;377;p13"/>
          <p:cNvGrpSpPr/>
          <p:nvPr/>
        </p:nvGrpSpPr>
        <p:grpSpPr>
          <a:xfrm rot="10800000">
            <a:off x="11786876" y="5454062"/>
            <a:ext cx="4468584" cy="4468559"/>
            <a:chOff x="0" y="0"/>
            <a:chExt cx="812800" cy="812800"/>
          </a:xfrm>
        </p:grpSpPr>
        <p:sp>
          <p:nvSpPr>
            <p:cNvPr id="378" name="Google Shape;378;p13"/>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379" name="Google Shape;379;p1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80" name="Google Shape;380;p13"/>
          <p:cNvPicPr preferRelativeResize="0"/>
          <p:nvPr/>
        </p:nvPicPr>
        <p:blipFill rotWithShape="1">
          <a:blip r:embed="rId3">
            <a:alphaModFix/>
          </a:blip>
          <a:srcRect l="8595" t="12541" r="13951" b="22671"/>
          <a:stretch/>
        </p:blipFill>
        <p:spPr>
          <a:xfrm>
            <a:off x="1028700" y="1028700"/>
            <a:ext cx="1462859" cy="1223653"/>
          </a:xfrm>
          <a:prstGeom prst="rect">
            <a:avLst/>
          </a:prstGeom>
          <a:noFill/>
          <a:ln>
            <a:noFill/>
          </a:ln>
        </p:spPr>
      </p:pic>
      <p:pic>
        <p:nvPicPr>
          <p:cNvPr id="381" name="Google Shape;381;p13"/>
          <p:cNvPicPr preferRelativeResize="0"/>
          <p:nvPr/>
        </p:nvPicPr>
        <p:blipFill rotWithShape="1">
          <a:blip r:embed="rId4">
            <a:alphaModFix amt="26000"/>
          </a:blip>
          <a:srcRect/>
          <a:stretch/>
        </p:blipFill>
        <p:spPr>
          <a:xfrm>
            <a:off x="7863669" y="2469965"/>
            <a:ext cx="2560663" cy="1878886"/>
          </a:xfrm>
          <a:prstGeom prst="rect">
            <a:avLst/>
          </a:prstGeom>
          <a:noFill/>
          <a:ln>
            <a:noFill/>
          </a:ln>
        </p:spPr>
      </p:pic>
      <p:pic>
        <p:nvPicPr>
          <p:cNvPr id="382" name="Google Shape;382;p13"/>
          <p:cNvPicPr preferRelativeResize="0"/>
          <p:nvPr/>
        </p:nvPicPr>
        <p:blipFill rotWithShape="1">
          <a:blip r:embed="rId5">
            <a:alphaModFix amt="26000"/>
          </a:blip>
          <a:srcRect/>
          <a:stretch/>
        </p:blipFill>
        <p:spPr>
          <a:xfrm>
            <a:off x="2673328" y="7388291"/>
            <a:ext cx="1870406" cy="1353707"/>
          </a:xfrm>
          <a:prstGeom prst="rect">
            <a:avLst/>
          </a:prstGeom>
          <a:noFill/>
          <a:ln>
            <a:noFill/>
          </a:ln>
        </p:spPr>
      </p:pic>
      <p:sp>
        <p:nvSpPr>
          <p:cNvPr id="383" name="Google Shape;383;p13"/>
          <p:cNvSpPr txBox="1"/>
          <p:nvPr/>
        </p:nvSpPr>
        <p:spPr>
          <a:xfrm>
            <a:off x="7415213" y="1224322"/>
            <a:ext cx="3457576" cy="77559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1" i="0" u="none" strike="noStrike" cap="none" dirty="0">
                <a:solidFill>
                  <a:srgbClr val="FFFFFF"/>
                </a:solidFill>
                <a:latin typeface="Times"/>
                <a:ea typeface="Times"/>
                <a:cs typeface="Times"/>
                <a:sym typeface="Times"/>
              </a:rPr>
              <a:t>The Features</a:t>
            </a:r>
            <a:endParaRPr dirty="0"/>
          </a:p>
        </p:txBody>
      </p:sp>
      <p:sp>
        <p:nvSpPr>
          <p:cNvPr id="384" name="Google Shape;384;p13"/>
          <p:cNvSpPr txBox="1"/>
          <p:nvPr/>
        </p:nvSpPr>
        <p:spPr>
          <a:xfrm>
            <a:off x="1525425" y="3997892"/>
            <a:ext cx="4166211" cy="174109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Streamline the management of project-related expenses, including travel costs, materials, and subcontractor expenses, ensuring proper reimbursement and cost allocation.</a:t>
            </a:r>
            <a:endParaRPr/>
          </a:p>
        </p:txBody>
      </p:sp>
      <p:sp>
        <p:nvSpPr>
          <p:cNvPr id="385" name="Google Shape;385;p13"/>
          <p:cNvSpPr txBox="1"/>
          <p:nvPr/>
        </p:nvSpPr>
        <p:spPr>
          <a:xfrm>
            <a:off x="1525425" y="3392051"/>
            <a:ext cx="4166211" cy="46296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2800" b="1" i="0" u="none" strike="noStrike" cap="none" dirty="0">
                <a:solidFill>
                  <a:srgbClr val="FFFFFF"/>
                </a:solidFill>
                <a:latin typeface="Times"/>
                <a:ea typeface="Times"/>
                <a:cs typeface="Times"/>
                <a:sym typeface="Times"/>
              </a:rPr>
              <a:t>Expense Management</a:t>
            </a:r>
            <a:endParaRPr dirty="0"/>
          </a:p>
        </p:txBody>
      </p:sp>
      <p:sp>
        <p:nvSpPr>
          <p:cNvPr id="386" name="Google Shape;386;p13"/>
          <p:cNvSpPr txBox="1"/>
          <p:nvPr/>
        </p:nvSpPr>
        <p:spPr>
          <a:xfrm>
            <a:off x="7086005" y="6951016"/>
            <a:ext cx="4166211" cy="139821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Securely store and manage documents required for DCAA audits and compliance, with features like version control, access controls, and audit trails.</a:t>
            </a:r>
            <a:endParaRPr/>
          </a:p>
        </p:txBody>
      </p:sp>
      <p:sp>
        <p:nvSpPr>
          <p:cNvPr id="387" name="Google Shape;387;p13"/>
          <p:cNvSpPr txBox="1"/>
          <p:nvPr/>
        </p:nvSpPr>
        <p:spPr>
          <a:xfrm>
            <a:off x="6951083" y="6367214"/>
            <a:ext cx="4436056" cy="486928"/>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2800" b="1" i="0" u="none" strike="noStrike" cap="none" dirty="0">
                <a:solidFill>
                  <a:srgbClr val="FFFFFF"/>
                </a:solidFill>
                <a:latin typeface="Times"/>
                <a:ea typeface="Times"/>
                <a:cs typeface="Times"/>
                <a:sym typeface="Times"/>
              </a:rPr>
              <a:t>Document Management</a:t>
            </a:r>
            <a:endParaRPr dirty="0"/>
          </a:p>
        </p:txBody>
      </p:sp>
      <p:sp>
        <p:nvSpPr>
          <p:cNvPr id="388" name="Google Shape;388;p13"/>
          <p:cNvSpPr txBox="1"/>
          <p:nvPr/>
        </p:nvSpPr>
        <p:spPr>
          <a:xfrm>
            <a:off x="12646585" y="3977149"/>
            <a:ext cx="4166211" cy="139821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Automate business processes to reduce manual effort, minimize errors, and ensure consistency in complying with DCAA regulations.</a:t>
            </a:r>
            <a:endParaRPr/>
          </a:p>
        </p:txBody>
      </p:sp>
      <p:sp>
        <p:nvSpPr>
          <p:cNvPr id="389" name="Google Shape;389;p13"/>
          <p:cNvSpPr txBox="1"/>
          <p:nvPr/>
        </p:nvSpPr>
        <p:spPr>
          <a:xfrm>
            <a:off x="12646585" y="3371308"/>
            <a:ext cx="4166211" cy="462966"/>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n-US" sz="2800" b="1" i="0" u="none" strike="noStrike" cap="none" dirty="0">
                <a:solidFill>
                  <a:srgbClr val="FFFFFF"/>
                </a:solidFill>
                <a:latin typeface="Times"/>
                <a:ea typeface="Times"/>
                <a:cs typeface="Times"/>
                <a:sym typeface="Times"/>
              </a:rPr>
              <a:t>Workflow Automation</a:t>
            </a:r>
            <a:endParaRPr dirty="0"/>
          </a:p>
        </p:txBody>
      </p:sp>
      <p:pic>
        <p:nvPicPr>
          <p:cNvPr id="390" name="Google Shape;390;p13"/>
          <p:cNvPicPr preferRelativeResize="0"/>
          <p:nvPr/>
        </p:nvPicPr>
        <p:blipFill rotWithShape="1">
          <a:blip r:embed="rId6">
            <a:alphaModFix amt="26000"/>
          </a:blip>
          <a:srcRect/>
          <a:stretch/>
        </p:blipFill>
        <p:spPr>
          <a:xfrm rot="-5400000">
            <a:off x="14404921" y="7446777"/>
            <a:ext cx="1708787" cy="1236734"/>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250"/>
                                        <p:tgtEl>
                                          <p:spTgt spid="381"/>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250"/>
                                        <p:tgtEl>
                                          <p:spTgt spid="382"/>
                                        </p:tgtEl>
                                      </p:cBhvr>
                                    </p:animEffect>
                                  </p:childTnLst>
                                </p:cTn>
                              </p:par>
                              <p:par>
                                <p:cTn id="11" presetID="10" presetClass="entr" presetSubtype="0" fill="hold" nodeType="withEffect">
                                  <p:stCondLst>
                                    <p:cond delay="0"/>
                                  </p:stCondLst>
                                  <p:childTnLst>
                                    <p:set>
                                      <p:cBhvr>
                                        <p:cTn id="12" dur="1" fill="hold">
                                          <p:stCondLst>
                                            <p:cond delay="0"/>
                                          </p:stCondLst>
                                        </p:cTn>
                                        <p:tgtEl>
                                          <p:spTgt spid="390"/>
                                        </p:tgtEl>
                                        <p:attrNameLst>
                                          <p:attrName>style.visibility</p:attrName>
                                        </p:attrNameLst>
                                      </p:cBhvr>
                                      <p:to>
                                        <p:strVal val="visible"/>
                                      </p:to>
                                    </p:set>
                                    <p:animEffect transition="in" filter="fade">
                                      <p:cBhvr>
                                        <p:cTn id="13" dur="25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14"/>
          <p:cNvPicPr preferRelativeResize="0"/>
          <p:nvPr/>
        </p:nvPicPr>
        <p:blipFill rotWithShape="1">
          <a:blip r:embed="rId3">
            <a:alphaModFix/>
          </a:blip>
          <a:srcRect/>
          <a:stretch/>
        </p:blipFill>
        <p:spPr>
          <a:xfrm>
            <a:off x="11180411" y="-781812"/>
            <a:ext cx="7315200" cy="3621024"/>
          </a:xfrm>
          <a:prstGeom prst="rect">
            <a:avLst/>
          </a:prstGeom>
          <a:noFill/>
          <a:ln>
            <a:noFill/>
          </a:ln>
        </p:spPr>
      </p:pic>
      <p:grpSp>
        <p:nvGrpSpPr>
          <p:cNvPr id="396" name="Google Shape;396;p14"/>
          <p:cNvGrpSpPr/>
          <p:nvPr/>
        </p:nvGrpSpPr>
        <p:grpSpPr>
          <a:xfrm rot="10800000">
            <a:off x="12790716" y="5454062"/>
            <a:ext cx="4468584" cy="4468559"/>
            <a:chOff x="0" y="0"/>
            <a:chExt cx="812800" cy="812800"/>
          </a:xfrm>
        </p:grpSpPr>
        <p:sp>
          <p:nvSpPr>
            <p:cNvPr id="397" name="Google Shape;397;p14"/>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398" name="Google Shape;398;p14"/>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99" name="Google Shape;399;p14"/>
          <p:cNvGrpSpPr/>
          <p:nvPr/>
        </p:nvGrpSpPr>
        <p:grpSpPr>
          <a:xfrm rot="10800000">
            <a:off x="12288783" y="5454062"/>
            <a:ext cx="4468584" cy="4468559"/>
            <a:chOff x="0" y="0"/>
            <a:chExt cx="812800" cy="812800"/>
          </a:xfrm>
        </p:grpSpPr>
        <p:sp>
          <p:nvSpPr>
            <p:cNvPr id="400" name="Google Shape;400;p14"/>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401" name="Google Shape;401;p14"/>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02" name="Google Shape;402;p14"/>
          <p:cNvGrpSpPr/>
          <p:nvPr/>
        </p:nvGrpSpPr>
        <p:grpSpPr>
          <a:xfrm rot="10800000">
            <a:off x="11786876" y="5454062"/>
            <a:ext cx="4468584" cy="4468559"/>
            <a:chOff x="0" y="0"/>
            <a:chExt cx="812800" cy="812800"/>
          </a:xfrm>
        </p:grpSpPr>
        <p:sp>
          <p:nvSpPr>
            <p:cNvPr id="403" name="Google Shape;403;p14"/>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404" name="Google Shape;404;p14"/>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05" name="Google Shape;405;p14"/>
          <p:cNvPicPr preferRelativeResize="0"/>
          <p:nvPr/>
        </p:nvPicPr>
        <p:blipFill rotWithShape="1">
          <a:blip r:embed="rId4">
            <a:alphaModFix/>
          </a:blip>
          <a:srcRect l="8595" t="12541" r="13951" b="22671"/>
          <a:stretch/>
        </p:blipFill>
        <p:spPr>
          <a:xfrm>
            <a:off x="1028700" y="1028700"/>
            <a:ext cx="1462859" cy="1223653"/>
          </a:xfrm>
          <a:prstGeom prst="rect">
            <a:avLst/>
          </a:prstGeom>
          <a:noFill/>
          <a:ln>
            <a:noFill/>
          </a:ln>
        </p:spPr>
      </p:pic>
      <p:pic>
        <p:nvPicPr>
          <p:cNvPr id="406" name="Google Shape;406;p14"/>
          <p:cNvPicPr preferRelativeResize="0"/>
          <p:nvPr/>
        </p:nvPicPr>
        <p:blipFill rotWithShape="1">
          <a:blip r:embed="rId5">
            <a:alphaModFix/>
          </a:blip>
          <a:srcRect/>
          <a:stretch/>
        </p:blipFill>
        <p:spPr>
          <a:xfrm>
            <a:off x="-803440" y="3541211"/>
            <a:ext cx="3664279" cy="3204579"/>
          </a:xfrm>
          <a:prstGeom prst="rect">
            <a:avLst/>
          </a:prstGeom>
          <a:noFill/>
          <a:ln>
            <a:noFill/>
          </a:ln>
        </p:spPr>
      </p:pic>
      <p:sp>
        <p:nvSpPr>
          <p:cNvPr id="407" name="Google Shape;407;p14"/>
          <p:cNvSpPr txBox="1"/>
          <p:nvPr/>
        </p:nvSpPr>
        <p:spPr>
          <a:xfrm>
            <a:off x="5432653" y="5000625"/>
            <a:ext cx="11324714" cy="589072"/>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600" b="0" i="0" u="none" strike="noStrike" cap="none" dirty="0">
                <a:solidFill>
                  <a:srgbClr val="4A7DEE"/>
                </a:solidFill>
                <a:latin typeface="Times New Roman"/>
                <a:ea typeface="Times New Roman"/>
                <a:cs typeface="Times New Roman"/>
                <a:sym typeface="Times New Roman"/>
              </a:rPr>
              <a:t>Why NetSuite + DCAA-On-Demand Is The Best Choice?​</a:t>
            </a:r>
            <a:endParaRPr dirty="0"/>
          </a:p>
        </p:txBody>
      </p:sp>
      <p:sp>
        <p:nvSpPr>
          <p:cNvPr id="408" name="Google Shape;408;p14"/>
          <p:cNvSpPr txBox="1"/>
          <p:nvPr/>
        </p:nvSpPr>
        <p:spPr>
          <a:xfrm>
            <a:off x="3714749" y="5920097"/>
            <a:ext cx="13042617" cy="1846659"/>
          </a:xfrm>
          <a:prstGeom prst="rect">
            <a:avLst/>
          </a:prstGeom>
          <a:noFill/>
          <a:ln>
            <a:noFill/>
          </a:ln>
        </p:spPr>
        <p:txBody>
          <a:bodyPr spcFirstLastPara="1" wrap="square" lIns="0" tIns="0" rIns="0" bIns="0" anchor="t" anchorCtr="0">
            <a:spAutoFit/>
          </a:bodyPr>
          <a:lstStyle/>
          <a:p>
            <a:pPr marL="0" marR="0" lvl="0" indent="0" algn="r" rtl="0">
              <a:lnSpc>
                <a:spcPct val="150000"/>
              </a:lnSpc>
              <a:spcBef>
                <a:spcPts val="0"/>
              </a:spcBef>
              <a:spcAft>
                <a:spcPts val="0"/>
              </a:spcAft>
              <a:buNone/>
            </a:pPr>
            <a:r>
              <a:rPr lang="en-US" sz="2000" b="0" i="0" u="none" strike="noStrike" cap="none" dirty="0">
                <a:solidFill>
                  <a:srgbClr val="000000"/>
                </a:solidFill>
                <a:latin typeface="Times New Roman"/>
                <a:ea typeface="Times New Roman"/>
                <a:cs typeface="Times New Roman"/>
                <a:sym typeface="Times New Roman"/>
              </a:rPr>
              <a:t>When it comes to managing government contracts, there is no room for compromise. That's why DCAA-on-Demand stands out as the unrivaled cloud-based solution exclusively designed for Government Contractors. Developed by industry experts who understand the intricate nuances of government business, this unified platform delivers unmatched capabilities explicitly customized to your needs.</a:t>
            </a:r>
            <a:endParaRPr dirty="0"/>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250"/>
                                        <p:tgtEl>
                                          <p:spTgt spid="407"/>
                                        </p:tgtEl>
                                      </p:cBhvr>
                                    </p:animEffect>
                                  </p:childTnLst>
                                </p:cTn>
                              </p:par>
                              <p:par>
                                <p:cTn id="8" presetID="10" presetClass="entr" presetSubtype="0" fill="hold"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250"/>
                                        <p:tgtEl>
                                          <p:spTgt spid="408"/>
                                        </p:tgtEl>
                                      </p:cBhvr>
                                    </p:animEffect>
                                  </p:childTnLst>
                                </p:cTn>
                              </p:par>
                              <p:par>
                                <p:cTn id="11" presetID="10" presetClass="entr" presetSubtype="0" fill="hold" nodeType="withEffect">
                                  <p:stCondLst>
                                    <p:cond delay="0"/>
                                  </p:stCondLst>
                                  <p:childTnLst>
                                    <p:set>
                                      <p:cBhvr>
                                        <p:cTn id="12" dur="1" fill="hold">
                                          <p:stCondLst>
                                            <p:cond delay="0"/>
                                          </p:stCondLst>
                                        </p:cTn>
                                        <p:tgtEl>
                                          <p:spTgt spid="406"/>
                                        </p:tgtEl>
                                        <p:attrNameLst>
                                          <p:attrName>style.visibility</p:attrName>
                                        </p:attrNameLst>
                                      </p:cBhvr>
                                      <p:to>
                                        <p:strVal val="visible"/>
                                      </p:to>
                                    </p:set>
                                    <p:animEffect transition="in" filter="fade">
                                      <p:cBhvr>
                                        <p:cTn id="13" dur="25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12"/>
        <p:cNvGrpSpPr/>
        <p:nvPr/>
      </p:nvGrpSpPr>
      <p:grpSpPr>
        <a:xfrm>
          <a:off x="0" y="0"/>
          <a:ext cx="0" cy="0"/>
          <a:chOff x="0" y="0"/>
          <a:chExt cx="0" cy="0"/>
        </a:xfrm>
      </p:grpSpPr>
      <p:pic>
        <p:nvPicPr>
          <p:cNvPr id="413" name="Google Shape;413;p15"/>
          <p:cNvPicPr preferRelativeResize="0"/>
          <p:nvPr/>
        </p:nvPicPr>
        <p:blipFill rotWithShape="1">
          <a:blip r:embed="rId3">
            <a:alphaModFix/>
          </a:blip>
          <a:srcRect/>
          <a:stretch/>
        </p:blipFill>
        <p:spPr>
          <a:xfrm>
            <a:off x="11180411" y="-781812"/>
            <a:ext cx="7315200" cy="3621024"/>
          </a:xfrm>
          <a:prstGeom prst="rect">
            <a:avLst/>
          </a:prstGeom>
          <a:noFill/>
          <a:ln>
            <a:noFill/>
          </a:ln>
        </p:spPr>
      </p:pic>
      <p:grpSp>
        <p:nvGrpSpPr>
          <p:cNvPr id="414" name="Google Shape;414;p15"/>
          <p:cNvGrpSpPr/>
          <p:nvPr/>
        </p:nvGrpSpPr>
        <p:grpSpPr>
          <a:xfrm rot="10800000">
            <a:off x="12790716" y="5454062"/>
            <a:ext cx="4468584" cy="4468559"/>
            <a:chOff x="0" y="0"/>
            <a:chExt cx="812800" cy="812800"/>
          </a:xfrm>
        </p:grpSpPr>
        <p:sp>
          <p:nvSpPr>
            <p:cNvPr id="415" name="Google Shape;415;p15"/>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416" name="Google Shape;416;p15"/>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7" name="Google Shape;417;p15"/>
          <p:cNvGrpSpPr/>
          <p:nvPr/>
        </p:nvGrpSpPr>
        <p:grpSpPr>
          <a:xfrm rot="10800000">
            <a:off x="12288783" y="5454062"/>
            <a:ext cx="4468584" cy="4468559"/>
            <a:chOff x="0" y="0"/>
            <a:chExt cx="812800" cy="812800"/>
          </a:xfrm>
        </p:grpSpPr>
        <p:sp>
          <p:nvSpPr>
            <p:cNvPr id="418" name="Google Shape;418;p15"/>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419" name="Google Shape;419;p15"/>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0" name="Google Shape;420;p15"/>
          <p:cNvGrpSpPr/>
          <p:nvPr/>
        </p:nvGrpSpPr>
        <p:grpSpPr>
          <a:xfrm rot="10800000">
            <a:off x="11786876" y="5454062"/>
            <a:ext cx="4468584" cy="4468559"/>
            <a:chOff x="0" y="0"/>
            <a:chExt cx="812800" cy="812800"/>
          </a:xfrm>
        </p:grpSpPr>
        <p:sp>
          <p:nvSpPr>
            <p:cNvPr id="421" name="Google Shape;421;p15"/>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422" name="Google Shape;422;p15"/>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23" name="Google Shape;423;p15"/>
          <p:cNvPicPr preferRelativeResize="0"/>
          <p:nvPr/>
        </p:nvPicPr>
        <p:blipFill rotWithShape="1">
          <a:blip r:embed="rId4">
            <a:alphaModFix/>
          </a:blip>
          <a:srcRect l="8595" t="12541" r="13951" b="22671"/>
          <a:stretch/>
        </p:blipFill>
        <p:spPr>
          <a:xfrm>
            <a:off x="1028700" y="1028700"/>
            <a:ext cx="1462859" cy="1223653"/>
          </a:xfrm>
          <a:prstGeom prst="rect">
            <a:avLst/>
          </a:prstGeom>
          <a:noFill/>
          <a:ln>
            <a:noFill/>
          </a:ln>
        </p:spPr>
      </p:pic>
      <p:pic>
        <p:nvPicPr>
          <p:cNvPr id="424" name="Google Shape;424;p15"/>
          <p:cNvPicPr preferRelativeResize="0"/>
          <p:nvPr/>
        </p:nvPicPr>
        <p:blipFill rotWithShape="1">
          <a:blip r:embed="rId5">
            <a:alphaModFix/>
          </a:blip>
          <a:srcRect/>
          <a:stretch/>
        </p:blipFill>
        <p:spPr>
          <a:xfrm>
            <a:off x="0" y="6172200"/>
            <a:ext cx="4166886" cy="4114800"/>
          </a:xfrm>
          <a:prstGeom prst="rect">
            <a:avLst/>
          </a:prstGeom>
          <a:noFill/>
          <a:ln>
            <a:noFill/>
          </a:ln>
        </p:spPr>
      </p:pic>
      <p:pic>
        <p:nvPicPr>
          <p:cNvPr id="425" name="Google Shape;425;p15"/>
          <p:cNvPicPr preferRelativeResize="0"/>
          <p:nvPr/>
        </p:nvPicPr>
        <p:blipFill rotWithShape="1">
          <a:blip r:embed="rId6">
            <a:alphaModFix/>
          </a:blip>
          <a:srcRect/>
          <a:stretch/>
        </p:blipFill>
        <p:spPr>
          <a:xfrm>
            <a:off x="14838011" y="5888625"/>
            <a:ext cx="2796620" cy="3191578"/>
          </a:xfrm>
          <a:prstGeom prst="rect">
            <a:avLst/>
          </a:prstGeom>
          <a:noFill/>
          <a:ln>
            <a:noFill/>
          </a:ln>
        </p:spPr>
      </p:pic>
      <p:sp>
        <p:nvSpPr>
          <p:cNvPr id="426" name="Google Shape;426;p15"/>
          <p:cNvSpPr txBox="1"/>
          <p:nvPr/>
        </p:nvSpPr>
        <p:spPr>
          <a:xfrm>
            <a:off x="5411924" y="2696337"/>
            <a:ext cx="6299581" cy="68953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0" i="0" u="none" strike="noStrike" cap="none" dirty="0">
                <a:solidFill>
                  <a:srgbClr val="4A7DEE"/>
                </a:solidFill>
                <a:latin typeface="Times New Roman"/>
                <a:ea typeface="Times New Roman"/>
                <a:cs typeface="Times New Roman"/>
                <a:sym typeface="Times New Roman"/>
              </a:rPr>
              <a:t>Igniting Success</a:t>
            </a:r>
            <a:endParaRPr dirty="0"/>
          </a:p>
        </p:txBody>
      </p:sp>
      <p:sp>
        <p:nvSpPr>
          <p:cNvPr id="427" name="Google Shape;427;p15"/>
          <p:cNvSpPr txBox="1"/>
          <p:nvPr/>
        </p:nvSpPr>
        <p:spPr>
          <a:xfrm>
            <a:off x="2314892" y="3799977"/>
            <a:ext cx="13205924" cy="155219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Folio3 revolutionizes government contracting with real-time financial data, budgeting capabilities, and futuristic forecasting. Contractors gain unparalleled visibility, drive efficiency, and make informed decisions. NetSuite empowers contractors to mitigate risks, control costs, ensure compliance, and gain a competitive edge. Experience the transformative power of NetSuite for government contractors.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Google Shape;432;p16"/>
          <p:cNvGrpSpPr/>
          <p:nvPr/>
        </p:nvGrpSpPr>
        <p:grpSpPr>
          <a:xfrm rot="10800000">
            <a:off x="12790716" y="5454062"/>
            <a:ext cx="4468584" cy="4468559"/>
            <a:chOff x="0" y="0"/>
            <a:chExt cx="812800" cy="812800"/>
          </a:xfrm>
        </p:grpSpPr>
        <p:sp>
          <p:nvSpPr>
            <p:cNvPr id="433" name="Google Shape;433;p16"/>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434" name="Google Shape;434;p1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5" name="Google Shape;435;p16"/>
          <p:cNvGrpSpPr/>
          <p:nvPr/>
        </p:nvGrpSpPr>
        <p:grpSpPr>
          <a:xfrm rot="10800000">
            <a:off x="12288783" y="5454062"/>
            <a:ext cx="4468584" cy="4468559"/>
            <a:chOff x="0" y="0"/>
            <a:chExt cx="812800" cy="812800"/>
          </a:xfrm>
        </p:grpSpPr>
        <p:sp>
          <p:nvSpPr>
            <p:cNvPr id="436" name="Google Shape;436;p16"/>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437" name="Google Shape;437;p1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8" name="Google Shape;438;p16"/>
          <p:cNvGrpSpPr/>
          <p:nvPr/>
        </p:nvGrpSpPr>
        <p:grpSpPr>
          <a:xfrm rot="10800000">
            <a:off x="11786876" y="5454062"/>
            <a:ext cx="4468584" cy="4468559"/>
            <a:chOff x="0" y="0"/>
            <a:chExt cx="812800" cy="812800"/>
          </a:xfrm>
        </p:grpSpPr>
        <p:sp>
          <p:nvSpPr>
            <p:cNvPr id="439" name="Google Shape;439;p16"/>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440" name="Google Shape;440;p1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41" name="Google Shape;441;p16"/>
          <p:cNvPicPr preferRelativeResize="0"/>
          <p:nvPr/>
        </p:nvPicPr>
        <p:blipFill rotWithShape="1">
          <a:blip r:embed="rId3">
            <a:alphaModFix/>
          </a:blip>
          <a:srcRect l="8595" t="12541" r="13951" b="22671"/>
          <a:stretch/>
        </p:blipFill>
        <p:spPr>
          <a:xfrm>
            <a:off x="1028700" y="1028700"/>
            <a:ext cx="1462859" cy="1223653"/>
          </a:xfrm>
          <a:prstGeom prst="rect">
            <a:avLst/>
          </a:prstGeom>
          <a:noFill/>
          <a:ln>
            <a:noFill/>
          </a:ln>
        </p:spPr>
      </p:pic>
      <p:pic>
        <p:nvPicPr>
          <p:cNvPr id="442" name="Google Shape;442;p16"/>
          <p:cNvPicPr preferRelativeResize="0"/>
          <p:nvPr/>
        </p:nvPicPr>
        <p:blipFill rotWithShape="1">
          <a:blip r:embed="rId4">
            <a:alphaModFix/>
          </a:blip>
          <a:srcRect/>
          <a:stretch/>
        </p:blipFill>
        <p:spPr>
          <a:xfrm>
            <a:off x="1762596" y="4449665"/>
            <a:ext cx="803278" cy="803278"/>
          </a:xfrm>
          <a:prstGeom prst="rect">
            <a:avLst/>
          </a:prstGeom>
          <a:noFill/>
          <a:ln>
            <a:noFill/>
          </a:ln>
        </p:spPr>
      </p:pic>
      <p:pic>
        <p:nvPicPr>
          <p:cNvPr id="443" name="Google Shape;443;p16"/>
          <p:cNvPicPr preferRelativeResize="0"/>
          <p:nvPr/>
        </p:nvPicPr>
        <p:blipFill rotWithShape="1">
          <a:blip r:embed="rId5">
            <a:alphaModFix/>
          </a:blip>
          <a:srcRect/>
          <a:stretch/>
        </p:blipFill>
        <p:spPr>
          <a:xfrm>
            <a:off x="1760129" y="3498574"/>
            <a:ext cx="805745" cy="805745"/>
          </a:xfrm>
          <a:prstGeom prst="rect">
            <a:avLst/>
          </a:prstGeom>
          <a:noFill/>
          <a:ln>
            <a:noFill/>
          </a:ln>
        </p:spPr>
      </p:pic>
      <p:pic>
        <p:nvPicPr>
          <p:cNvPr id="444" name="Google Shape;444;p16"/>
          <p:cNvPicPr preferRelativeResize="0"/>
          <p:nvPr/>
        </p:nvPicPr>
        <p:blipFill rotWithShape="1">
          <a:blip r:embed="rId6">
            <a:alphaModFix/>
          </a:blip>
          <a:srcRect/>
          <a:stretch/>
        </p:blipFill>
        <p:spPr>
          <a:xfrm>
            <a:off x="1765063" y="5398289"/>
            <a:ext cx="803278" cy="803278"/>
          </a:xfrm>
          <a:prstGeom prst="rect">
            <a:avLst/>
          </a:prstGeom>
          <a:noFill/>
          <a:ln>
            <a:noFill/>
          </a:ln>
        </p:spPr>
      </p:pic>
      <p:sp>
        <p:nvSpPr>
          <p:cNvPr id="445" name="Google Shape;445;p16"/>
          <p:cNvSpPr txBox="1"/>
          <p:nvPr/>
        </p:nvSpPr>
        <p:spPr>
          <a:xfrm>
            <a:off x="3222988" y="3580685"/>
            <a:ext cx="6810163" cy="593898"/>
          </a:xfrm>
          <a:prstGeom prst="rect">
            <a:avLst/>
          </a:prstGeom>
          <a:noFill/>
          <a:ln>
            <a:noFill/>
          </a:ln>
        </p:spPr>
        <p:txBody>
          <a:bodyPr spcFirstLastPara="1" wrap="square" lIns="0" tIns="0" rIns="0" bIns="0" anchor="t" anchorCtr="0">
            <a:spAutoFit/>
          </a:bodyPr>
          <a:lstStyle/>
          <a:p>
            <a:pPr marL="0" marR="0" lvl="0" indent="0" algn="just" rtl="0">
              <a:lnSpc>
                <a:spcPct val="112972"/>
              </a:lnSpc>
              <a:spcBef>
                <a:spcPts val="0"/>
              </a:spcBef>
              <a:spcAft>
                <a:spcPts val="0"/>
              </a:spcAft>
              <a:buNone/>
            </a:pPr>
            <a:r>
              <a:rPr lang="en-US" sz="3600" b="1" i="0" u="none" strike="noStrike" cap="none">
                <a:solidFill>
                  <a:srgbClr val="002F54"/>
                </a:solidFill>
                <a:latin typeface="Times"/>
                <a:ea typeface="Times"/>
                <a:cs typeface="Times"/>
                <a:sym typeface="Times"/>
              </a:rPr>
              <a:t> +1 (408) 365-4638</a:t>
            </a:r>
            <a:endParaRPr/>
          </a:p>
        </p:txBody>
      </p:sp>
      <p:sp>
        <p:nvSpPr>
          <p:cNvPr id="446" name="Google Shape;446;p16"/>
          <p:cNvSpPr txBox="1"/>
          <p:nvPr/>
        </p:nvSpPr>
        <p:spPr>
          <a:xfrm>
            <a:off x="3222988" y="4530542"/>
            <a:ext cx="6810163" cy="593898"/>
          </a:xfrm>
          <a:prstGeom prst="rect">
            <a:avLst/>
          </a:prstGeom>
          <a:noFill/>
          <a:ln>
            <a:noFill/>
          </a:ln>
        </p:spPr>
        <p:txBody>
          <a:bodyPr spcFirstLastPara="1" wrap="square" lIns="0" tIns="0" rIns="0" bIns="0" anchor="t" anchorCtr="0">
            <a:spAutoFit/>
          </a:bodyPr>
          <a:lstStyle/>
          <a:p>
            <a:pPr marL="0" marR="0" lvl="0" indent="0" algn="just" rtl="0">
              <a:lnSpc>
                <a:spcPct val="112972"/>
              </a:lnSpc>
              <a:spcBef>
                <a:spcPts val="0"/>
              </a:spcBef>
              <a:spcAft>
                <a:spcPts val="0"/>
              </a:spcAft>
              <a:buNone/>
            </a:pPr>
            <a:r>
              <a:rPr lang="en-US" sz="3600" b="1" i="0" u="none" strike="noStrike" cap="none">
                <a:solidFill>
                  <a:srgbClr val="002F54"/>
                </a:solidFill>
                <a:latin typeface="Times"/>
                <a:ea typeface="Times"/>
                <a:cs typeface="Times"/>
                <a:sym typeface="Times"/>
              </a:rPr>
              <a:t>netsuite.sales@folio3.com</a:t>
            </a:r>
            <a:endParaRPr/>
          </a:p>
        </p:txBody>
      </p:sp>
      <p:sp>
        <p:nvSpPr>
          <p:cNvPr id="447" name="Google Shape;447;p16"/>
          <p:cNvSpPr txBox="1"/>
          <p:nvPr/>
        </p:nvSpPr>
        <p:spPr>
          <a:xfrm>
            <a:off x="3222988" y="5479167"/>
            <a:ext cx="6810163" cy="593898"/>
          </a:xfrm>
          <a:prstGeom prst="rect">
            <a:avLst/>
          </a:prstGeom>
          <a:noFill/>
          <a:ln>
            <a:noFill/>
          </a:ln>
        </p:spPr>
        <p:txBody>
          <a:bodyPr spcFirstLastPara="1" wrap="square" lIns="0" tIns="0" rIns="0" bIns="0" anchor="t" anchorCtr="0">
            <a:spAutoFit/>
          </a:bodyPr>
          <a:lstStyle/>
          <a:p>
            <a:pPr marL="0" marR="0" lvl="0" indent="0" algn="just" rtl="0">
              <a:lnSpc>
                <a:spcPct val="112972"/>
              </a:lnSpc>
              <a:spcBef>
                <a:spcPts val="0"/>
              </a:spcBef>
              <a:spcAft>
                <a:spcPts val="0"/>
              </a:spcAft>
              <a:buNone/>
            </a:pPr>
            <a:r>
              <a:rPr lang="en-US" sz="3600" b="1" i="0" u="none" strike="noStrike" cap="none">
                <a:solidFill>
                  <a:srgbClr val="002F54"/>
                </a:solidFill>
                <a:latin typeface="Times"/>
                <a:ea typeface="Times"/>
                <a:cs typeface="Times"/>
                <a:sym typeface="Times"/>
              </a:rPr>
              <a:t>netsuite.folio3.com</a:t>
            </a:r>
            <a:endParaRPr/>
          </a:p>
        </p:txBody>
      </p:sp>
      <p:grpSp>
        <p:nvGrpSpPr>
          <p:cNvPr id="448" name="Google Shape;448;p16"/>
          <p:cNvGrpSpPr/>
          <p:nvPr/>
        </p:nvGrpSpPr>
        <p:grpSpPr>
          <a:xfrm>
            <a:off x="5340958" y="0"/>
            <a:ext cx="12947046" cy="3086096"/>
            <a:chOff x="0" y="0"/>
            <a:chExt cx="3409921" cy="812800"/>
          </a:xfrm>
        </p:grpSpPr>
        <p:sp>
          <p:nvSpPr>
            <p:cNvPr id="449" name="Google Shape;449;p16"/>
            <p:cNvSpPr/>
            <p:nvPr/>
          </p:nvSpPr>
          <p:spPr>
            <a:xfrm>
              <a:off x="0" y="0"/>
              <a:ext cx="3409921" cy="269808"/>
            </a:xfrm>
            <a:custGeom>
              <a:avLst/>
              <a:gdLst/>
              <a:ahLst/>
              <a:cxnLst/>
              <a:rect l="l" t="t" r="r" b="b"/>
              <a:pathLst>
                <a:path w="3409921" h="269808" extrusionOk="0">
                  <a:moveTo>
                    <a:pt x="0" y="0"/>
                  </a:moveTo>
                  <a:lnTo>
                    <a:pt x="3409921" y="0"/>
                  </a:lnTo>
                  <a:lnTo>
                    <a:pt x="3409921" y="269808"/>
                  </a:lnTo>
                  <a:lnTo>
                    <a:pt x="0" y="269808"/>
                  </a:lnTo>
                  <a:close/>
                </a:path>
              </a:pathLst>
            </a:custGeom>
            <a:solidFill>
              <a:srgbClr val="4A7DEE"/>
            </a:solidFill>
            <a:ln>
              <a:noFill/>
            </a:ln>
          </p:spPr>
        </p:sp>
        <p:sp>
          <p:nvSpPr>
            <p:cNvPr id="450" name="Google Shape;450;p1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51" name="Google Shape;451;p16"/>
          <p:cNvPicPr preferRelativeResize="0"/>
          <p:nvPr/>
        </p:nvPicPr>
        <p:blipFill rotWithShape="1">
          <a:blip r:embed="rId7">
            <a:alphaModFix/>
          </a:blip>
          <a:srcRect/>
          <a:stretch/>
        </p:blipFill>
        <p:spPr>
          <a:xfrm rot="10800000">
            <a:off x="0" y="7447788"/>
            <a:ext cx="7315200" cy="3621024"/>
          </a:xfrm>
          <a:prstGeom prst="rect">
            <a:avLst/>
          </a:prstGeom>
          <a:noFill/>
          <a:ln>
            <a:noFill/>
          </a:ln>
        </p:spPr>
      </p:pic>
      <p:sp>
        <p:nvSpPr>
          <p:cNvPr id="452" name="Google Shape;452;p16"/>
          <p:cNvSpPr txBox="1"/>
          <p:nvPr/>
        </p:nvSpPr>
        <p:spPr>
          <a:xfrm>
            <a:off x="10033151" y="3877634"/>
            <a:ext cx="5457674" cy="18445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ED2938"/>
                </a:solidFill>
                <a:latin typeface="Times"/>
                <a:ea typeface="Times"/>
                <a:cs typeface="Times"/>
                <a:sym typeface="Times"/>
              </a:rPr>
              <a:t>Get In Touch Today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17"/>
          <p:cNvPicPr preferRelativeResize="0"/>
          <p:nvPr/>
        </p:nvPicPr>
        <p:blipFill rotWithShape="1">
          <a:blip r:embed="rId3">
            <a:alphaModFix/>
          </a:blip>
          <a:srcRect t="7812" b="7811"/>
          <a:stretch/>
        </p:blipFill>
        <p:spPr>
          <a:xfrm>
            <a:off x="0" y="0"/>
            <a:ext cx="18288000" cy="10287000"/>
          </a:xfrm>
          <a:prstGeom prst="rect">
            <a:avLst/>
          </a:prstGeom>
          <a:noFill/>
          <a:ln>
            <a:noFill/>
          </a:ln>
        </p:spPr>
      </p:pic>
      <p:sp>
        <p:nvSpPr>
          <p:cNvPr id="458" name="Google Shape;458;p17"/>
          <p:cNvSpPr/>
          <p:nvPr/>
        </p:nvSpPr>
        <p:spPr>
          <a:xfrm>
            <a:off x="7846489" y="-154511"/>
            <a:ext cx="10596021" cy="10596021"/>
          </a:xfrm>
          <a:custGeom>
            <a:avLst/>
            <a:gdLst/>
            <a:ahLst/>
            <a:cxnLst/>
            <a:rect l="l" t="t" r="r" b="b"/>
            <a:pathLst>
              <a:path w="6540754" h="6540754" extrusionOk="0">
                <a:moveTo>
                  <a:pt x="6540754" y="0"/>
                </a:moveTo>
                <a:lnTo>
                  <a:pt x="0" y="6540754"/>
                </a:lnTo>
                <a:lnTo>
                  <a:pt x="6540754" y="6540754"/>
                </a:lnTo>
                <a:close/>
              </a:path>
            </a:pathLst>
          </a:custGeom>
          <a:blipFill rotWithShape="1">
            <a:blip r:embed="rId4">
              <a:alphaModFix/>
            </a:blip>
            <a:stretch>
              <a:fillRect l="-24973" r="-24973"/>
            </a:stretch>
          </a:blipFill>
          <a:ln>
            <a:noFill/>
          </a:ln>
        </p:spPr>
      </p:sp>
      <p:pic>
        <p:nvPicPr>
          <p:cNvPr id="459" name="Google Shape;459;p17"/>
          <p:cNvPicPr preferRelativeResize="0"/>
          <p:nvPr/>
        </p:nvPicPr>
        <p:blipFill rotWithShape="1">
          <a:blip r:embed="rId5">
            <a:alphaModFix/>
          </a:blip>
          <a:srcRect/>
          <a:stretch/>
        </p:blipFill>
        <p:spPr>
          <a:xfrm>
            <a:off x="11180411" y="-781812"/>
            <a:ext cx="7315200" cy="3621024"/>
          </a:xfrm>
          <a:prstGeom prst="rect">
            <a:avLst/>
          </a:prstGeom>
          <a:noFill/>
          <a:ln>
            <a:noFill/>
          </a:ln>
        </p:spPr>
      </p:pic>
      <p:pic>
        <p:nvPicPr>
          <p:cNvPr id="460" name="Google Shape;460;p17"/>
          <p:cNvPicPr preferRelativeResize="0"/>
          <p:nvPr/>
        </p:nvPicPr>
        <p:blipFill rotWithShape="1">
          <a:blip r:embed="rId5">
            <a:alphaModFix/>
          </a:blip>
          <a:srcRect/>
          <a:stretch/>
        </p:blipFill>
        <p:spPr>
          <a:xfrm rot="10800000">
            <a:off x="0" y="7827835"/>
            <a:ext cx="6234029" cy="3085845"/>
          </a:xfrm>
          <a:prstGeom prst="rect">
            <a:avLst/>
          </a:prstGeom>
          <a:noFill/>
          <a:ln>
            <a:noFill/>
          </a:ln>
        </p:spPr>
      </p:pic>
      <p:sp>
        <p:nvSpPr>
          <p:cNvPr id="461" name="Google Shape;461;p17"/>
          <p:cNvSpPr txBox="1"/>
          <p:nvPr/>
        </p:nvSpPr>
        <p:spPr>
          <a:xfrm>
            <a:off x="1028700" y="1050620"/>
            <a:ext cx="9074170" cy="2276757"/>
          </a:xfrm>
          <a:prstGeom prst="rect">
            <a:avLst/>
          </a:prstGeom>
          <a:noFill/>
          <a:ln>
            <a:noFill/>
          </a:ln>
        </p:spPr>
        <p:txBody>
          <a:bodyPr spcFirstLastPara="1" wrap="square" lIns="0" tIns="0" rIns="0" bIns="0" anchor="t" anchorCtr="0">
            <a:spAutoFit/>
          </a:bodyPr>
          <a:lstStyle/>
          <a:p>
            <a:pPr marL="0" marR="0" lvl="0" indent="0" algn="l" rtl="0">
              <a:lnSpc>
                <a:spcPct val="139998"/>
              </a:lnSpc>
              <a:spcBef>
                <a:spcPts val="0"/>
              </a:spcBef>
              <a:spcAft>
                <a:spcPts val="0"/>
              </a:spcAft>
              <a:buNone/>
            </a:pPr>
            <a:r>
              <a:rPr lang="en-US" sz="11988" b="1" i="0" u="none" strike="noStrike" cap="none">
                <a:solidFill>
                  <a:srgbClr val="4A7DEE"/>
                </a:solidFill>
                <a:latin typeface="Times"/>
                <a:ea typeface="Times"/>
                <a:cs typeface="Times"/>
                <a:sym typeface="Times"/>
              </a:rPr>
              <a:t>THANK</a:t>
            </a:r>
            <a:endParaRPr/>
          </a:p>
        </p:txBody>
      </p:sp>
      <p:sp>
        <p:nvSpPr>
          <p:cNvPr id="462" name="Google Shape;462;p17"/>
          <p:cNvSpPr txBox="1"/>
          <p:nvPr/>
        </p:nvSpPr>
        <p:spPr>
          <a:xfrm>
            <a:off x="1028700" y="2866743"/>
            <a:ext cx="9074170" cy="2276757"/>
          </a:xfrm>
          <a:prstGeom prst="rect">
            <a:avLst/>
          </a:prstGeom>
          <a:noFill/>
          <a:ln>
            <a:noFill/>
          </a:ln>
        </p:spPr>
        <p:txBody>
          <a:bodyPr spcFirstLastPara="1" wrap="square" lIns="0" tIns="0" rIns="0" bIns="0" anchor="t" anchorCtr="0">
            <a:spAutoFit/>
          </a:bodyPr>
          <a:lstStyle/>
          <a:p>
            <a:pPr marL="0" marR="0" lvl="0" indent="0" algn="l" rtl="0">
              <a:lnSpc>
                <a:spcPct val="139998"/>
              </a:lnSpc>
              <a:spcBef>
                <a:spcPts val="0"/>
              </a:spcBef>
              <a:spcAft>
                <a:spcPts val="0"/>
              </a:spcAft>
              <a:buNone/>
            </a:pPr>
            <a:r>
              <a:rPr lang="en-US" sz="11988" b="1" i="0" u="none" strike="noStrike" cap="none">
                <a:solidFill>
                  <a:srgbClr val="4A7DEE"/>
                </a:solidFill>
                <a:latin typeface="Times"/>
                <a:ea typeface="Times"/>
                <a:cs typeface="Times"/>
                <a:sym typeface="Times"/>
              </a:rPr>
              <a:t>YOU!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500"/>
                                        <p:tgtEl>
                                          <p:spTgt spid="462"/>
                                        </p:tgtEl>
                                      </p:cBhvr>
                                    </p:animEffect>
                                  </p:childTnLst>
                                </p:cTn>
                              </p:par>
                              <p:par>
                                <p:cTn id="8" presetID="10" presetClass="entr" presetSubtype="0" fill="hold" nodeType="withEffect">
                                  <p:stCondLst>
                                    <p:cond delay="0"/>
                                  </p:stCondLst>
                                  <p:childTnLst>
                                    <p:set>
                                      <p:cBhvr>
                                        <p:cTn id="9" dur="1" fill="hold">
                                          <p:stCondLst>
                                            <p:cond delay="0"/>
                                          </p:stCondLst>
                                        </p:cTn>
                                        <p:tgtEl>
                                          <p:spTgt spid="461"/>
                                        </p:tgtEl>
                                        <p:attrNameLst>
                                          <p:attrName>style.visibility</p:attrName>
                                        </p:attrNameLst>
                                      </p:cBhvr>
                                      <p:to>
                                        <p:strVal val="visible"/>
                                      </p:to>
                                    </p:set>
                                    <p:animEffect transition="in" filter="fade">
                                      <p:cBhvr>
                                        <p:cTn id="10"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t="7466" b="7466"/>
          <a:stretch/>
        </p:blipFill>
        <p:spPr>
          <a:xfrm>
            <a:off x="0" y="0"/>
            <a:ext cx="18288000" cy="10287000"/>
          </a:xfrm>
          <a:prstGeom prst="rect">
            <a:avLst/>
          </a:prstGeom>
          <a:noFill/>
          <a:ln>
            <a:noFill/>
          </a:ln>
        </p:spPr>
      </p:pic>
      <p:grpSp>
        <p:nvGrpSpPr>
          <p:cNvPr id="109" name="Google Shape;109;p2"/>
          <p:cNvGrpSpPr/>
          <p:nvPr/>
        </p:nvGrpSpPr>
        <p:grpSpPr>
          <a:xfrm>
            <a:off x="3657600" y="1850191"/>
            <a:ext cx="12344400" cy="5779333"/>
            <a:chOff x="0" y="0"/>
            <a:chExt cx="3218458" cy="1427544"/>
          </a:xfrm>
        </p:grpSpPr>
        <p:sp>
          <p:nvSpPr>
            <p:cNvPr id="110" name="Google Shape;110;p2"/>
            <p:cNvSpPr/>
            <p:nvPr/>
          </p:nvSpPr>
          <p:spPr>
            <a:xfrm>
              <a:off x="0" y="0"/>
              <a:ext cx="3218458" cy="1427544"/>
            </a:xfrm>
            <a:custGeom>
              <a:avLst/>
              <a:gdLst/>
              <a:ahLst/>
              <a:cxnLst/>
              <a:rect l="l" t="t" r="r" b="b"/>
              <a:pathLst>
                <a:path w="3218458" h="1427544" extrusionOk="0">
                  <a:moveTo>
                    <a:pt x="0" y="0"/>
                  </a:moveTo>
                  <a:lnTo>
                    <a:pt x="3218458" y="0"/>
                  </a:lnTo>
                  <a:lnTo>
                    <a:pt x="3218458" y="1427544"/>
                  </a:lnTo>
                  <a:lnTo>
                    <a:pt x="0" y="1427544"/>
                  </a:lnTo>
                  <a:close/>
                </a:path>
              </a:pathLst>
            </a:custGeom>
            <a:solidFill>
              <a:srgbClr val="1F222E">
                <a:alpha val="87450"/>
              </a:srgbClr>
            </a:solidFill>
            <a:ln>
              <a:noFill/>
            </a:ln>
          </p:spPr>
        </p:sp>
        <p:sp>
          <p:nvSpPr>
            <p:cNvPr id="111" name="Google Shape;111;p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2" name="Google Shape;112;p2"/>
          <p:cNvPicPr preferRelativeResize="0"/>
          <p:nvPr/>
        </p:nvPicPr>
        <p:blipFill rotWithShape="1">
          <a:blip r:embed="rId4">
            <a:alphaModFix/>
          </a:blip>
          <a:srcRect/>
          <a:stretch/>
        </p:blipFill>
        <p:spPr>
          <a:xfrm rot="10800000">
            <a:off x="0" y="7270400"/>
            <a:ext cx="7315200" cy="3621024"/>
          </a:xfrm>
          <a:prstGeom prst="rect">
            <a:avLst/>
          </a:prstGeom>
          <a:noFill/>
          <a:ln>
            <a:noFill/>
          </a:ln>
        </p:spPr>
      </p:pic>
      <p:pic>
        <p:nvPicPr>
          <p:cNvPr id="113" name="Google Shape;113;p2"/>
          <p:cNvPicPr preferRelativeResize="0"/>
          <p:nvPr/>
        </p:nvPicPr>
        <p:blipFill rotWithShape="1">
          <a:blip r:embed="rId5">
            <a:alphaModFix/>
          </a:blip>
          <a:srcRect l="8595" t="12541" r="13951" b="22671"/>
          <a:stretch/>
        </p:blipFill>
        <p:spPr>
          <a:xfrm>
            <a:off x="1028700" y="1028700"/>
            <a:ext cx="1462859" cy="1223653"/>
          </a:xfrm>
          <a:prstGeom prst="rect">
            <a:avLst/>
          </a:prstGeom>
          <a:noFill/>
          <a:ln>
            <a:noFill/>
          </a:ln>
        </p:spPr>
      </p:pic>
      <p:sp>
        <p:nvSpPr>
          <p:cNvPr id="114" name="Google Shape;114;p2"/>
          <p:cNvSpPr txBox="1"/>
          <p:nvPr/>
        </p:nvSpPr>
        <p:spPr>
          <a:xfrm>
            <a:off x="4434133" y="2199612"/>
            <a:ext cx="2294571" cy="68953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i="0" u="none" strike="noStrike" cap="none">
                <a:solidFill>
                  <a:srgbClr val="FFFFFF"/>
                </a:solidFill>
                <a:latin typeface="Times"/>
                <a:ea typeface="Times"/>
                <a:cs typeface="Times"/>
                <a:sym typeface="Times"/>
              </a:rPr>
              <a:t>Agenda</a:t>
            </a:r>
            <a:endParaRPr/>
          </a:p>
        </p:txBody>
      </p:sp>
      <p:sp>
        <p:nvSpPr>
          <p:cNvPr id="115" name="Google Shape;115;p2"/>
          <p:cNvSpPr txBox="1"/>
          <p:nvPr/>
        </p:nvSpPr>
        <p:spPr>
          <a:xfrm>
            <a:off x="4434124" y="3070125"/>
            <a:ext cx="10510602" cy="4154984"/>
          </a:xfrm>
          <a:prstGeom prst="rect">
            <a:avLst/>
          </a:prstGeom>
          <a:noFill/>
          <a:ln>
            <a:noFill/>
          </a:ln>
        </p:spPr>
        <p:txBody>
          <a:bodyPr spcFirstLastPara="1" wrap="square" lIns="0" tIns="0" rIns="0" bIns="0" anchor="t" anchorCtr="0">
            <a:spAutoFit/>
          </a:bodyPr>
          <a:lstStyle/>
          <a:p>
            <a:pPr marL="431801" marR="0" lvl="1" indent="-215900" algn="just" rtl="0">
              <a:lnSpc>
                <a:spcPct val="150000"/>
              </a:lnSpc>
              <a:spcBef>
                <a:spcPts val="0"/>
              </a:spcBef>
              <a:spcAft>
                <a:spcPts val="0"/>
              </a:spcAft>
              <a:buClr>
                <a:srgbClr val="FFFFFF"/>
              </a:buClr>
              <a:buSzPts val="2000"/>
              <a:buFont typeface="Arial"/>
              <a:buChar char="•"/>
            </a:pPr>
            <a:r>
              <a:rPr lang="en-US" sz="2000" b="0" i="0" u="none" strike="noStrike" cap="none" dirty="0">
                <a:solidFill>
                  <a:srgbClr val="FFFFFF"/>
                </a:solidFill>
                <a:latin typeface="Times New Roman"/>
                <a:ea typeface="Times New Roman"/>
                <a:cs typeface="Times New Roman"/>
                <a:sym typeface="Times New Roman"/>
              </a:rPr>
              <a:t>The Importance of Enhanced Visibility for Informed Decision-Making in the Federal Government Contracting Industry</a:t>
            </a:r>
            <a:endParaRPr dirty="0"/>
          </a:p>
          <a:p>
            <a:pPr marL="431801" marR="0" lvl="1" indent="-215900" algn="just" rtl="0">
              <a:lnSpc>
                <a:spcPct val="150000"/>
              </a:lnSpc>
              <a:spcBef>
                <a:spcPts val="0"/>
              </a:spcBef>
              <a:spcAft>
                <a:spcPts val="0"/>
              </a:spcAft>
              <a:buClr>
                <a:srgbClr val="FFFFFF"/>
              </a:buClr>
              <a:buSzPts val="2000"/>
              <a:buFont typeface="Arial"/>
              <a:buChar char="•"/>
            </a:pPr>
            <a:r>
              <a:rPr lang="en-US" sz="2000" b="0" i="0" u="none" strike="noStrike" cap="none" dirty="0">
                <a:solidFill>
                  <a:srgbClr val="FFFFFF"/>
                </a:solidFill>
                <a:latin typeface="Times New Roman"/>
                <a:ea typeface="Times New Roman"/>
                <a:cs typeface="Times New Roman"/>
                <a:sym typeface="Times New Roman"/>
              </a:rPr>
              <a:t>Overview of the Challenges Stemming from Insufficient Visibility into Business Operations and Financial Performance</a:t>
            </a:r>
            <a:endParaRPr dirty="0"/>
          </a:p>
          <a:p>
            <a:pPr marL="431801" marR="0" lvl="1" indent="-215900" algn="just" rtl="0">
              <a:lnSpc>
                <a:spcPct val="150000"/>
              </a:lnSpc>
              <a:spcBef>
                <a:spcPts val="0"/>
              </a:spcBef>
              <a:spcAft>
                <a:spcPts val="0"/>
              </a:spcAft>
              <a:buClr>
                <a:srgbClr val="FFFFFF"/>
              </a:buClr>
              <a:buSzPts val="2000"/>
              <a:buFont typeface="Arial"/>
              <a:buChar char="•"/>
            </a:pPr>
            <a:r>
              <a:rPr lang="en-US" sz="2000" b="0" i="0" u="none" strike="noStrike" cap="none" dirty="0">
                <a:solidFill>
                  <a:srgbClr val="FFFFFF"/>
                </a:solidFill>
                <a:latin typeface="Times New Roman"/>
                <a:ea typeface="Times New Roman"/>
                <a:cs typeface="Times New Roman"/>
                <a:sym typeface="Times New Roman"/>
              </a:rPr>
              <a:t>Understanding the Impact of Inadequate Visibility</a:t>
            </a:r>
            <a:endParaRPr dirty="0"/>
          </a:p>
          <a:p>
            <a:pPr marL="431801" marR="0" lvl="1" indent="-215900" algn="just" rtl="0">
              <a:lnSpc>
                <a:spcPct val="150000"/>
              </a:lnSpc>
              <a:spcBef>
                <a:spcPts val="0"/>
              </a:spcBef>
              <a:spcAft>
                <a:spcPts val="0"/>
              </a:spcAft>
              <a:buClr>
                <a:srgbClr val="FFFFFF"/>
              </a:buClr>
              <a:buSzPts val="2000"/>
              <a:buFont typeface="Arial"/>
              <a:buChar char="•"/>
            </a:pPr>
            <a:r>
              <a:rPr lang="en-US" sz="2000" b="0" i="0" u="none" strike="noStrike" cap="none" dirty="0">
                <a:solidFill>
                  <a:srgbClr val="FFFFFF"/>
                </a:solidFill>
                <a:latin typeface="Times New Roman"/>
                <a:ea typeface="Times New Roman"/>
                <a:cs typeface="Times New Roman"/>
                <a:sym typeface="Times New Roman"/>
              </a:rPr>
              <a:t>Folio3’s DCAA on Demand Solution</a:t>
            </a:r>
            <a:endParaRPr dirty="0"/>
          </a:p>
          <a:p>
            <a:pPr marL="431801" marR="0" lvl="1" indent="-215900" algn="just" rtl="0">
              <a:lnSpc>
                <a:spcPct val="150000"/>
              </a:lnSpc>
              <a:spcBef>
                <a:spcPts val="0"/>
              </a:spcBef>
              <a:spcAft>
                <a:spcPts val="0"/>
              </a:spcAft>
              <a:buClr>
                <a:srgbClr val="FFFFFF"/>
              </a:buClr>
              <a:buSzPts val="2000"/>
              <a:buFont typeface="Arial"/>
              <a:buChar char="•"/>
            </a:pPr>
            <a:r>
              <a:rPr lang="en-US" sz="2000" b="0" i="0" u="none" strike="noStrike" cap="none" dirty="0">
                <a:solidFill>
                  <a:srgbClr val="FFFFFF"/>
                </a:solidFill>
                <a:latin typeface="Times New Roman"/>
                <a:ea typeface="Times New Roman"/>
                <a:cs typeface="Times New Roman"/>
                <a:sym typeface="Times New Roman"/>
              </a:rPr>
              <a:t>Why NetSuite + DCAA-On-Demand Is The Best Choice?​</a:t>
            </a:r>
            <a:endParaRPr dirty="0"/>
          </a:p>
          <a:p>
            <a:pPr marL="431801" marR="0" lvl="1" indent="-215900" algn="just" rtl="0">
              <a:lnSpc>
                <a:spcPct val="150000"/>
              </a:lnSpc>
              <a:spcBef>
                <a:spcPts val="0"/>
              </a:spcBef>
              <a:spcAft>
                <a:spcPts val="0"/>
              </a:spcAft>
              <a:buClr>
                <a:srgbClr val="FFFFFF"/>
              </a:buClr>
              <a:buSzPts val="2000"/>
              <a:buFont typeface="Arial"/>
              <a:buChar char="•"/>
            </a:pPr>
            <a:r>
              <a:rPr lang="en-US" sz="2000" b="0" i="0" u="none" strike="noStrike" cap="none" dirty="0">
                <a:solidFill>
                  <a:srgbClr val="FFFFFF"/>
                </a:solidFill>
                <a:latin typeface="Times New Roman"/>
                <a:ea typeface="Times New Roman"/>
                <a:cs typeface="Times New Roman"/>
                <a:sym typeface="Times New Roman"/>
              </a:rPr>
              <a:t>Folio3 offers robust financial management capabilities. </a:t>
            </a:r>
            <a:endParaRPr dirty="0"/>
          </a:p>
          <a:p>
            <a:pPr marL="431801" marR="0" lvl="1" indent="-215900" algn="just" rtl="0">
              <a:lnSpc>
                <a:spcPct val="150000"/>
              </a:lnSpc>
              <a:spcBef>
                <a:spcPts val="0"/>
              </a:spcBef>
              <a:spcAft>
                <a:spcPts val="0"/>
              </a:spcAft>
              <a:buClr>
                <a:srgbClr val="FFFFFF"/>
              </a:buClr>
              <a:buSzPts val="2000"/>
              <a:buFont typeface="Arial"/>
              <a:buChar char="•"/>
            </a:pPr>
            <a:r>
              <a:rPr lang="en-US" sz="2000" b="0" i="0" u="none" strike="noStrike" cap="none" dirty="0">
                <a:solidFill>
                  <a:srgbClr val="FFFFFF"/>
                </a:solidFill>
                <a:latin typeface="Times New Roman"/>
                <a:ea typeface="Times New Roman"/>
                <a:cs typeface="Times New Roman"/>
                <a:sym typeface="Times New Roman"/>
              </a:rPr>
              <a:t>Igniting Success</a:t>
            </a:r>
            <a:endParaRPr dirty="0"/>
          </a:p>
        </p:txBody>
      </p:sp>
      <p:grpSp>
        <p:nvGrpSpPr>
          <p:cNvPr id="116" name="Google Shape;116;p2"/>
          <p:cNvGrpSpPr/>
          <p:nvPr/>
        </p:nvGrpSpPr>
        <p:grpSpPr>
          <a:xfrm rot="10800000">
            <a:off x="12790716" y="5454062"/>
            <a:ext cx="4468584" cy="4468559"/>
            <a:chOff x="0" y="0"/>
            <a:chExt cx="812800" cy="812800"/>
          </a:xfrm>
        </p:grpSpPr>
        <p:sp>
          <p:nvSpPr>
            <p:cNvPr id="117" name="Google Shape;117;p2"/>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118" name="Google Shape;118;p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9" name="Google Shape;119;p2"/>
          <p:cNvGrpSpPr/>
          <p:nvPr/>
        </p:nvGrpSpPr>
        <p:grpSpPr>
          <a:xfrm rot="10800000">
            <a:off x="12288783" y="5454062"/>
            <a:ext cx="4468584" cy="4468559"/>
            <a:chOff x="0" y="0"/>
            <a:chExt cx="812800" cy="812800"/>
          </a:xfrm>
        </p:grpSpPr>
        <p:sp>
          <p:nvSpPr>
            <p:cNvPr id="120" name="Google Shape;120;p2"/>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121" name="Google Shape;121;p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2"/>
          <p:cNvGrpSpPr/>
          <p:nvPr/>
        </p:nvGrpSpPr>
        <p:grpSpPr>
          <a:xfrm rot="10800000">
            <a:off x="11786876" y="5454062"/>
            <a:ext cx="4468584" cy="4468559"/>
            <a:chOff x="0" y="0"/>
            <a:chExt cx="812800" cy="812800"/>
          </a:xfrm>
        </p:grpSpPr>
        <p:sp>
          <p:nvSpPr>
            <p:cNvPr id="123" name="Google Shape;123;p2"/>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124" name="Google Shape;124;p2"/>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5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2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3"/>
          <p:cNvPicPr preferRelativeResize="0"/>
          <p:nvPr/>
        </p:nvPicPr>
        <p:blipFill rotWithShape="1">
          <a:blip r:embed="rId3">
            <a:alphaModFix/>
          </a:blip>
          <a:srcRect t="7812" b="7811"/>
          <a:stretch/>
        </p:blipFill>
        <p:spPr>
          <a:xfrm>
            <a:off x="0" y="0"/>
            <a:ext cx="18288000" cy="10287000"/>
          </a:xfrm>
          <a:prstGeom prst="rect">
            <a:avLst/>
          </a:prstGeom>
          <a:noFill/>
          <a:ln>
            <a:noFill/>
          </a:ln>
        </p:spPr>
      </p:pic>
      <p:pic>
        <p:nvPicPr>
          <p:cNvPr id="130" name="Google Shape;130;p3"/>
          <p:cNvPicPr preferRelativeResize="0"/>
          <p:nvPr/>
        </p:nvPicPr>
        <p:blipFill rotWithShape="1">
          <a:blip r:embed="rId4">
            <a:alphaModFix/>
          </a:blip>
          <a:srcRect/>
          <a:stretch/>
        </p:blipFill>
        <p:spPr>
          <a:xfrm>
            <a:off x="11180411" y="-781812"/>
            <a:ext cx="7315200" cy="3621024"/>
          </a:xfrm>
          <a:prstGeom prst="rect">
            <a:avLst/>
          </a:prstGeom>
          <a:noFill/>
          <a:ln>
            <a:noFill/>
          </a:ln>
        </p:spPr>
      </p:pic>
      <p:pic>
        <p:nvPicPr>
          <p:cNvPr id="131" name="Google Shape;131;p3"/>
          <p:cNvPicPr preferRelativeResize="0"/>
          <p:nvPr/>
        </p:nvPicPr>
        <p:blipFill rotWithShape="1">
          <a:blip r:embed="rId5">
            <a:alphaModFix/>
          </a:blip>
          <a:srcRect l="8595" t="12541" r="13951" b="22671"/>
          <a:stretch/>
        </p:blipFill>
        <p:spPr>
          <a:xfrm>
            <a:off x="1028700" y="1028700"/>
            <a:ext cx="1462859" cy="1223653"/>
          </a:xfrm>
          <a:prstGeom prst="rect">
            <a:avLst/>
          </a:prstGeom>
          <a:noFill/>
          <a:ln>
            <a:noFill/>
          </a:ln>
        </p:spPr>
      </p:pic>
      <p:grpSp>
        <p:nvGrpSpPr>
          <p:cNvPr id="132" name="Google Shape;132;p3"/>
          <p:cNvGrpSpPr/>
          <p:nvPr/>
        </p:nvGrpSpPr>
        <p:grpSpPr>
          <a:xfrm rot="10800000">
            <a:off x="12790716" y="5454062"/>
            <a:ext cx="4468584" cy="4468559"/>
            <a:chOff x="0" y="0"/>
            <a:chExt cx="812800" cy="812800"/>
          </a:xfrm>
        </p:grpSpPr>
        <p:sp>
          <p:nvSpPr>
            <p:cNvPr id="133" name="Google Shape;133;p3"/>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134" name="Google Shape;134;p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5" name="Google Shape;135;p3"/>
          <p:cNvGrpSpPr/>
          <p:nvPr/>
        </p:nvGrpSpPr>
        <p:grpSpPr>
          <a:xfrm rot="10800000">
            <a:off x="12288783" y="5454062"/>
            <a:ext cx="4468584" cy="4468559"/>
            <a:chOff x="0" y="0"/>
            <a:chExt cx="812800" cy="812800"/>
          </a:xfrm>
        </p:grpSpPr>
        <p:sp>
          <p:nvSpPr>
            <p:cNvPr id="136" name="Google Shape;136;p3"/>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137" name="Google Shape;137;p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8" name="Google Shape;138;p3"/>
          <p:cNvGrpSpPr/>
          <p:nvPr/>
        </p:nvGrpSpPr>
        <p:grpSpPr>
          <a:xfrm rot="10800000">
            <a:off x="11786876" y="5454062"/>
            <a:ext cx="4468584" cy="4468559"/>
            <a:chOff x="0" y="0"/>
            <a:chExt cx="812800" cy="812800"/>
          </a:xfrm>
        </p:grpSpPr>
        <p:sp>
          <p:nvSpPr>
            <p:cNvPr id="139" name="Google Shape;139;p3"/>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140" name="Google Shape;140;p3"/>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1" name="Google Shape;141;p3"/>
          <p:cNvSpPr txBox="1"/>
          <p:nvPr/>
        </p:nvSpPr>
        <p:spPr>
          <a:xfrm>
            <a:off x="1908412" y="2382269"/>
            <a:ext cx="12929599" cy="132763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0" i="0" u="none" strike="noStrike" cap="none" dirty="0">
                <a:solidFill>
                  <a:srgbClr val="4A7DEE"/>
                </a:solidFill>
                <a:latin typeface="Times New Roman"/>
                <a:ea typeface="Times New Roman"/>
                <a:cs typeface="Times New Roman"/>
                <a:sym typeface="Times New Roman"/>
              </a:rPr>
              <a:t>The Importance Of Enhanced Visibility For Informed Decision-Making in The Federal Government Contracting Industry</a:t>
            </a:r>
            <a:endParaRPr dirty="0"/>
          </a:p>
        </p:txBody>
      </p:sp>
      <p:sp>
        <p:nvSpPr>
          <p:cNvPr id="142" name="Google Shape;142;p3"/>
          <p:cNvSpPr txBox="1"/>
          <p:nvPr/>
        </p:nvSpPr>
        <p:spPr>
          <a:xfrm>
            <a:off x="1908412" y="6458493"/>
            <a:ext cx="14848955" cy="689228"/>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en-US" sz="3199" b="0" i="0" u="none" strike="noStrike" cap="none" dirty="0">
                <a:solidFill>
                  <a:srgbClr val="4A7DEE"/>
                </a:solidFill>
                <a:latin typeface="Times New Roman"/>
                <a:ea typeface="Times New Roman"/>
                <a:cs typeface="Times New Roman"/>
                <a:sym typeface="Times New Roman"/>
              </a:rPr>
              <a:t>Data-driven decision-making is of paramount importance for government contractors.</a:t>
            </a:r>
            <a:endParaRPr dirty="0"/>
          </a:p>
        </p:txBody>
      </p:sp>
      <p:sp>
        <p:nvSpPr>
          <p:cNvPr id="143" name="Google Shape;143;p3"/>
          <p:cNvSpPr txBox="1"/>
          <p:nvPr/>
        </p:nvSpPr>
        <p:spPr>
          <a:xfrm>
            <a:off x="1908412" y="3890876"/>
            <a:ext cx="13679496" cy="1875901"/>
          </a:xfrm>
          <a:prstGeom prst="rect">
            <a:avLst/>
          </a:prstGeom>
          <a:noFill/>
          <a:ln>
            <a:noFill/>
          </a:ln>
        </p:spPr>
        <p:txBody>
          <a:bodyPr spcFirstLastPara="1" wrap="square" lIns="0" tIns="0" rIns="0" bIns="0" anchor="t" anchorCtr="0">
            <a:spAutoFit/>
          </a:bodyPr>
          <a:lstStyle/>
          <a:p>
            <a:pPr marL="0" marR="0" lvl="0" indent="0" algn="just" rtl="0">
              <a:lnSpc>
                <a:spcPct val="150025"/>
              </a:lnSpc>
              <a:spcBef>
                <a:spcPts val="0"/>
              </a:spcBef>
              <a:spcAft>
                <a:spcPts val="0"/>
              </a:spcAft>
              <a:buNone/>
            </a:pPr>
            <a:r>
              <a:rPr lang="en-US" sz="1999" b="0" i="0" u="none" strike="noStrike" cap="none">
                <a:solidFill>
                  <a:srgbClr val="000000"/>
                </a:solidFill>
                <a:latin typeface="Times New Roman"/>
                <a:ea typeface="Times New Roman"/>
                <a:cs typeface="Times New Roman"/>
                <a:sym typeface="Times New Roman"/>
              </a:rPr>
              <a:t>Access to enhanced visibility is crucial for government contractors in the federal industry as it enables them to make informed decisions. Enhanced visibility means obtaining a comprehensive and clear understanding of business operations, financial performance, and key metrics. With real-time and accurate visibility into different aspects of their operations, government contractors can leverage data-driven insights to positively impact their performance, profitability, and compliance with government regulations.</a:t>
            </a:r>
            <a:endParaRPr/>
          </a:p>
        </p:txBody>
      </p:sp>
      <p:sp>
        <p:nvSpPr>
          <p:cNvPr id="144" name="Google Shape;144;p3"/>
          <p:cNvSpPr txBox="1"/>
          <p:nvPr/>
        </p:nvSpPr>
        <p:spPr>
          <a:xfrm>
            <a:off x="1908412" y="7329963"/>
            <a:ext cx="13679496" cy="1504531"/>
          </a:xfrm>
          <a:prstGeom prst="rect">
            <a:avLst/>
          </a:prstGeom>
          <a:noFill/>
          <a:ln>
            <a:noFill/>
          </a:ln>
        </p:spPr>
        <p:txBody>
          <a:bodyPr spcFirstLastPara="1" wrap="square" lIns="0" tIns="0" rIns="0" bIns="0" anchor="t" anchorCtr="0">
            <a:spAutoFit/>
          </a:bodyPr>
          <a:lstStyle/>
          <a:p>
            <a:pPr marL="0" marR="0" lvl="0" indent="0" algn="just" rtl="0">
              <a:lnSpc>
                <a:spcPct val="150025"/>
              </a:lnSpc>
              <a:spcBef>
                <a:spcPts val="0"/>
              </a:spcBef>
              <a:spcAft>
                <a:spcPts val="0"/>
              </a:spcAft>
              <a:buNone/>
            </a:pPr>
            <a:r>
              <a:rPr lang="en-US" sz="1999" b="0" i="0" u="none" strike="noStrike" cap="none" dirty="0">
                <a:solidFill>
                  <a:srgbClr val="000000"/>
                </a:solidFill>
                <a:latin typeface="Times New Roman"/>
                <a:ea typeface="Times New Roman"/>
                <a:cs typeface="Times New Roman"/>
                <a:sym typeface="Times New Roman"/>
              </a:rPr>
              <a:t>Data-driven decision-making is essential for government contractors as it allows them to make accurate, reliable decisions based on objective data. It optimizes efficiency, resource allocation, and compliance while providing a competitive advantage by uncovering market insights. Ultimately, embracing data-driven decision-making empowers contractors to drive performance and deliver value.</a:t>
            </a:r>
            <a:endParaRPr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250"/>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250"/>
                                        <p:tgtEl>
                                          <p:spTgt spid="143"/>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250"/>
                                        <p:tgtEl>
                                          <p:spTgt spid="14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25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4"/>
          <p:cNvPicPr preferRelativeResize="0"/>
          <p:nvPr/>
        </p:nvPicPr>
        <p:blipFill rotWithShape="1">
          <a:blip r:embed="rId3">
            <a:alphaModFix/>
          </a:blip>
          <a:srcRect t="7812" b="7811"/>
          <a:stretch/>
        </p:blipFill>
        <p:spPr>
          <a:xfrm>
            <a:off x="0" y="0"/>
            <a:ext cx="18288000" cy="10287000"/>
          </a:xfrm>
          <a:prstGeom prst="rect">
            <a:avLst/>
          </a:prstGeom>
          <a:noFill/>
          <a:ln>
            <a:noFill/>
          </a:ln>
        </p:spPr>
      </p:pic>
      <p:pic>
        <p:nvPicPr>
          <p:cNvPr id="150" name="Google Shape;150;p4"/>
          <p:cNvPicPr preferRelativeResize="0"/>
          <p:nvPr/>
        </p:nvPicPr>
        <p:blipFill rotWithShape="1">
          <a:blip r:embed="rId4">
            <a:alphaModFix/>
          </a:blip>
          <a:srcRect/>
          <a:stretch/>
        </p:blipFill>
        <p:spPr>
          <a:xfrm rot="10800000">
            <a:off x="0" y="7447788"/>
            <a:ext cx="7315200" cy="3621024"/>
          </a:xfrm>
          <a:prstGeom prst="rect">
            <a:avLst/>
          </a:prstGeom>
          <a:noFill/>
          <a:ln>
            <a:noFill/>
          </a:ln>
        </p:spPr>
      </p:pic>
      <p:pic>
        <p:nvPicPr>
          <p:cNvPr id="151" name="Google Shape;151;p4"/>
          <p:cNvPicPr preferRelativeResize="0"/>
          <p:nvPr/>
        </p:nvPicPr>
        <p:blipFill rotWithShape="1">
          <a:blip r:embed="rId5">
            <a:alphaModFix/>
          </a:blip>
          <a:srcRect l="19455" r="35828"/>
          <a:stretch/>
        </p:blipFill>
        <p:spPr>
          <a:xfrm>
            <a:off x="11598469" y="791914"/>
            <a:ext cx="5471942" cy="8229600"/>
          </a:xfrm>
          <a:prstGeom prst="rect">
            <a:avLst/>
          </a:prstGeom>
          <a:noFill/>
          <a:ln>
            <a:noFill/>
          </a:ln>
        </p:spPr>
      </p:pic>
      <p:grpSp>
        <p:nvGrpSpPr>
          <p:cNvPr id="152" name="Google Shape;152;p4"/>
          <p:cNvGrpSpPr/>
          <p:nvPr/>
        </p:nvGrpSpPr>
        <p:grpSpPr>
          <a:xfrm rot="10800000">
            <a:off x="12790716" y="5454062"/>
            <a:ext cx="4468584" cy="4468559"/>
            <a:chOff x="0" y="0"/>
            <a:chExt cx="812800" cy="812800"/>
          </a:xfrm>
        </p:grpSpPr>
        <p:sp>
          <p:nvSpPr>
            <p:cNvPr id="153" name="Google Shape;153;p4"/>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154" name="Google Shape;154;p4"/>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5" name="Google Shape;155;p4"/>
          <p:cNvGrpSpPr/>
          <p:nvPr/>
        </p:nvGrpSpPr>
        <p:grpSpPr>
          <a:xfrm rot="10800000">
            <a:off x="12288783" y="5454062"/>
            <a:ext cx="4468584" cy="4468559"/>
            <a:chOff x="0" y="0"/>
            <a:chExt cx="812800" cy="812800"/>
          </a:xfrm>
        </p:grpSpPr>
        <p:sp>
          <p:nvSpPr>
            <p:cNvPr id="156" name="Google Shape;156;p4"/>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157" name="Google Shape;157;p4"/>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8" name="Google Shape;158;p4"/>
          <p:cNvGrpSpPr/>
          <p:nvPr/>
        </p:nvGrpSpPr>
        <p:grpSpPr>
          <a:xfrm rot="10800000">
            <a:off x="11786876" y="5454062"/>
            <a:ext cx="4468584" cy="4468559"/>
            <a:chOff x="0" y="0"/>
            <a:chExt cx="812800" cy="812800"/>
          </a:xfrm>
        </p:grpSpPr>
        <p:sp>
          <p:nvSpPr>
            <p:cNvPr id="159" name="Google Shape;159;p4"/>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160" name="Google Shape;160;p4"/>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1" name="Google Shape;161;p4"/>
          <p:cNvPicPr preferRelativeResize="0"/>
          <p:nvPr/>
        </p:nvPicPr>
        <p:blipFill rotWithShape="1">
          <a:blip r:embed="rId6">
            <a:alphaModFix/>
          </a:blip>
          <a:srcRect l="8595" t="12541" r="13951" b="22671"/>
          <a:stretch/>
        </p:blipFill>
        <p:spPr>
          <a:xfrm>
            <a:off x="1028700" y="1028700"/>
            <a:ext cx="1462859" cy="1223653"/>
          </a:xfrm>
          <a:prstGeom prst="rect">
            <a:avLst/>
          </a:prstGeom>
          <a:noFill/>
          <a:ln>
            <a:noFill/>
          </a:ln>
        </p:spPr>
      </p:pic>
      <p:sp>
        <p:nvSpPr>
          <p:cNvPr id="162" name="Google Shape;162;p4"/>
          <p:cNvSpPr txBox="1"/>
          <p:nvPr/>
        </p:nvSpPr>
        <p:spPr>
          <a:xfrm>
            <a:off x="1475962" y="2485237"/>
            <a:ext cx="9219945" cy="232679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600" b="0" i="0" u="none" strike="noStrike" cap="none" dirty="0">
                <a:solidFill>
                  <a:srgbClr val="ED2938"/>
                </a:solidFill>
                <a:latin typeface="Times New Roman"/>
                <a:ea typeface="Times New Roman"/>
                <a:cs typeface="Times New Roman"/>
                <a:sym typeface="Times New Roman"/>
              </a:rPr>
              <a:t>Overview Of The Challenges Stemming From Insufficient Visibility Into Business Operations And Financial Performance</a:t>
            </a:r>
            <a:endParaRPr dirty="0"/>
          </a:p>
        </p:txBody>
      </p:sp>
      <p:sp>
        <p:nvSpPr>
          <p:cNvPr id="163" name="Google Shape;163;p4"/>
          <p:cNvSpPr txBox="1"/>
          <p:nvPr/>
        </p:nvSpPr>
        <p:spPr>
          <a:xfrm>
            <a:off x="1475963" y="5066742"/>
            <a:ext cx="9219946" cy="2656946"/>
          </a:xfrm>
          <a:prstGeom prst="rect">
            <a:avLst/>
          </a:prstGeom>
          <a:noFill/>
          <a:ln>
            <a:noFill/>
          </a:ln>
        </p:spPr>
        <p:txBody>
          <a:bodyPr spcFirstLastPara="1" wrap="square" lIns="0" tIns="0" rIns="0" bIns="0" anchor="t" anchorCtr="0">
            <a:spAutoFit/>
          </a:bodyPr>
          <a:lstStyle/>
          <a:p>
            <a:pPr marL="0" marR="0" lvl="0" indent="0" algn="just" rtl="0">
              <a:lnSpc>
                <a:spcPct val="150025"/>
              </a:lnSpc>
              <a:spcBef>
                <a:spcPts val="0"/>
              </a:spcBef>
              <a:spcAft>
                <a:spcPts val="0"/>
              </a:spcAft>
              <a:buNone/>
            </a:pPr>
            <a:r>
              <a:rPr lang="en-US" sz="1999" b="0" i="0" u="none" strike="noStrike" cap="none" dirty="0">
                <a:solidFill>
                  <a:srgbClr val="4A7DEE"/>
                </a:solidFill>
                <a:latin typeface="Times New Roman"/>
                <a:ea typeface="Times New Roman"/>
                <a:cs typeface="Times New Roman"/>
                <a:sym typeface="Times New Roman"/>
              </a:rPr>
              <a:t>Inadequate visibility into business operations and financial performance pose significant challenges for government contractors. The absence of timely information can hinder contractors' ability to identify and respond promptly to emerging issues and opportunities. This can result in missed opportunities, delayed decision-making, and increased risk. Furthermore, relying on efficient manual processes and disparate systems with proper visibility can lead to errors, duplicated efforts, and data management and reporting inefficiencies.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5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5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5"/>
          <p:cNvPicPr preferRelativeResize="0"/>
          <p:nvPr/>
        </p:nvPicPr>
        <p:blipFill rotWithShape="1">
          <a:blip r:embed="rId3">
            <a:alphaModFix/>
          </a:blip>
          <a:srcRect t="7812" b="7811"/>
          <a:stretch/>
        </p:blipFill>
        <p:spPr>
          <a:xfrm>
            <a:off x="0" y="0"/>
            <a:ext cx="18288000" cy="10287000"/>
          </a:xfrm>
          <a:prstGeom prst="rect">
            <a:avLst/>
          </a:prstGeom>
          <a:noFill/>
          <a:ln>
            <a:noFill/>
          </a:ln>
        </p:spPr>
      </p:pic>
      <p:grpSp>
        <p:nvGrpSpPr>
          <p:cNvPr id="169" name="Google Shape;169;p5"/>
          <p:cNvGrpSpPr/>
          <p:nvPr/>
        </p:nvGrpSpPr>
        <p:grpSpPr>
          <a:xfrm rot="10800000">
            <a:off x="12790716" y="5454062"/>
            <a:ext cx="4468584" cy="4468559"/>
            <a:chOff x="0" y="0"/>
            <a:chExt cx="812800" cy="812800"/>
          </a:xfrm>
        </p:grpSpPr>
        <p:sp>
          <p:nvSpPr>
            <p:cNvPr id="170" name="Google Shape;170;p5"/>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171" name="Google Shape;171;p5"/>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2" name="Google Shape;172;p5"/>
          <p:cNvGrpSpPr/>
          <p:nvPr/>
        </p:nvGrpSpPr>
        <p:grpSpPr>
          <a:xfrm rot="10800000">
            <a:off x="12288783" y="5454062"/>
            <a:ext cx="4468584" cy="4468559"/>
            <a:chOff x="0" y="0"/>
            <a:chExt cx="812800" cy="812800"/>
          </a:xfrm>
        </p:grpSpPr>
        <p:sp>
          <p:nvSpPr>
            <p:cNvPr id="173" name="Google Shape;173;p5"/>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174" name="Google Shape;174;p5"/>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5" name="Google Shape;175;p5"/>
          <p:cNvGrpSpPr/>
          <p:nvPr/>
        </p:nvGrpSpPr>
        <p:grpSpPr>
          <a:xfrm rot="10800000">
            <a:off x="11786876" y="5454062"/>
            <a:ext cx="4468584" cy="4468559"/>
            <a:chOff x="0" y="0"/>
            <a:chExt cx="812800" cy="812800"/>
          </a:xfrm>
        </p:grpSpPr>
        <p:sp>
          <p:nvSpPr>
            <p:cNvPr id="176" name="Google Shape;176;p5"/>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177" name="Google Shape;177;p5"/>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78" name="Google Shape;178;p5"/>
          <p:cNvPicPr preferRelativeResize="0"/>
          <p:nvPr/>
        </p:nvPicPr>
        <p:blipFill rotWithShape="1">
          <a:blip r:embed="rId4">
            <a:alphaModFix/>
          </a:blip>
          <a:srcRect l="8595" t="12541" r="13951" b="22671"/>
          <a:stretch/>
        </p:blipFill>
        <p:spPr>
          <a:xfrm>
            <a:off x="1028700" y="1028700"/>
            <a:ext cx="1462859" cy="1223653"/>
          </a:xfrm>
          <a:prstGeom prst="rect">
            <a:avLst/>
          </a:prstGeom>
          <a:noFill/>
          <a:ln>
            <a:noFill/>
          </a:ln>
        </p:spPr>
      </p:pic>
      <p:sp>
        <p:nvSpPr>
          <p:cNvPr id="179" name="Google Shape;179;p5"/>
          <p:cNvSpPr txBox="1"/>
          <p:nvPr/>
        </p:nvSpPr>
        <p:spPr>
          <a:xfrm>
            <a:off x="1576140" y="4344083"/>
            <a:ext cx="6983631" cy="141535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600" b="1" i="0" u="none" strike="noStrike" cap="none">
                <a:solidFill>
                  <a:srgbClr val="4A7DEE"/>
                </a:solidFill>
                <a:latin typeface="Times"/>
                <a:ea typeface="Times"/>
                <a:cs typeface="Times"/>
                <a:sym typeface="Times"/>
              </a:rPr>
              <a:t>Understanding the Impact of Inadequate Visibility</a:t>
            </a:r>
            <a:endParaRPr/>
          </a:p>
        </p:txBody>
      </p:sp>
      <p:pic>
        <p:nvPicPr>
          <p:cNvPr id="180" name="Google Shape;180;p5"/>
          <p:cNvPicPr preferRelativeResize="0"/>
          <p:nvPr/>
        </p:nvPicPr>
        <p:blipFill rotWithShape="1">
          <a:blip r:embed="rId5">
            <a:alphaModFix/>
          </a:blip>
          <a:srcRect/>
          <a:stretch/>
        </p:blipFill>
        <p:spPr>
          <a:xfrm rot="10800000">
            <a:off x="-36654" y="7384136"/>
            <a:ext cx="7315200" cy="3621024"/>
          </a:xfrm>
          <a:prstGeom prst="rect">
            <a:avLst/>
          </a:prstGeom>
          <a:noFill/>
          <a:ln>
            <a:noFill/>
          </a:ln>
        </p:spPr>
      </p:pic>
      <p:pic>
        <p:nvPicPr>
          <p:cNvPr id="181" name="Google Shape;181;p5"/>
          <p:cNvPicPr preferRelativeResize="0"/>
          <p:nvPr/>
        </p:nvPicPr>
        <p:blipFill rotWithShape="1">
          <a:blip r:embed="rId6">
            <a:alphaModFix/>
          </a:blip>
          <a:srcRect/>
          <a:stretch/>
        </p:blipFill>
        <p:spPr>
          <a:xfrm>
            <a:off x="10062115" y="995700"/>
            <a:ext cx="5525299" cy="7873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F54"/>
        </a:solidFill>
        <a:effectLst/>
      </p:bgPr>
    </p:bg>
    <p:spTree>
      <p:nvGrpSpPr>
        <p:cNvPr id="1" name="Shape 185"/>
        <p:cNvGrpSpPr/>
        <p:nvPr/>
      </p:nvGrpSpPr>
      <p:grpSpPr>
        <a:xfrm>
          <a:off x="0" y="0"/>
          <a:ext cx="0" cy="0"/>
          <a:chOff x="0" y="0"/>
          <a:chExt cx="0" cy="0"/>
        </a:xfrm>
      </p:grpSpPr>
      <p:pic>
        <p:nvPicPr>
          <p:cNvPr id="186" name="Google Shape;186;p6"/>
          <p:cNvPicPr preferRelativeResize="0"/>
          <p:nvPr/>
        </p:nvPicPr>
        <p:blipFill rotWithShape="1">
          <a:blip r:embed="rId3">
            <a:alphaModFix amt="13000"/>
          </a:blip>
          <a:srcRect/>
          <a:stretch/>
        </p:blipFill>
        <p:spPr>
          <a:xfrm>
            <a:off x="0" y="0"/>
            <a:ext cx="18288000" cy="12180024"/>
          </a:xfrm>
          <a:prstGeom prst="rect">
            <a:avLst/>
          </a:prstGeom>
          <a:noFill/>
          <a:ln>
            <a:noFill/>
          </a:ln>
        </p:spPr>
      </p:pic>
      <p:grpSp>
        <p:nvGrpSpPr>
          <p:cNvPr id="187" name="Google Shape;187;p6"/>
          <p:cNvGrpSpPr/>
          <p:nvPr/>
        </p:nvGrpSpPr>
        <p:grpSpPr>
          <a:xfrm>
            <a:off x="6521272" y="2669648"/>
            <a:ext cx="10758175" cy="6106339"/>
            <a:chOff x="0" y="0"/>
            <a:chExt cx="3218458" cy="1427544"/>
          </a:xfrm>
        </p:grpSpPr>
        <p:sp>
          <p:nvSpPr>
            <p:cNvPr id="188" name="Google Shape;188;p6"/>
            <p:cNvSpPr/>
            <p:nvPr/>
          </p:nvSpPr>
          <p:spPr>
            <a:xfrm>
              <a:off x="0" y="0"/>
              <a:ext cx="3218458" cy="1427544"/>
            </a:xfrm>
            <a:custGeom>
              <a:avLst/>
              <a:gdLst/>
              <a:ahLst/>
              <a:cxnLst/>
              <a:rect l="l" t="t" r="r" b="b"/>
              <a:pathLst>
                <a:path w="3218458" h="1427544" extrusionOk="0">
                  <a:moveTo>
                    <a:pt x="0" y="0"/>
                  </a:moveTo>
                  <a:lnTo>
                    <a:pt x="3218458" y="0"/>
                  </a:lnTo>
                  <a:lnTo>
                    <a:pt x="3218458" y="1427544"/>
                  </a:lnTo>
                  <a:lnTo>
                    <a:pt x="0" y="1427544"/>
                  </a:lnTo>
                  <a:close/>
                </a:path>
              </a:pathLst>
            </a:custGeom>
            <a:solidFill>
              <a:srgbClr val="1F222E">
                <a:alpha val="87450"/>
              </a:srgbClr>
            </a:solidFill>
            <a:ln>
              <a:noFill/>
            </a:ln>
          </p:spPr>
        </p:sp>
        <p:sp>
          <p:nvSpPr>
            <p:cNvPr id="189" name="Google Shape;189;p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0" name="Google Shape;190;p6"/>
          <p:cNvGrpSpPr/>
          <p:nvPr/>
        </p:nvGrpSpPr>
        <p:grpSpPr>
          <a:xfrm rot="10800000">
            <a:off x="12790716" y="5454062"/>
            <a:ext cx="4468584" cy="4468559"/>
            <a:chOff x="0" y="0"/>
            <a:chExt cx="812800" cy="812800"/>
          </a:xfrm>
        </p:grpSpPr>
        <p:sp>
          <p:nvSpPr>
            <p:cNvPr id="191" name="Google Shape;191;p6"/>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192" name="Google Shape;192;p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3" name="Google Shape;193;p6"/>
          <p:cNvGrpSpPr/>
          <p:nvPr/>
        </p:nvGrpSpPr>
        <p:grpSpPr>
          <a:xfrm rot="10800000">
            <a:off x="12288783" y="5454062"/>
            <a:ext cx="4468584" cy="4468559"/>
            <a:chOff x="0" y="0"/>
            <a:chExt cx="812800" cy="812800"/>
          </a:xfrm>
        </p:grpSpPr>
        <p:sp>
          <p:nvSpPr>
            <p:cNvPr id="194" name="Google Shape;194;p6"/>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195" name="Google Shape;195;p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6" name="Google Shape;196;p6"/>
          <p:cNvGrpSpPr/>
          <p:nvPr/>
        </p:nvGrpSpPr>
        <p:grpSpPr>
          <a:xfrm rot="10800000">
            <a:off x="11786876" y="5454062"/>
            <a:ext cx="4468584" cy="4468559"/>
            <a:chOff x="0" y="0"/>
            <a:chExt cx="812800" cy="812800"/>
          </a:xfrm>
        </p:grpSpPr>
        <p:sp>
          <p:nvSpPr>
            <p:cNvPr id="197" name="Google Shape;197;p6"/>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198" name="Google Shape;198;p6"/>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99" name="Google Shape;199;p6"/>
          <p:cNvPicPr preferRelativeResize="0"/>
          <p:nvPr/>
        </p:nvPicPr>
        <p:blipFill rotWithShape="1">
          <a:blip r:embed="rId4">
            <a:alphaModFix/>
          </a:blip>
          <a:srcRect l="8595" t="12541" r="13951" b="22671"/>
          <a:stretch/>
        </p:blipFill>
        <p:spPr>
          <a:xfrm>
            <a:off x="1028700" y="1028700"/>
            <a:ext cx="1462859" cy="1223653"/>
          </a:xfrm>
          <a:prstGeom prst="rect">
            <a:avLst/>
          </a:prstGeom>
          <a:noFill/>
          <a:ln>
            <a:noFill/>
          </a:ln>
        </p:spPr>
      </p:pic>
      <p:sp>
        <p:nvSpPr>
          <p:cNvPr id="200" name="Google Shape;200;p6"/>
          <p:cNvSpPr txBox="1"/>
          <p:nvPr/>
        </p:nvSpPr>
        <p:spPr>
          <a:xfrm>
            <a:off x="7734148" y="3691869"/>
            <a:ext cx="8521311" cy="83099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dirty="0">
                <a:solidFill>
                  <a:srgbClr val="FFFFFF"/>
                </a:solidFill>
                <a:latin typeface="Times New Roman"/>
                <a:ea typeface="Times New Roman"/>
                <a:cs typeface="Times New Roman"/>
                <a:sym typeface="Times New Roman"/>
              </a:rPr>
              <a:t>The absence of clear visibility hampers effective resource allocation, leading to inefficiencies and suboptimal utilization of personnel, equipment, and materials.</a:t>
            </a:r>
            <a:endParaRPr dirty="0"/>
          </a:p>
        </p:txBody>
      </p:sp>
      <p:sp>
        <p:nvSpPr>
          <p:cNvPr id="201" name="Google Shape;201;p6"/>
          <p:cNvSpPr txBox="1"/>
          <p:nvPr/>
        </p:nvSpPr>
        <p:spPr>
          <a:xfrm>
            <a:off x="7734149" y="3086028"/>
            <a:ext cx="7053414"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dirty="0">
                <a:solidFill>
                  <a:srgbClr val="4A7DEE"/>
                </a:solidFill>
                <a:latin typeface="Times"/>
                <a:ea typeface="Times"/>
                <a:cs typeface="Times"/>
                <a:sym typeface="Times"/>
              </a:rPr>
              <a:t>Inefficient Resource Allocation</a:t>
            </a:r>
            <a:endParaRPr dirty="0"/>
          </a:p>
        </p:txBody>
      </p:sp>
      <p:sp>
        <p:nvSpPr>
          <p:cNvPr id="202" name="Google Shape;202;p6"/>
          <p:cNvSpPr txBox="1"/>
          <p:nvPr/>
        </p:nvSpPr>
        <p:spPr>
          <a:xfrm>
            <a:off x="5215367" y="1628817"/>
            <a:ext cx="9093816" cy="68953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600" b="0" i="0" u="none" strike="noStrike" cap="none" dirty="0">
                <a:solidFill>
                  <a:srgbClr val="FFFFFF"/>
                </a:solidFill>
                <a:latin typeface="Times New Roman"/>
                <a:ea typeface="Times New Roman"/>
                <a:cs typeface="Times New Roman"/>
                <a:sym typeface="Times New Roman"/>
              </a:rPr>
              <a:t>A. Exploring the drawbacks and limitations </a:t>
            </a:r>
            <a:endParaRPr dirty="0"/>
          </a:p>
        </p:txBody>
      </p:sp>
      <p:sp>
        <p:nvSpPr>
          <p:cNvPr id="203" name="Google Shape;203;p6"/>
          <p:cNvSpPr txBox="1"/>
          <p:nvPr/>
        </p:nvSpPr>
        <p:spPr>
          <a:xfrm>
            <a:off x="7734148" y="5484366"/>
            <a:ext cx="8521311" cy="83099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Limited visibility undermines accurate financial planning and forecasting, challenging anticipating cash flow, budgetary needs, and investment decisions.</a:t>
            </a:r>
            <a:endParaRPr sz="1800" b="0" i="0" u="none" strike="noStrike" cap="none">
              <a:solidFill>
                <a:srgbClr val="FFFFFF"/>
              </a:solidFill>
              <a:latin typeface="Times New Roman"/>
              <a:ea typeface="Times New Roman"/>
              <a:cs typeface="Times New Roman"/>
              <a:sym typeface="Times New Roman"/>
            </a:endParaRPr>
          </a:p>
        </p:txBody>
      </p:sp>
      <p:sp>
        <p:nvSpPr>
          <p:cNvPr id="204" name="Google Shape;204;p6"/>
          <p:cNvSpPr txBox="1"/>
          <p:nvPr/>
        </p:nvSpPr>
        <p:spPr>
          <a:xfrm>
            <a:off x="7734149" y="4878525"/>
            <a:ext cx="7053414"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a:solidFill>
                  <a:srgbClr val="4A7DEE"/>
                </a:solidFill>
                <a:latin typeface="Times"/>
                <a:ea typeface="Times"/>
                <a:cs typeface="Times"/>
                <a:sym typeface="Times"/>
              </a:rPr>
              <a:t>Impaired Financial Planning</a:t>
            </a:r>
            <a:endParaRPr/>
          </a:p>
        </p:txBody>
      </p:sp>
      <p:sp>
        <p:nvSpPr>
          <p:cNvPr id="205" name="Google Shape;205;p6"/>
          <p:cNvSpPr txBox="1"/>
          <p:nvPr/>
        </p:nvSpPr>
        <p:spPr>
          <a:xfrm>
            <a:off x="7734148" y="7278898"/>
            <a:ext cx="8521311" cy="124649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Strict compliance with government regulations and contract requirements is crucial in the Army micro-vertical. Inadequate visibility increases the risk of non-compliance, contract disputes, penalties, and potential loss of business opportunities.</a:t>
            </a:r>
            <a:endParaRPr/>
          </a:p>
        </p:txBody>
      </p:sp>
      <p:sp>
        <p:nvSpPr>
          <p:cNvPr id="206" name="Google Shape;206;p6"/>
          <p:cNvSpPr txBox="1"/>
          <p:nvPr/>
        </p:nvSpPr>
        <p:spPr>
          <a:xfrm>
            <a:off x="7734149" y="6673057"/>
            <a:ext cx="6067576"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a:solidFill>
                  <a:srgbClr val="4A7DEE"/>
                </a:solidFill>
                <a:latin typeface="Times"/>
                <a:ea typeface="Times"/>
                <a:cs typeface="Times"/>
                <a:sym typeface="Times"/>
              </a:rPr>
              <a:t>Compliance Risks</a:t>
            </a:r>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250"/>
                                        <p:tgtEl>
                                          <p:spTgt spid="20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250"/>
                                        <p:tgtEl>
                                          <p:spTgt spid="20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fade">
                                      <p:cBhvr>
                                        <p:cTn id="15" dur="250"/>
                                        <p:tgtEl>
                                          <p:spTgt spid="204"/>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250"/>
                                        <p:tgtEl>
                                          <p:spTgt spid="20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250"/>
                                        <p:tgtEl>
                                          <p:spTgt spid="206"/>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25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7"/>
          <p:cNvPicPr preferRelativeResize="0"/>
          <p:nvPr/>
        </p:nvPicPr>
        <p:blipFill rotWithShape="1">
          <a:blip r:embed="rId3">
            <a:alphaModFix/>
          </a:blip>
          <a:srcRect t="45" r="17799"/>
          <a:stretch/>
        </p:blipFill>
        <p:spPr>
          <a:xfrm>
            <a:off x="2667000" y="0"/>
            <a:ext cx="15621000" cy="10287000"/>
          </a:xfrm>
          <a:prstGeom prst="rect">
            <a:avLst/>
          </a:prstGeom>
          <a:noFill/>
          <a:ln>
            <a:noFill/>
          </a:ln>
          <a:effectLst>
            <a:outerShdw blurRad="50800" dist="50800" sx="1000" sy="1000" algn="ctr" rotWithShape="0">
              <a:srgbClr val="000000"/>
            </a:outerShdw>
          </a:effectLst>
        </p:spPr>
      </p:pic>
      <p:grpSp>
        <p:nvGrpSpPr>
          <p:cNvPr id="212" name="Google Shape;212;p7"/>
          <p:cNvGrpSpPr/>
          <p:nvPr/>
        </p:nvGrpSpPr>
        <p:grpSpPr>
          <a:xfrm>
            <a:off x="3352800" y="610779"/>
            <a:ext cx="14255581" cy="8643611"/>
            <a:chOff x="0" y="0"/>
            <a:chExt cx="3218458" cy="1427544"/>
          </a:xfrm>
        </p:grpSpPr>
        <p:sp>
          <p:nvSpPr>
            <p:cNvPr id="213" name="Google Shape;213;p7"/>
            <p:cNvSpPr/>
            <p:nvPr/>
          </p:nvSpPr>
          <p:spPr>
            <a:xfrm>
              <a:off x="0" y="0"/>
              <a:ext cx="3218458" cy="1427544"/>
            </a:xfrm>
            <a:custGeom>
              <a:avLst/>
              <a:gdLst/>
              <a:ahLst/>
              <a:cxnLst/>
              <a:rect l="l" t="t" r="r" b="b"/>
              <a:pathLst>
                <a:path w="3218458" h="1427544" extrusionOk="0">
                  <a:moveTo>
                    <a:pt x="0" y="0"/>
                  </a:moveTo>
                  <a:lnTo>
                    <a:pt x="3218458" y="0"/>
                  </a:lnTo>
                  <a:lnTo>
                    <a:pt x="3218458" y="1427544"/>
                  </a:lnTo>
                  <a:lnTo>
                    <a:pt x="0" y="1427544"/>
                  </a:lnTo>
                  <a:close/>
                </a:path>
              </a:pathLst>
            </a:custGeom>
            <a:solidFill>
              <a:srgbClr val="1F222E">
                <a:alpha val="87450"/>
              </a:srgbClr>
            </a:solidFill>
            <a:ln>
              <a:noFill/>
            </a:ln>
          </p:spPr>
        </p:sp>
        <p:sp>
          <p:nvSpPr>
            <p:cNvPr id="214" name="Google Shape;214;p7"/>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5" name="Google Shape;215;p7"/>
          <p:cNvGrpSpPr/>
          <p:nvPr/>
        </p:nvGrpSpPr>
        <p:grpSpPr>
          <a:xfrm rot="10800000">
            <a:off x="12790716" y="5454062"/>
            <a:ext cx="4468584" cy="4468559"/>
            <a:chOff x="0" y="0"/>
            <a:chExt cx="812800" cy="812800"/>
          </a:xfrm>
        </p:grpSpPr>
        <p:sp>
          <p:nvSpPr>
            <p:cNvPr id="216" name="Google Shape;216;p7"/>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217" name="Google Shape;217;p7"/>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8" name="Google Shape;218;p7"/>
          <p:cNvGrpSpPr/>
          <p:nvPr/>
        </p:nvGrpSpPr>
        <p:grpSpPr>
          <a:xfrm rot="10800000">
            <a:off x="12288783" y="5454062"/>
            <a:ext cx="4468584" cy="4468559"/>
            <a:chOff x="0" y="0"/>
            <a:chExt cx="812800" cy="812800"/>
          </a:xfrm>
        </p:grpSpPr>
        <p:sp>
          <p:nvSpPr>
            <p:cNvPr id="219" name="Google Shape;219;p7"/>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220" name="Google Shape;220;p7"/>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1" name="Google Shape;221;p7"/>
          <p:cNvGrpSpPr/>
          <p:nvPr/>
        </p:nvGrpSpPr>
        <p:grpSpPr>
          <a:xfrm rot="10800000">
            <a:off x="11786876" y="5454062"/>
            <a:ext cx="4468584" cy="4468559"/>
            <a:chOff x="0" y="0"/>
            <a:chExt cx="812800" cy="812800"/>
          </a:xfrm>
        </p:grpSpPr>
        <p:sp>
          <p:nvSpPr>
            <p:cNvPr id="222" name="Google Shape;222;p7"/>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223" name="Google Shape;223;p7"/>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24" name="Google Shape;224;p7"/>
          <p:cNvPicPr preferRelativeResize="0"/>
          <p:nvPr/>
        </p:nvPicPr>
        <p:blipFill rotWithShape="1">
          <a:blip r:embed="rId4">
            <a:alphaModFix/>
          </a:blip>
          <a:srcRect l="8595" t="12541" r="13951" b="22671"/>
          <a:stretch/>
        </p:blipFill>
        <p:spPr>
          <a:xfrm>
            <a:off x="1028700" y="1028700"/>
            <a:ext cx="1462859" cy="1223653"/>
          </a:xfrm>
          <a:prstGeom prst="rect">
            <a:avLst/>
          </a:prstGeom>
          <a:noFill/>
          <a:ln>
            <a:noFill/>
          </a:ln>
        </p:spPr>
      </p:pic>
      <p:sp>
        <p:nvSpPr>
          <p:cNvPr id="225" name="Google Shape;225;p7"/>
          <p:cNvSpPr txBox="1"/>
          <p:nvPr/>
        </p:nvSpPr>
        <p:spPr>
          <a:xfrm>
            <a:off x="5180776" y="3972840"/>
            <a:ext cx="10885793" cy="83099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dirty="0">
                <a:solidFill>
                  <a:srgbClr val="4A7DEE"/>
                </a:solidFill>
                <a:latin typeface="Times New Roman"/>
                <a:ea typeface="Times New Roman"/>
                <a:cs typeface="Times New Roman"/>
                <a:sym typeface="Times New Roman"/>
              </a:rPr>
              <a:t>Limited visibility into inventory levels, procurement processes, and logistics leads to supply chain disruptions, delays, excess inventory, or stockouts, hindering operational efficiency.</a:t>
            </a:r>
            <a:endParaRPr dirty="0"/>
          </a:p>
        </p:txBody>
      </p:sp>
      <p:sp>
        <p:nvSpPr>
          <p:cNvPr id="226" name="Google Shape;226;p7"/>
          <p:cNvSpPr txBox="1"/>
          <p:nvPr/>
        </p:nvSpPr>
        <p:spPr>
          <a:xfrm>
            <a:off x="5180777" y="3366999"/>
            <a:ext cx="5720586"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dirty="0">
                <a:solidFill>
                  <a:srgbClr val="FDC300"/>
                </a:solidFill>
                <a:latin typeface="Times"/>
                <a:ea typeface="Times"/>
                <a:cs typeface="Times"/>
                <a:sym typeface="Times"/>
              </a:rPr>
              <a:t>Supply Chain Management</a:t>
            </a:r>
            <a:endParaRPr dirty="0"/>
          </a:p>
        </p:txBody>
      </p:sp>
      <p:sp>
        <p:nvSpPr>
          <p:cNvPr id="227" name="Google Shape;227;p7"/>
          <p:cNvSpPr txBox="1"/>
          <p:nvPr/>
        </p:nvSpPr>
        <p:spPr>
          <a:xfrm>
            <a:off x="5215367" y="1628817"/>
            <a:ext cx="10851203" cy="132763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600" b="0" i="0" u="none" strike="noStrike" cap="none" dirty="0">
                <a:solidFill>
                  <a:srgbClr val="4A7DEE"/>
                </a:solidFill>
                <a:latin typeface="Times New Roman"/>
                <a:ea typeface="Times New Roman"/>
                <a:cs typeface="Times New Roman"/>
                <a:sym typeface="Times New Roman"/>
              </a:rPr>
              <a:t>B. Inadequate Visibility Hampers Operational Efficiency And Financial Performance</a:t>
            </a:r>
            <a:endParaRPr dirty="0"/>
          </a:p>
        </p:txBody>
      </p:sp>
      <p:sp>
        <p:nvSpPr>
          <p:cNvPr id="228" name="Google Shape;228;p7"/>
          <p:cNvSpPr txBox="1"/>
          <p:nvPr/>
        </p:nvSpPr>
        <p:spPr>
          <a:xfrm>
            <a:off x="5180776" y="5834032"/>
            <a:ext cx="10885793" cy="124649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4A7DEE"/>
                </a:solidFill>
                <a:latin typeface="Times New Roman"/>
                <a:ea typeface="Times New Roman"/>
                <a:cs typeface="Times New Roman"/>
                <a:sym typeface="Times New Roman"/>
              </a:rPr>
              <a:t>Without real-time visibility into project progress, resource allocation, and cost tracking, contractors face challenges in meeting project deadlines, budget constraints, and quality requirements. With real-time visibility into project progress, resource allocation, and cost tracking, contractors can meet</a:t>
            </a:r>
            <a:endParaRPr sz="1800" b="0" i="0" u="none" strike="noStrike" cap="none">
              <a:solidFill>
                <a:srgbClr val="4A7DEE"/>
              </a:solidFill>
              <a:latin typeface="Times New Roman"/>
              <a:ea typeface="Times New Roman"/>
              <a:cs typeface="Times New Roman"/>
              <a:sym typeface="Times New Roman"/>
            </a:endParaRPr>
          </a:p>
        </p:txBody>
      </p:sp>
      <p:sp>
        <p:nvSpPr>
          <p:cNvPr id="229" name="Google Shape;229;p7"/>
          <p:cNvSpPr txBox="1"/>
          <p:nvPr/>
        </p:nvSpPr>
        <p:spPr>
          <a:xfrm>
            <a:off x="5180777" y="5228192"/>
            <a:ext cx="5720586"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a:solidFill>
                  <a:srgbClr val="FDC300"/>
                </a:solidFill>
                <a:latin typeface="Times"/>
                <a:ea typeface="Times"/>
                <a:cs typeface="Times"/>
                <a:sym typeface="Times"/>
              </a:rPr>
              <a:t>Project Management</a:t>
            </a:r>
            <a:endParaRPr/>
          </a:p>
        </p:txBody>
      </p:sp>
      <p:sp>
        <p:nvSpPr>
          <p:cNvPr id="230" name="Google Shape;230;p7"/>
          <p:cNvSpPr txBox="1"/>
          <p:nvPr/>
        </p:nvSpPr>
        <p:spPr>
          <a:xfrm>
            <a:off x="5180776" y="7937767"/>
            <a:ext cx="10885793" cy="83099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4A7DEE"/>
                </a:solidFill>
                <a:latin typeface="Times New Roman"/>
                <a:ea typeface="Times New Roman"/>
                <a:cs typeface="Times New Roman"/>
                <a:sym typeface="Times New Roman"/>
              </a:rPr>
              <a:t>Inadequate visibility makes it difficult to accurately track and control labor, equipment, and materials costs, potentially resulting in cost overruns and reduced profitability.</a:t>
            </a:r>
            <a:endParaRPr/>
          </a:p>
        </p:txBody>
      </p:sp>
      <p:sp>
        <p:nvSpPr>
          <p:cNvPr id="231" name="Google Shape;231;p7"/>
          <p:cNvSpPr txBox="1"/>
          <p:nvPr/>
        </p:nvSpPr>
        <p:spPr>
          <a:xfrm>
            <a:off x="5180777" y="7383317"/>
            <a:ext cx="5059219" cy="493347"/>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dirty="0">
                <a:solidFill>
                  <a:srgbClr val="FDC300"/>
                </a:solidFill>
                <a:latin typeface="Times"/>
                <a:ea typeface="Times"/>
                <a:cs typeface="Times"/>
                <a:sym typeface="Times"/>
              </a:rPr>
              <a:t>Cost Control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250"/>
                                        <p:tgtEl>
                                          <p:spTgt spid="226"/>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25"/>
                                        </p:tgtEl>
                                        <p:attrNameLst>
                                          <p:attrName>style.visibility</p:attrName>
                                        </p:attrNameLst>
                                      </p:cBhvr>
                                      <p:to>
                                        <p:strVal val="visible"/>
                                      </p:to>
                                    </p:set>
                                    <p:animEffect transition="in" filter="fade">
                                      <p:cBhvr>
                                        <p:cTn id="11" dur="250"/>
                                        <p:tgtEl>
                                          <p:spTgt spid="22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fade">
                                      <p:cBhvr>
                                        <p:cTn id="15" dur="250"/>
                                        <p:tgtEl>
                                          <p:spTgt spid="229"/>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fade">
                                      <p:cBhvr>
                                        <p:cTn id="19" dur="250"/>
                                        <p:tgtEl>
                                          <p:spTgt spid="22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1"/>
                                        </p:tgtEl>
                                        <p:attrNameLst>
                                          <p:attrName>style.visibility</p:attrName>
                                        </p:attrNameLst>
                                      </p:cBhvr>
                                      <p:to>
                                        <p:strVal val="visible"/>
                                      </p:to>
                                    </p:set>
                                    <p:animEffect transition="in" filter="fade">
                                      <p:cBhvr>
                                        <p:cTn id="23" dur="250"/>
                                        <p:tgtEl>
                                          <p:spTgt spid="231"/>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fade">
                                      <p:cBhvr>
                                        <p:cTn id="27" dur="250"/>
                                        <p:tgtEl>
                                          <p:spTgt spid="230"/>
                                        </p:tgtEl>
                                      </p:cBhvr>
                                    </p:animEffect>
                                  </p:childTnLst>
                                </p:cTn>
                              </p:par>
                              <p:par>
                                <p:cTn id="28" presetID="10" presetClass="entr" presetSubtype="0" fill="hold" nodeType="withEffect">
                                  <p:stCondLst>
                                    <p:cond delay="0"/>
                                  </p:stCondLst>
                                  <p:childTnLst>
                                    <p:set>
                                      <p:cBhvr>
                                        <p:cTn id="29" dur="1" fill="hold">
                                          <p:stCondLst>
                                            <p:cond delay="0"/>
                                          </p:stCondLst>
                                        </p:cTn>
                                        <p:tgtEl>
                                          <p:spTgt spid="211"/>
                                        </p:tgtEl>
                                        <p:attrNameLst>
                                          <p:attrName>style.visibility</p:attrName>
                                        </p:attrNameLst>
                                      </p:cBhvr>
                                      <p:to>
                                        <p:strVal val="visible"/>
                                      </p:to>
                                    </p:set>
                                    <p:animEffect transition="in" filter="fade">
                                      <p:cBhvr>
                                        <p:cTn id="30" dur="25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8"/>
          <p:cNvGrpSpPr/>
          <p:nvPr/>
        </p:nvGrpSpPr>
        <p:grpSpPr>
          <a:xfrm rot="10800000">
            <a:off x="12790716" y="5454062"/>
            <a:ext cx="4468584" cy="4468559"/>
            <a:chOff x="0" y="0"/>
            <a:chExt cx="812800" cy="812800"/>
          </a:xfrm>
        </p:grpSpPr>
        <p:sp>
          <p:nvSpPr>
            <p:cNvPr id="237" name="Google Shape;237;p8"/>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238" name="Google Shape;238;p8"/>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9" name="Google Shape;239;p8"/>
          <p:cNvGrpSpPr/>
          <p:nvPr/>
        </p:nvGrpSpPr>
        <p:grpSpPr>
          <a:xfrm rot="10800000">
            <a:off x="12288783" y="5454062"/>
            <a:ext cx="4468584" cy="4468559"/>
            <a:chOff x="0" y="0"/>
            <a:chExt cx="812800" cy="812800"/>
          </a:xfrm>
        </p:grpSpPr>
        <p:sp>
          <p:nvSpPr>
            <p:cNvPr id="240" name="Google Shape;240;p8"/>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241" name="Google Shape;241;p8"/>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2" name="Google Shape;242;p8"/>
          <p:cNvGrpSpPr/>
          <p:nvPr/>
        </p:nvGrpSpPr>
        <p:grpSpPr>
          <a:xfrm rot="10800000">
            <a:off x="11786876" y="5454062"/>
            <a:ext cx="4468584" cy="4468559"/>
            <a:chOff x="0" y="0"/>
            <a:chExt cx="812800" cy="812800"/>
          </a:xfrm>
        </p:grpSpPr>
        <p:sp>
          <p:nvSpPr>
            <p:cNvPr id="243" name="Google Shape;243;p8"/>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244" name="Google Shape;244;p8"/>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45" name="Google Shape;245;p8"/>
          <p:cNvPicPr preferRelativeResize="0"/>
          <p:nvPr/>
        </p:nvPicPr>
        <p:blipFill rotWithShape="1">
          <a:blip r:embed="rId3">
            <a:alphaModFix/>
          </a:blip>
          <a:srcRect l="8595" t="12541" r="13951" b="22671"/>
          <a:stretch/>
        </p:blipFill>
        <p:spPr>
          <a:xfrm>
            <a:off x="1028700" y="1028700"/>
            <a:ext cx="1462859" cy="1223653"/>
          </a:xfrm>
          <a:prstGeom prst="rect">
            <a:avLst/>
          </a:prstGeom>
          <a:noFill/>
          <a:ln>
            <a:noFill/>
          </a:ln>
        </p:spPr>
      </p:pic>
      <p:grpSp>
        <p:nvGrpSpPr>
          <p:cNvPr id="246" name="Google Shape;246;p8"/>
          <p:cNvGrpSpPr/>
          <p:nvPr/>
        </p:nvGrpSpPr>
        <p:grpSpPr>
          <a:xfrm>
            <a:off x="1315333" y="2770577"/>
            <a:ext cx="12220081" cy="6487723"/>
            <a:chOff x="0" y="0"/>
            <a:chExt cx="3218458" cy="1708701"/>
          </a:xfrm>
        </p:grpSpPr>
        <p:sp>
          <p:nvSpPr>
            <p:cNvPr id="247" name="Google Shape;247;p8"/>
            <p:cNvSpPr/>
            <p:nvPr/>
          </p:nvSpPr>
          <p:spPr>
            <a:xfrm>
              <a:off x="0" y="0"/>
              <a:ext cx="3218458" cy="1708701"/>
            </a:xfrm>
            <a:custGeom>
              <a:avLst/>
              <a:gdLst/>
              <a:ahLst/>
              <a:cxnLst/>
              <a:rect l="l" t="t" r="r" b="b"/>
              <a:pathLst>
                <a:path w="3218458" h="1708701" extrusionOk="0">
                  <a:moveTo>
                    <a:pt x="2534" y="0"/>
                  </a:moveTo>
                  <a:lnTo>
                    <a:pt x="3215923" y="0"/>
                  </a:lnTo>
                  <a:cubicBezTo>
                    <a:pt x="3217323" y="0"/>
                    <a:pt x="3218458" y="1135"/>
                    <a:pt x="3218458" y="2534"/>
                  </a:cubicBezTo>
                  <a:lnTo>
                    <a:pt x="3218458" y="1706167"/>
                  </a:lnTo>
                  <a:cubicBezTo>
                    <a:pt x="3218458" y="1706839"/>
                    <a:pt x="3218191" y="1707483"/>
                    <a:pt x="3217715" y="1707959"/>
                  </a:cubicBezTo>
                  <a:cubicBezTo>
                    <a:pt x="3217240" y="1708434"/>
                    <a:pt x="3216596" y="1708701"/>
                    <a:pt x="3215923" y="1708701"/>
                  </a:cubicBezTo>
                  <a:lnTo>
                    <a:pt x="2534" y="1708701"/>
                  </a:lnTo>
                  <a:cubicBezTo>
                    <a:pt x="1135" y="1708701"/>
                    <a:pt x="0" y="1707566"/>
                    <a:pt x="0" y="1706167"/>
                  </a:cubicBezTo>
                  <a:lnTo>
                    <a:pt x="0" y="2534"/>
                  </a:lnTo>
                  <a:cubicBezTo>
                    <a:pt x="0" y="1135"/>
                    <a:pt x="1135" y="0"/>
                    <a:pt x="2534" y="0"/>
                  </a:cubicBezTo>
                  <a:close/>
                </a:path>
              </a:pathLst>
            </a:custGeom>
            <a:solidFill>
              <a:srgbClr val="FFFFFF"/>
            </a:solidFill>
            <a:ln w="9525" cap="flat" cmpd="sng">
              <a:solidFill>
                <a:srgbClr val="ED29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9" name="Google Shape;249;p8"/>
          <p:cNvSpPr txBox="1"/>
          <p:nvPr/>
        </p:nvSpPr>
        <p:spPr>
          <a:xfrm>
            <a:off x="1760128" y="3893911"/>
            <a:ext cx="11270071" cy="83099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4A7DEE"/>
                </a:solidFill>
                <a:latin typeface="Times New Roman"/>
                <a:ea typeface="Times New Roman"/>
                <a:cs typeface="Times New Roman"/>
                <a:sym typeface="Times New Roman"/>
              </a:rPr>
              <a:t>Lack of real-time insights into customer needs, market trends, or emerging opportunities can cause contractors to miss chances to pursue new contracts, partnerships, or innovative solutions.</a:t>
            </a:r>
            <a:endParaRPr/>
          </a:p>
        </p:txBody>
      </p:sp>
      <p:sp>
        <p:nvSpPr>
          <p:cNvPr id="250" name="Google Shape;250;p8"/>
          <p:cNvSpPr txBox="1"/>
          <p:nvPr/>
        </p:nvSpPr>
        <p:spPr>
          <a:xfrm>
            <a:off x="1760129" y="3288070"/>
            <a:ext cx="5483634"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dirty="0">
                <a:solidFill>
                  <a:srgbClr val="ED2938"/>
                </a:solidFill>
                <a:latin typeface="Times"/>
                <a:ea typeface="Times"/>
                <a:cs typeface="Times"/>
                <a:sym typeface="Times"/>
              </a:rPr>
              <a:t>Missed Opportunities</a:t>
            </a:r>
            <a:endParaRPr dirty="0"/>
          </a:p>
        </p:txBody>
      </p:sp>
      <p:sp>
        <p:nvSpPr>
          <p:cNvPr id="251" name="Google Shape;251;p8"/>
          <p:cNvSpPr txBox="1"/>
          <p:nvPr/>
        </p:nvSpPr>
        <p:spPr>
          <a:xfrm>
            <a:off x="7425373" y="1257321"/>
            <a:ext cx="4457972" cy="68953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600" b="0" i="0" u="none" strike="noStrike" cap="none">
                <a:solidFill>
                  <a:srgbClr val="4A7DEE"/>
                </a:solidFill>
                <a:latin typeface="Times New Roman"/>
                <a:ea typeface="Times New Roman"/>
                <a:cs typeface="Times New Roman"/>
                <a:sym typeface="Times New Roman"/>
              </a:rPr>
              <a:t>C. The Consequences </a:t>
            </a:r>
            <a:endParaRPr/>
          </a:p>
        </p:txBody>
      </p:sp>
      <p:sp>
        <p:nvSpPr>
          <p:cNvPr id="252" name="Google Shape;252;p8"/>
          <p:cNvSpPr txBox="1"/>
          <p:nvPr/>
        </p:nvSpPr>
        <p:spPr>
          <a:xfrm>
            <a:off x="1760128" y="5755103"/>
            <a:ext cx="11270071" cy="83099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4A7DEE"/>
                </a:solidFill>
                <a:latin typeface="Times New Roman"/>
                <a:ea typeface="Times New Roman"/>
                <a:cs typeface="Times New Roman"/>
                <a:sym typeface="Times New Roman"/>
              </a:rPr>
              <a:t>Inadequate visibility raises the risk of errors, compliance breaches, and delays in identifying and mitigating operational and financial risks. This can lead to reputational damage, financial losses, and contractual penalties.</a:t>
            </a:r>
            <a:endParaRPr/>
          </a:p>
        </p:txBody>
      </p:sp>
      <p:sp>
        <p:nvSpPr>
          <p:cNvPr id="253" name="Google Shape;253;p8"/>
          <p:cNvSpPr txBox="1"/>
          <p:nvPr/>
        </p:nvSpPr>
        <p:spPr>
          <a:xfrm>
            <a:off x="1760129" y="5149263"/>
            <a:ext cx="5483634"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dirty="0">
                <a:solidFill>
                  <a:srgbClr val="ED2938"/>
                </a:solidFill>
                <a:latin typeface="Times"/>
                <a:ea typeface="Times"/>
                <a:cs typeface="Times"/>
                <a:sym typeface="Times"/>
              </a:rPr>
              <a:t>Increased Risk Exposure</a:t>
            </a:r>
            <a:endParaRPr dirty="0"/>
          </a:p>
        </p:txBody>
      </p:sp>
      <p:sp>
        <p:nvSpPr>
          <p:cNvPr id="254" name="Google Shape;254;p8"/>
          <p:cNvSpPr txBox="1"/>
          <p:nvPr/>
        </p:nvSpPr>
        <p:spPr>
          <a:xfrm>
            <a:off x="1760128" y="7564905"/>
            <a:ext cx="11270071" cy="83099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800" b="0" i="0" u="none" strike="noStrike" cap="none" dirty="0">
                <a:solidFill>
                  <a:srgbClr val="4A7DEE"/>
                </a:solidFill>
                <a:latin typeface="Times New Roman"/>
                <a:ea typeface="Times New Roman"/>
                <a:cs typeface="Times New Roman"/>
                <a:sym typeface="Times New Roman"/>
              </a:rPr>
              <a:t>Limited visibility hampers data-driven decision-making, forcing contractors to rely on incomplete or outdated information. This can result in suboptimal decisions, reduced competitiveness, and missed operational and financial targets.</a:t>
            </a:r>
            <a:endParaRPr dirty="0"/>
          </a:p>
        </p:txBody>
      </p:sp>
      <p:sp>
        <p:nvSpPr>
          <p:cNvPr id="255" name="Google Shape;255;p8"/>
          <p:cNvSpPr txBox="1"/>
          <p:nvPr/>
        </p:nvSpPr>
        <p:spPr>
          <a:xfrm>
            <a:off x="1760129" y="7010455"/>
            <a:ext cx="5483634" cy="521681"/>
          </a:xfrm>
          <a:prstGeom prst="rect">
            <a:avLst/>
          </a:prstGeom>
          <a:noFill/>
          <a:ln>
            <a:noFill/>
          </a:ln>
        </p:spPr>
        <p:txBody>
          <a:bodyPr spcFirstLastPara="1" wrap="square" lIns="0" tIns="0" rIns="0" bIns="0" anchor="t" anchorCtr="0">
            <a:spAutoFit/>
          </a:bodyPr>
          <a:lstStyle/>
          <a:p>
            <a:pPr marL="0" marR="0" lvl="0" indent="0" algn="just" rtl="0">
              <a:lnSpc>
                <a:spcPct val="113000"/>
              </a:lnSpc>
              <a:spcBef>
                <a:spcPts val="0"/>
              </a:spcBef>
              <a:spcAft>
                <a:spcPts val="0"/>
              </a:spcAft>
              <a:buNone/>
            </a:pPr>
            <a:r>
              <a:rPr lang="en-US" sz="3000" b="1" i="0" u="none" strike="noStrike" cap="none" dirty="0">
                <a:solidFill>
                  <a:srgbClr val="ED2938"/>
                </a:solidFill>
                <a:latin typeface="Times"/>
                <a:ea typeface="Times"/>
                <a:cs typeface="Times"/>
                <a:sym typeface="Times"/>
              </a:rPr>
              <a:t>Inefficient Decision-Making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75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9"/>
          <p:cNvPicPr preferRelativeResize="0"/>
          <p:nvPr/>
        </p:nvPicPr>
        <p:blipFill rotWithShape="1">
          <a:blip r:embed="rId3">
            <a:alphaModFix/>
          </a:blip>
          <a:srcRect t="7812" b="7811"/>
          <a:stretch/>
        </p:blipFill>
        <p:spPr>
          <a:xfrm>
            <a:off x="0" y="0"/>
            <a:ext cx="18288000" cy="10287000"/>
          </a:xfrm>
          <a:prstGeom prst="rect">
            <a:avLst/>
          </a:prstGeom>
          <a:noFill/>
          <a:ln>
            <a:noFill/>
          </a:ln>
        </p:spPr>
      </p:pic>
      <p:pic>
        <p:nvPicPr>
          <p:cNvPr id="261" name="Google Shape;261;p9"/>
          <p:cNvPicPr preferRelativeResize="0"/>
          <p:nvPr/>
        </p:nvPicPr>
        <p:blipFill rotWithShape="1">
          <a:blip r:embed="rId4">
            <a:alphaModFix/>
          </a:blip>
          <a:srcRect/>
          <a:stretch/>
        </p:blipFill>
        <p:spPr>
          <a:xfrm rot="10800000">
            <a:off x="0" y="7447788"/>
            <a:ext cx="7315200" cy="3621024"/>
          </a:xfrm>
          <a:prstGeom prst="rect">
            <a:avLst/>
          </a:prstGeom>
          <a:noFill/>
          <a:ln>
            <a:noFill/>
          </a:ln>
        </p:spPr>
      </p:pic>
      <p:grpSp>
        <p:nvGrpSpPr>
          <p:cNvPr id="262" name="Google Shape;262;p9"/>
          <p:cNvGrpSpPr/>
          <p:nvPr/>
        </p:nvGrpSpPr>
        <p:grpSpPr>
          <a:xfrm rot="10800000">
            <a:off x="12790716" y="5454062"/>
            <a:ext cx="4468584" cy="4468559"/>
            <a:chOff x="0" y="0"/>
            <a:chExt cx="812800" cy="812800"/>
          </a:xfrm>
        </p:grpSpPr>
        <p:sp>
          <p:nvSpPr>
            <p:cNvPr id="263" name="Google Shape;263;p9"/>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4A7DEE"/>
            </a:solidFill>
            <a:ln>
              <a:noFill/>
            </a:ln>
          </p:spPr>
        </p:sp>
        <p:sp>
          <p:nvSpPr>
            <p:cNvPr id="264" name="Google Shape;264;p9"/>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5" name="Google Shape;265;p9"/>
          <p:cNvGrpSpPr/>
          <p:nvPr/>
        </p:nvGrpSpPr>
        <p:grpSpPr>
          <a:xfrm rot="10800000">
            <a:off x="12288783" y="5454062"/>
            <a:ext cx="4468584" cy="4468559"/>
            <a:chOff x="0" y="0"/>
            <a:chExt cx="812800" cy="812800"/>
          </a:xfrm>
        </p:grpSpPr>
        <p:sp>
          <p:nvSpPr>
            <p:cNvPr id="266" name="Google Shape;266;p9"/>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FDC300"/>
            </a:solidFill>
            <a:ln>
              <a:noFill/>
            </a:ln>
          </p:spPr>
        </p:sp>
        <p:sp>
          <p:nvSpPr>
            <p:cNvPr id="267" name="Google Shape;267;p9"/>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8" name="Google Shape;268;p9"/>
          <p:cNvGrpSpPr/>
          <p:nvPr/>
        </p:nvGrpSpPr>
        <p:grpSpPr>
          <a:xfrm rot="10800000">
            <a:off x="11786876" y="5454062"/>
            <a:ext cx="4468584" cy="4468559"/>
            <a:chOff x="0" y="0"/>
            <a:chExt cx="812800" cy="812800"/>
          </a:xfrm>
        </p:grpSpPr>
        <p:sp>
          <p:nvSpPr>
            <p:cNvPr id="269" name="Google Shape;269;p9"/>
            <p:cNvSpPr/>
            <p:nvPr/>
          </p:nvSpPr>
          <p:spPr>
            <a:xfrm>
              <a:off x="0" y="0"/>
              <a:ext cx="68715" cy="67980"/>
            </a:xfrm>
            <a:custGeom>
              <a:avLst/>
              <a:gdLst/>
              <a:ahLst/>
              <a:cxnLst/>
              <a:rect l="l" t="t" r="r" b="b"/>
              <a:pathLst>
                <a:path w="68715" h="67980" extrusionOk="0">
                  <a:moveTo>
                    <a:pt x="0" y="0"/>
                  </a:moveTo>
                  <a:lnTo>
                    <a:pt x="68715" y="0"/>
                  </a:lnTo>
                  <a:lnTo>
                    <a:pt x="68715" y="67980"/>
                  </a:lnTo>
                  <a:lnTo>
                    <a:pt x="0" y="67980"/>
                  </a:lnTo>
                  <a:close/>
                </a:path>
              </a:pathLst>
            </a:custGeom>
            <a:solidFill>
              <a:srgbClr val="ED2938"/>
            </a:solidFill>
            <a:ln>
              <a:noFill/>
            </a:ln>
          </p:spPr>
        </p:sp>
        <p:sp>
          <p:nvSpPr>
            <p:cNvPr id="270" name="Google Shape;270;p9"/>
            <p:cNvSpPr txBox="1"/>
            <p:nvPr/>
          </p:nvSpPr>
          <p:spPr>
            <a:xfrm>
              <a:off x="0" y="28575"/>
              <a:ext cx="812800" cy="784225"/>
            </a:xfrm>
            <a:prstGeom prst="rect">
              <a:avLst/>
            </a:prstGeom>
            <a:noFill/>
            <a:ln>
              <a:noFill/>
            </a:ln>
          </p:spPr>
          <p:txBody>
            <a:bodyPr spcFirstLastPara="1" wrap="square" lIns="50800" tIns="50800" rIns="50800" bIns="50800" anchor="ctr" anchorCtr="0">
              <a:noAutofit/>
            </a:bodyPr>
            <a:lstStyle/>
            <a:p>
              <a:pPr marL="0" marR="0" lvl="0" indent="0" algn="ctr" rtl="0">
                <a:lnSpc>
                  <a:spcPct val="163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71" name="Google Shape;271;p9"/>
          <p:cNvPicPr preferRelativeResize="0"/>
          <p:nvPr/>
        </p:nvPicPr>
        <p:blipFill rotWithShape="1">
          <a:blip r:embed="rId5">
            <a:alphaModFix/>
          </a:blip>
          <a:srcRect l="8595" t="12541" r="13951" b="22671"/>
          <a:stretch/>
        </p:blipFill>
        <p:spPr>
          <a:xfrm>
            <a:off x="1028700" y="1028700"/>
            <a:ext cx="1462859" cy="1223653"/>
          </a:xfrm>
          <a:prstGeom prst="rect">
            <a:avLst/>
          </a:prstGeom>
          <a:noFill/>
          <a:ln>
            <a:noFill/>
          </a:ln>
        </p:spPr>
      </p:pic>
      <p:sp>
        <p:nvSpPr>
          <p:cNvPr id="272" name="Google Shape;272;p9"/>
          <p:cNvSpPr txBox="1"/>
          <p:nvPr/>
        </p:nvSpPr>
        <p:spPr>
          <a:xfrm>
            <a:off x="1553387" y="4363133"/>
            <a:ext cx="15181227" cy="15409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0" i="0" u="none" strike="noStrike" cap="none">
                <a:solidFill>
                  <a:srgbClr val="4A7DEE"/>
                </a:solidFill>
                <a:latin typeface="Times New Roman"/>
                <a:ea typeface="Times New Roman"/>
                <a:cs typeface="Times New Roman"/>
                <a:sym typeface="Times New Roman"/>
              </a:rPr>
              <a:t>"</a:t>
            </a:r>
            <a:r>
              <a:rPr lang="en-US" sz="4200" b="1" i="0" u="sng" strike="noStrike" cap="none">
                <a:solidFill>
                  <a:srgbClr val="4A7DEE"/>
                </a:solidFill>
                <a:latin typeface="Times"/>
                <a:ea typeface="Times"/>
                <a:cs typeface="Times"/>
                <a:sym typeface="Times"/>
                <a:hlinkClick r:id="rId6">
                  <a:extLst>
                    <a:ext uri="{A12FA001-AC4F-418D-AE19-62706E023703}">
                      <ahyp:hlinkClr xmlns:ahyp="http://schemas.microsoft.com/office/drawing/2018/hyperlinkcolor" val="tx"/>
                    </a:ext>
                  </a:extLst>
                </a:hlinkClick>
              </a:rPr>
              <a:t>Don’t Spend Your Time Worrying About DCAA Compliance. Spend It On Growing Your Business</a:t>
            </a:r>
            <a:r>
              <a:rPr lang="en-US" sz="4200" b="0" i="0" u="none" strike="noStrike" cap="none">
                <a:solidFill>
                  <a:srgbClr val="4A7DEE"/>
                </a:solidFill>
                <a:latin typeface="Times New Roman"/>
                <a:ea typeface="Times New Roman"/>
                <a:cs typeface="Times New Roman"/>
                <a:sym typeface="Times New Roman"/>
              </a:rPr>
              <a:t>"</a:t>
            </a:r>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500"/>
                                        <p:tgtEl>
                                          <p:spTgt spid="272"/>
                                        </p:tgtEl>
                                        <p:attrNameLst>
                                          <p:attrName>ppt_w</p:attrName>
                                        </p:attrNameLst>
                                      </p:cBhvr>
                                      <p:tavLst>
                                        <p:tav tm="0">
                                          <p:val>
                                            <p:strVal val="0"/>
                                          </p:val>
                                        </p:tav>
                                        <p:tav tm="100000">
                                          <p:val>
                                            <p:strVal val="#ppt_w"/>
                                          </p:val>
                                        </p:tav>
                                      </p:tavLst>
                                    </p:anim>
                                    <p:anim calcmode="lin" valueType="num">
                                      <p:cBhvr additive="base">
                                        <p:cTn id="8" dur="500"/>
                                        <p:tgtEl>
                                          <p:spTgt spid="2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1166</Words>
  <Application>Microsoft Office PowerPoint</Application>
  <PresentationFormat>Custom</PresentationFormat>
  <Paragraphs>75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Umer Sohail</cp:lastModifiedBy>
  <cp:revision>8</cp:revision>
  <dcterms:created xsi:type="dcterms:W3CDTF">2006-08-16T00:00:00Z</dcterms:created>
  <dcterms:modified xsi:type="dcterms:W3CDTF">2023-06-01T13:11:55Z</dcterms:modified>
</cp:coreProperties>
</file>